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Lst>
  <p:notesMasterIdLst>
    <p:notesMasterId r:id="rId132"/>
  </p:notesMasterIdLst>
  <p:sldIdLst>
    <p:sldId id="256" r:id="rId3"/>
    <p:sldId id="293" r:id="rId4"/>
    <p:sldId id="287" r:id="rId5"/>
    <p:sldId id="364" r:id="rId6"/>
    <p:sldId id="363" r:id="rId7"/>
    <p:sldId id="378" r:id="rId8"/>
    <p:sldId id="365" r:id="rId9"/>
    <p:sldId id="379" r:id="rId10"/>
    <p:sldId id="380" r:id="rId11"/>
    <p:sldId id="382" r:id="rId12"/>
    <p:sldId id="381" r:id="rId13"/>
    <p:sldId id="386" r:id="rId14"/>
    <p:sldId id="485" r:id="rId15"/>
    <p:sldId id="388" r:id="rId16"/>
    <p:sldId id="389" r:id="rId17"/>
    <p:sldId id="366" r:id="rId18"/>
    <p:sldId id="486" r:id="rId19"/>
    <p:sldId id="385" r:id="rId20"/>
    <p:sldId id="384" r:id="rId21"/>
    <p:sldId id="367" r:id="rId22"/>
    <p:sldId id="487" r:id="rId23"/>
    <p:sldId id="391" r:id="rId24"/>
    <p:sldId id="354" r:id="rId25"/>
    <p:sldId id="392" r:id="rId26"/>
    <p:sldId id="393" r:id="rId27"/>
    <p:sldId id="394" r:id="rId28"/>
    <p:sldId id="395" r:id="rId29"/>
    <p:sldId id="397" r:id="rId30"/>
    <p:sldId id="424" r:id="rId31"/>
    <p:sldId id="398" r:id="rId32"/>
    <p:sldId id="399" r:id="rId33"/>
    <p:sldId id="400" r:id="rId34"/>
    <p:sldId id="401" r:id="rId35"/>
    <p:sldId id="368" r:id="rId36"/>
    <p:sldId id="355" r:id="rId37"/>
    <p:sldId id="402" r:id="rId38"/>
    <p:sldId id="403" r:id="rId39"/>
    <p:sldId id="404" r:id="rId40"/>
    <p:sldId id="405" r:id="rId41"/>
    <p:sldId id="406" r:id="rId42"/>
    <p:sldId id="407" r:id="rId43"/>
    <p:sldId id="408" r:id="rId44"/>
    <p:sldId id="409" r:id="rId45"/>
    <p:sldId id="410" r:id="rId46"/>
    <p:sldId id="411" r:id="rId47"/>
    <p:sldId id="417" r:id="rId48"/>
    <p:sldId id="412" r:id="rId49"/>
    <p:sldId id="413" r:id="rId50"/>
    <p:sldId id="414" r:id="rId51"/>
    <p:sldId id="415" r:id="rId52"/>
    <p:sldId id="416" r:id="rId53"/>
    <p:sldId id="418" r:id="rId54"/>
    <p:sldId id="419" r:id="rId55"/>
    <p:sldId id="420" r:id="rId56"/>
    <p:sldId id="421" r:id="rId57"/>
    <p:sldId id="422" r:id="rId58"/>
    <p:sldId id="423" r:id="rId59"/>
    <p:sldId id="369"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2" r:id="rId76"/>
    <p:sldId id="443" r:id="rId77"/>
    <p:sldId id="444" r:id="rId78"/>
    <p:sldId id="494" r:id="rId79"/>
    <p:sldId id="445" r:id="rId80"/>
    <p:sldId id="446" r:id="rId81"/>
    <p:sldId id="495" r:id="rId82"/>
    <p:sldId id="447" r:id="rId83"/>
    <p:sldId id="448" r:id="rId84"/>
    <p:sldId id="449" r:id="rId85"/>
    <p:sldId id="450" r:id="rId86"/>
    <p:sldId id="370" r:id="rId87"/>
    <p:sldId id="490" r:id="rId88"/>
    <p:sldId id="357" r:id="rId89"/>
    <p:sldId id="452" r:id="rId90"/>
    <p:sldId id="451" r:id="rId91"/>
    <p:sldId id="453" r:id="rId92"/>
    <p:sldId id="454" r:id="rId93"/>
    <p:sldId id="371" r:id="rId94"/>
    <p:sldId id="359" r:id="rId95"/>
    <p:sldId id="455" r:id="rId96"/>
    <p:sldId id="456" r:id="rId97"/>
    <p:sldId id="457" r:id="rId98"/>
    <p:sldId id="491" r:id="rId99"/>
    <p:sldId id="463" r:id="rId100"/>
    <p:sldId id="458" r:id="rId101"/>
    <p:sldId id="464" r:id="rId102"/>
    <p:sldId id="465" r:id="rId103"/>
    <p:sldId id="492" r:id="rId104"/>
    <p:sldId id="459" r:id="rId105"/>
    <p:sldId id="493" r:id="rId106"/>
    <p:sldId id="488" r:id="rId107"/>
    <p:sldId id="460" r:id="rId108"/>
    <p:sldId id="461" r:id="rId109"/>
    <p:sldId id="466" r:id="rId110"/>
    <p:sldId id="372" r:id="rId111"/>
    <p:sldId id="467" r:id="rId112"/>
    <p:sldId id="468" r:id="rId113"/>
    <p:sldId id="470" r:id="rId114"/>
    <p:sldId id="374" r:id="rId115"/>
    <p:sldId id="469" r:id="rId116"/>
    <p:sldId id="472" r:id="rId117"/>
    <p:sldId id="471" r:id="rId118"/>
    <p:sldId id="473" r:id="rId119"/>
    <p:sldId id="474" r:id="rId120"/>
    <p:sldId id="476" r:id="rId121"/>
    <p:sldId id="475" r:id="rId122"/>
    <p:sldId id="375" r:id="rId123"/>
    <p:sldId id="478" r:id="rId124"/>
    <p:sldId id="479" r:id="rId125"/>
    <p:sldId id="481" r:id="rId126"/>
    <p:sldId id="483" r:id="rId127"/>
    <p:sldId id="484" r:id="rId128"/>
    <p:sldId id="377" r:id="rId129"/>
    <p:sldId id="496" r:id="rId130"/>
    <p:sldId id="489" r:id="rId13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3" d="100"/>
          <a:sy n="113" d="100"/>
        </p:scale>
        <p:origin x="-152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60" cy="496332"/>
          </a:xfrm>
          <a:prstGeom prst="rect">
            <a:avLst/>
          </a:prstGeom>
        </p:spPr>
        <p:txBody>
          <a:bodyPr vert="horz" lIns="91275" tIns="45638" rIns="91275" bIns="45638" rtlCol="0"/>
          <a:lstStyle>
            <a:lvl1pPr algn="r">
              <a:defRPr sz="1200"/>
            </a:lvl1pPr>
          </a:lstStyle>
          <a:p>
            <a:fld id="{911850E2-43E4-47B7-9D3E-C2657F255C7A}" type="datetimeFigureOut">
              <a:rPr lang="fr-FR" smtClean="0"/>
              <a:t>11/04/2016</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5" tIns="45638" rIns="91275" bIns="45638" rtlCol="0" anchor="ctr"/>
          <a:lstStyle/>
          <a:p>
            <a:endParaRPr lang="fr-FR" dirty="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275" tIns="45638" rIns="91275" bIns="4563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60" cy="496332"/>
          </a:xfrm>
          <a:prstGeom prst="rect">
            <a:avLst/>
          </a:prstGeom>
        </p:spPr>
        <p:txBody>
          <a:bodyPr vert="horz" lIns="91275" tIns="45638" rIns="91275" bIns="45638"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60" cy="496332"/>
          </a:xfrm>
          <a:prstGeom prst="rect">
            <a:avLst/>
          </a:prstGeom>
        </p:spPr>
        <p:txBody>
          <a:bodyPr vert="horz" lIns="91275" tIns="45638" rIns="91275" bIns="45638" rtlCol="0" anchor="b"/>
          <a:lstStyle>
            <a:lvl1pPr algn="r">
              <a:defRPr sz="1200"/>
            </a:lvl1pPr>
          </a:lstStyle>
          <a:p>
            <a:fld id="{4EE9EB3D-D292-4371-A6D0-2407F40EFB74}" type="slidenum">
              <a:rPr lang="fr-FR" smtClean="0"/>
              <a:t>‹N°›</a:t>
            </a:fld>
            <a:endParaRPr lang="fr-FR" dirty="0"/>
          </a:p>
        </p:txBody>
      </p:sp>
    </p:spTree>
    <p:extLst>
      <p:ext uri="{BB962C8B-B14F-4D97-AF65-F5344CB8AC3E}">
        <p14:creationId xmlns:p14="http://schemas.microsoft.com/office/powerpoint/2010/main" val="394683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baseline="0">
                <a:solidFill>
                  <a:srgbClr val="FFFFFF"/>
                </a:solidFill>
              </a:defRPr>
            </a:lvl1pPr>
          </a:lstStyle>
          <a:p>
            <a:r>
              <a:rPr lang="en-US" dirty="0" smtClean="0"/>
              <a:t>Cliquez pour modifier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fld id="{AE3ABF97-17E7-4675-98D7-C2376A05623F}" type="datetime1">
              <a:rPr lang="fr-FR" smtClean="0">
                <a:solidFill>
                  <a:srgbClr val="073E87"/>
                </a:solidFill>
              </a:rPr>
              <a:t>11/04/2016</a:t>
            </a:fld>
            <a:endParaRPr lang="fr-FR" dirty="0">
              <a:solidFill>
                <a:srgbClr val="073E87"/>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4" name="Slide Number Placeholder 5"/>
          <p:cNvSpPr>
            <a:spLocks noGrp="1"/>
          </p:cNvSpPr>
          <p:nvPr>
            <p:ph type="sldNum" sz="quarter" idx="12"/>
          </p:nvPr>
        </p:nvSpPr>
        <p:spPr/>
        <p:txBody>
          <a:bodyPr/>
          <a:lstStyle>
            <a:lvl1pPr>
              <a:defRPr/>
            </a:lvl1pPr>
          </a:lstStyle>
          <a:p>
            <a:pPr>
              <a:defRPr/>
            </a:pPr>
            <a:fld id="{5009E523-7612-4781-8EAF-A1137F063DAB}" type="slidenum">
              <a:rPr lang="fr-FR">
                <a:solidFill>
                  <a:srgbClr val="073E87"/>
                </a:solidFill>
              </a:rPr>
              <a:pPr>
                <a:defRPr/>
              </a:pPr>
              <a:t>‹N°›</a:t>
            </a:fld>
            <a:endParaRPr lang="fr-FR" dirty="0">
              <a:solidFill>
                <a:srgbClr val="073E87"/>
              </a:solidFill>
            </a:endParaRPr>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228600"/>
            <a:ext cx="1228325" cy="96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06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pic>
        <p:nvPicPr>
          <p:cNvPr id="12" name="Picture 14" descr="image001"/>
          <p:cNvPicPr>
            <a:picLocks noChangeAspect="1" noChangeArrowheads="1"/>
          </p:cNvPicPr>
          <p:nvPr userDrawn="1"/>
        </p:nvPicPr>
        <p:blipFill>
          <a:blip r:embed="rId2"/>
          <a:srcRect/>
          <a:stretch>
            <a:fillRect/>
          </a:stretch>
        </p:blipFill>
        <p:spPr bwMode="auto">
          <a:xfrm>
            <a:off x="323850" y="333375"/>
            <a:ext cx="1227138" cy="7397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783A52EF-8EDB-4EE6-A35A-B7F3525E7E4F}" type="datetime1">
              <a:rPr lang="fr-FR" smtClean="0">
                <a:solidFill>
                  <a:srgbClr val="073E87"/>
                </a:solidFill>
              </a:rPr>
              <a:t>11/04/2016</a:t>
            </a:fld>
            <a:endParaRPr lang="fr-FR" dirty="0">
              <a:solidFill>
                <a:srgbClr val="073E87"/>
              </a:solidFill>
            </a:endParaRPr>
          </a:p>
        </p:txBody>
      </p:sp>
      <p:sp>
        <p:nvSpPr>
          <p:cNvPr id="14" name="Footer Placeholder 5"/>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5" name="Slide Number Placeholder 6"/>
          <p:cNvSpPr>
            <a:spLocks noGrp="1"/>
          </p:cNvSpPr>
          <p:nvPr>
            <p:ph type="sldNum" sz="quarter" idx="12"/>
          </p:nvPr>
        </p:nvSpPr>
        <p:spPr/>
        <p:txBody>
          <a:bodyPr/>
          <a:lstStyle>
            <a:lvl1pPr>
              <a:defRPr/>
            </a:lvl1pPr>
          </a:lstStyle>
          <a:p>
            <a:pPr>
              <a:defRPr/>
            </a:pPr>
            <a:fld id="{63B04E41-6334-4B21-B7E1-AB90FE5F2700}"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66393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24A13E8E-902F-4EF3-BBF0-D78116BCA6D8}" type="datetime1">
              <a:rPr lang="fr-FR" smtClean="0">
                <a:solidFill>
                  <a:srgbClr val="073E87"/>
                </a:solidFill>
              </a:rPr>
              <a:t>11/04/2016</a:t>
            </a:fld>
            <a:endParaRPr lang="fr-FR" dirty="0">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0D364DBE-B43E-4019-A4FB-296A2A386D02}"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17249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2001" y="762000"/>
            <a:ext cx="79248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838202" y="2362202"/>
            <a:ext cx="3770313" cy="37242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0913" y="2362202"/>
            <a:ext cx="3770312" cy="37242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atin typeface="Calibri" pitchFamily="34" charset="0"/>
              </a:defRPr>
            </a:lvl1pPr>
          </a:lstStyle>
          <a:p>
            <a:pPr>
              <a:defRPr/>
            </a:pPr>
            <a:fld id="{A80FA7FB-46D9-49FA-84D5-ED90710C4246}" type="datetime1">
              <a:rPr lang="fr-FR" smtClean="0">
                <a:solidFill>
                  <a:srgbClr val="073E87"/>
                </a:solidFill>
              </a:rPr>
              <a:t>11/04/2016</a:t>
            </a:fld>
            <a:endParaRPr lang="fr-FR" dirty="0">
              <a:solidFill>
                <a:srgbClr val="073E87"/>
              </a:solidFill>
            </a:endParaRPr>
          </a:p>
        </p:txBody>
      </p:sp>
      <p:sp>
        <p:nvSpPr>
          <p:cNvPr id="6" name="Espace réservé du pied de page 5"/>
          <p:cNvSpPr>
            <a:spLocks noGrp="1"/>
          </p:cNvSpPr>
          <p:nvPr>
            <p:ph type="ftr" sz="quarter" idx="11"/>
          </p:nvPr>
        </p:nvSpPr>
        <p:spPr/>
        <p:txBody>
          <a:bodyPr/>
          <a:lstStyle>
            <a:lvl1pPr>
              <a:defRPr>
                <a:latin typeface="Calibri" pitchFamily="34" charset="0"/>
              </a:defRPr>
            </a:lvl1pPr>
          </a:lstStyle>
          <a:p>
            <a:pPr>
              <a:defRPr/>
            </a:pPr>
            <a:endParaRPr lang="fr-FR" dirty="0">
              <a:solidFill>
                <a:srgbClr val="073E87"/>
              </a:solidFill>
            </a:endParaRPr>
          </a:p>
        </p:txBody>
      </p:sp>
      <p:sp>
        <p:nvSpPr>
          <p:cNvPr id="7" name="Espace réservé du numéro de diapositive 6"/>
          <p:cNvSpPr>
            <a:spLocks noGrp="1"/>
          </p:cNvSpPr>
          <p:nvPr>
            <p:ph type="sldNum" sz="quarter" idx="12"/>
          </p:nvPr>
        </p:nvSpPr>
        <p:spPr/>
        <p:txBody>
          <a:bodyPr/>
          <a:lstStyle>
            <a:lvl1pPr algn="ctr">
              <a:defRPr>
                <a:latin typeface="Calibri" pitchFamily="34" charset="0"/>
              </a:defRPr>
            </a:lvl1pPr>
          </a:lstStyle>
          <a:p>
            <a:pPr>
              <a:defRPr/>
            </a:pPr>
            <a:fld id="{3CB93D7A-7F84-4B0C-8C01-E0F48C55B437}"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95930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1961155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1043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11178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0089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1127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525" y="17790"/>
            <a:ext cx="9107488" cy="523220"/>
          </a:xfrm>
        </p:spPr>
        <p:txBody>
          <a:bodyPr>
            <a:spAutoFit/>
          </a:bodyPr>
          <a:lstStyle>
            <a:lvl1pPr>
              <a:defRPr sz="2800">
                <a:solidFill>
                  <a:schemeClr val="accent5">
                    <a:lumMod val="50000"/>
                  </a:schemeClr>
                </a:solidFill>
              </a:defRPr>
            </a:lvl1pPr>
          </a:lstStyle>
          <a:p>
            <a:r>
              <a:rPr lang="fr-FR" dirty="0" smtClean="0"/>
              <a:t>Modifiez le style du titre</a:t>
            </a:r>
            <a:endParaRPr lang="fr-FR" dirty="0"/>
          </a:p>
        </p:txBody>
      </p:sp>
      <p:cxnSp>
        <p:nvCxnSpPr>
          <p:cNvPr id="4" name="Connecteur droit 3"/>
          <p:cNvCxnSpPr/>
          <p:nvPr userDrawn="1"/>
        </p:nvCxnSpPr>
        <p:spPr bwMode="auto">
          <a:xfrm>
            <a:off x="0" y="573063"/>
            <a:ext cx="9144000" cy="0"/>
          </a:xfrm>
          <a:prstGeom prst="line">
            <a:avLst/>
          </a:prstGeom>
          <a:ln>
            <a:solidFill>
              <a:schemeClr val="accent5">
                <a:lumMod val="75000"/>
              </a:schemeClr>
            </a:solidFill>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399458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bwMode="auto">
          <a:xfrm>
            <a:off x="611560" y="1988840"/>
            <a:ext cx="7920880" cy="2880320"/>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noAutofit/>
          </a:bodyPr>
          <a:lstStyle/>
          <a:p>
            <a:pPr algn="just" fontAlgn="base">
              <a:spcBef>
                <a:spcPct val="0"/>
              </a:spcBef>
              <a:spcAft>
                <a:spcPct val="0"/>
              </a:spcAft>
            </a:pPr>
            <a:endParaRPr lang="fr-FR" sz="4800" b="1" dirty="0" smtClean="0">
              <a:solidFill>
                <a:srgbClr val="F79646">
                  <a:lumMod val="75000"/>
                </a:srgbClr>
              </a:solidFill>
              <a:cs typeface="Times New Roman" pitchFamily="18" charset="0"/>
            </a:endParaRPr>
          </a:p>
        </p:txBody>
      </p:sp>
      <p:sp>
        <p:nvSpPr>
          <p:cNvPr id="4" name="Espace réservé du texte 3"/>
          <p:cNvSpPr>
            <a:spLocks noGrp="1"/>
          </p:cNvSpPr>
          <p:nvPr>
            <p:ph type="body" sz="half" idx="2"/>
          </p:nvPr>
        </p:nvSpPr>
        <p:spPr>
          <a:xfrm>
            <a:off x="611560" y="2708921"/>
            <a:ext cx="7920880" cy="1440159"/>
          </a:xfrm>
        </p:spPr>
        <p:txBody>
          <a:bodyPr/>
          <a:lstStyle>
            <a:lvl1pPr marL="0" indent="0">
              <a:buNone/>
              <a:defRPr sz="4400" b="1">
                <a:solidFill>
                  <a:schemeClr val="accent5">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Tree>
    <p:extLst>
      <p:ext uri="{BB962C8B-B14F-4D97-AF65-F5344CB8AC3E}">
        <p14:creationId xmlns:p14="http://schemas.microsoft.com/office/powerpoint/2010/main" val="22784183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vl1pPr>
          </a:lstStyle>
          <a:p>
            <a:pPr lvl="0"/>
            <a:r>
              <a:rPr lang="en-US" dirty="0" smtClean="0"/>
              <a:t>Cliquez pour modifier les styles du texte du masque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7797D800-A0A0-45BD-B07C-0A9CB168FDA1}" type="datetime1">
              <a:rPr lang="fr-FR" smtClean="0">
                <a:solidFill>
                  <a:srgbClr val="073E87"/>
                </a:solidFill>
              </a:rPr>
              <a:t>11/04/2016</a:t>
            </a:fld>
            <a:endParaRPr lang="fr-FR" dirty="0">
              <a:solidFill>
                <a:srgbClr val="073E87"/>
              </a:solidFill>
            </a:endParaRPr>
          </a:p>
        </p:txBody>
      </p:sp>
      <p:sp>
        <p:nvSpPr>
          <p:cNvPr id="6"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8" name="Slide Number Placeholder 5"/>
          <p:cNvSpPr>
            <a:spLocks noGrp="1"/>
          </p:cNvSpPr>
          <p:nvPr>
            <p:ph type="sldNum" sz="quarter" idx="12"/>
          </p:nvPr>
        </p:nvSpPr>
        <p:spPr/>
        <p:txBody>
          <a:bodyPr/>
          <a:lstStyle>
            <a:lvl1pPr>
              <a:defRPr/>
            </a:lvl1pPr>
          </a:lstStyle>
          <a:p>
            <a:pPr>
              <a:defRPr/>
            </a:pPr>
            <a:fld id="{1C0F745C-0E6B-4D16-A4F0-0A9C0D3B84F8}" type="slidenum">
              <a:rPr lang="fr-FR">
                <a:solidFill>
                  <a:srgbClr val="073E87"/>
                </a:solidFill>
              </a:rPr>
              <a:pPr>
                <a:defRPr/>
              </a:pPr>
              <a:t>‹N°›</a:t>
            </a:fld>
            <a:endParaRPr lang="fr-FR" dirty="0">
              <a:solidFill>
                <a:srgbClr val="073E87"/>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228600"/>
            <a:ext cx="1368152" cy="107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141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5143037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24460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57729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65938" y="44450"/>
            <a:ext cx="2276475" cy="608171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4925" y="44450"/>
            <a:ext cx="6678613" cy="60817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04644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925" y="44450"/>
            <a:ext cx="9107488" cy="56197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7013"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07404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34925" y="44450"/>
            <a:ext cx="9107488" cy="561975"/>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600200"/>
            <a:ext cx="4037013"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6613"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7013"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6613"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35323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4925" y="44450"/>
            <a:ext cx="9107488" cy="56197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7013"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6613"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6613"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2564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vl1pPr>
          </a:lstStyle>
          <a:p>
            <a:pPr lvl="0"/>
            <a:r>
              <a:rPr lang="en-US" dirty="0" smtClean="0"/>
              <a:t>Cliquez pour modifier les styles du texte du masque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endParaRPr lang="en-US" dirty="0"/>
          </a:p>
        </p:txBody>
      </p:sp>
      <p:sp>
        <p:nvSpPr>
          <p:cNvPr id="7" name="Title 6"/>
          <p:cNvSpPr>
            <a:spLocks noGrp="1"/>
          </p:cNvSpPr>
          <p:nvPr>
            <p:ph type="title"/>
          </p:nvPr>
        </p:nvSpPr>
        <p:spPr/>
        <p:txBody>
          <a:bodyPr/>
          <a:lstStyle>
            <a:lvl1pPr>
              <a:defRPr baseline="0"/>
            </a:lvl1pPr>
          </a:lstStyle>
          <a:p>
            <a:r>
              <a:rPr lang="en-US" dirty="0" err="1" smtClean="0"/>
              <a:t>Cliquez pour modifier le style du titre</a:t>
            </a:r>
            <a:endParaRPr lang="en-US" dirty="0"/>
          </a:p>
        </p:txBody>
      </p:sp>
      <p:sp>
        <p:nvSpPr>
          <p:cNvPr id="4" name="Date Placeholder 3"/>
          <p:cNvSpPr>
            <a:spLocks noGrp="1"/>
          </p:cNvSpPr>
          <p:nvPr>
            <p:ph type="dt" sz="half" idx="10"/>
          </p:nvPr>
        </p:nvSpPr>
        <p:spPr/>
        <p:txBody>
          <a:bodyPr/>
          <a:lstStyle>
            <a:lvl1pPr>
              <a:defRPr/>
            </a:lvl1pPr>
          </a:lstStyle>
          <a:p>
            <a:pPr>
              <a:defRPr/>
            </a:pPr>
            <a:fld id="{FD835EB4-623E-401B-ABA4-6E0AD5FE37B6}" type="datetime1">
              <a:rPr lang="fr-FR" smtClean="0">
                <a:solidFill>
                  <a:srgbClr val="073E87"/>
                </a:solidFill>
              </a:rPr>
              <a:t>11/04/2016</a:t>
            </a:fld>
            <a:endParaRPr lang="fr-FR" dirty="0">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94629632-65A8-4789-B82B-F2BDB7C233ED}"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76738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pic>
        <p:nvPicPr>
          <p:cNvPr id="10" name="Picture 14" descr="image001"/>
          <p:cNvPicPr>
            <a:picLocks noChangeAspect="1" noChangeArrowheads="1"/>
          </p:cNvPicPr>
          <p:nvPr userDrawn="1"/>
        </p:nvPicPr>
        <p:blipFill>
          <a:blip r:embed="rId2"/>
          <a:srcRect/>
          <a:stretch>
            <a:fillRect/>
          </a:stretch>
        </p:blipFill>
        <p:spPr bwMode="auto">
          <a:xfrm>
            <a:off x="323850" y="333375"/>
            <a:ext cx="1227138" cy="7397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1" name="Date Placeholder 3"/>
          <p:cNvSpPr>
            <a:spLocks noGrp="1"/>
          </p:cNvSpPr>
          <p:nvPr>
            <p:ph type="dt" sz="half" idx="10"/>
          </p:nvPr>
        </p:nvSpPr>
        <p:spPr/>
        <p:txBody>
          <a:bodyPr/>
          <a:lstStyle>
            <a:lvl1pPr>
              <a:defRPr/>
            </a:lvl1pPr>
          </a:lstStyle>
          <a:p>
            <a:pPr>
              <a:defRPr/>
            </a:pPr>
            <a:fld id="{3A471321-C4AD-4C77-9BC3-6A82EB84892A}" type="datetime1">
              <a:rPr lang="fr-FR" smtClean="0">
                <a:solidFill>
                  <a:srgbClr val="073E87"/>
                </a:solidFill>
              </a:rPr>
              <a:t>11/04/2016</a:t>
            </a:fld>
            <a:endParaRPr lang="fr-FR" dirty="0">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9353B704-790A-4A5F-8137-08082B46C0D4}"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9645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5"/>
          </p:nvPr>
        </p:nvSpPr>
        <p:spPr/>
        <p:txBody>
          <a:bodyPr/>
          <a:lstStyle>
            <a:lvl1pPr>
              <a:defRPr/>
            </a:lvl1pPr>
          </a:lstStyle>
          <a:p>
            <a:pPr>
              <a:defRPr/>
            </a:pPr>
            <a:fld id="{BB5F30E8-2915-42A0-82B3-481161A9578C}" type="datetime1">
              <a:rPr lang="fr-FR" smtClean="0">
                <a:solidFill>
                  <a:srgbClr val="073E87"/>
                </a:solidFill>
              </a:rPr>
              <a:t>11/04/2016</a:t>
            </a:fld>
            <a:endParaRPr lang="fr-FR" dirty="0">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fr-FR" dirty="0">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29947D8E-DE01-4A41-8D46-092EDA35BF7B}"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33841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1CB221C3-A3F4-4B6B-87C8-27FFCB4B9403}" type="datetime1">
              <a:rPr lang="fr-FR" smtClean="0">
                <a:solidFill>
                  <a:srgbClr val="073E87"/>
                </a:solidFill>
              </a:rPr>
              <a:t>11/04/2016</a:t>
            </a:fld>
            <a:endParaRPr lang="fr-FR" dirty="0">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59FE0B8D-8B9E-487A-987F-BF76434449D0}"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6546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A17CB286-7002-4ABE-87DD-BADE74EABC21}" type="datetime1">
              <a:rPr lang="fr-FR" smtClean="0">
                <a:solidFill>
                  <a:srgbClr val="073E87"/>
                </a:solidFill>
              </a:rPr>
              <a:t>11/04/2016</a:t>
            </a:fld>
            <a:endParaRPr lang="fr-FR" dirty="0">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0A13E18B-DCC5-4F32-9174-1F516299B926}"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263616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pic>
        <p:nvPicPr>
          <p:cNvPr id="9" name="Picture 14" descr="image001"/>
          <p:cNvPicPr>
            <a:picLocks noChangeAspect="1" noChangeArrowheads="1"/>
          </p:cNvPicPr>
          <p:nvPr userDrawn="1"/>
        </p:nvPicPr>
        <p:blipFill>
          <a:blip r:embed="rId2"/>
          <a:srcRect/>
          <a:stretch>
            <a:fillRect/>
          </a:stretch>
        </p:blipFill>
        <p:spPr bwMode="auto">
          <a:xfrm>
            <a:off x="323850" y="333375"/>
            <a:ext cx="1227138" cy="739775"/>
          </a:xfrm>
          <a:prstGeom prst="rect">
            <a:avLst/>
          </a:prstGeom>
          <a:ln>
            <a:noFill/>
          </a:ln>
          <a:effectLst>
            <a:outerShdw blurRad="292100" dist="139700" dir="2700000" algn="tl" rotWithShape="0">
              <a:srgbClr val="333333">
                <a:alpha val="65000"/>
              </a:srgbClr>
            </a:outerShdw>
          </a:effectLst>
        </p:spPr>
      </p:pic>
      <p:sp>
        <p:nvSpPr>
          <p:cNvPr id="10" name="Date Placeholder 1"/>
          <p:cNvSpPr>
            <a:spLocks noGrp="1"/>
          </p:cNvSpPr>
          <p:nvPr>
            <p:ph type="dt" sz="half" idx="10"/>
          </p:nvPr>
        </p:nvSpPr>
        <p:spPr/>
        <p:txBody>
          <a:bodyPr/>
          <a:lstStyle>
            <a:lvl1pPr>
              <a:defRPr/>
            </a:lvl1pPr>
          </a:lstStyle>
          <a:p>
            <a:pPr>
              <a:defRPr/>
            </a:pPr>
            <a:fld id="{B356E01A-7F36-4B22-8640-257623317EE8}" type="datetime1">
              <a:rPr lang="fr-FR" smtClean="0">
                <a:solidFill>
                  <a:srgbClr val="073E87"/>
                </a:solidFill>
              </a:rPr>
              <a:t>11/04/2016</a:t>
            </a:fld>
            <a:endParaRPr lang="fr-FR" dirty="0">
              <a:solidFill>
                <a:srgbClr val="073E87"/>
              </a:solidFill>
            </a:endParaRPr>
          </a:p>
        </p:txBody>
      </p:sp>
      <p:sp>
        <p:nvSpPr>
          <p:cNvPr id="11" name="Footer Placeholder 2"/>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2" name="Slide Number Placeholder 3"/>
          <p:cNvSpPr>
            <a:spLocks noGrp="1"/>
          </p:cNvSpPr>
          <p:nvPr>
            <p:ph type="sldNum" sz="quarter" idx="12"/>
          </p:nvPr>
        </p:nvSpPr>
        <p:spPr/>
        <p:txBody>
          <a:bodyPr/>
          <a:lstStyle>
            <a:lvl1pPr>
              <a:defRPr/>
            </a:lvl1pPr>
          </a:lstStyle>
          <a:p>
            <a:pPr>
              <a:defRPr/>
            </a:pPr>
            <a:fld id="{C520F6C8-74CE-4EBF-83A6-16E94989533A}"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335495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pic>
        <p:nvPicPr>
          <p:cNvPr id="12" name="Picture 14" descr="image001"/>
          <p:cNvPicPr>
            <a:picLocks noChangeAspect="1" noChangeArrowheads="1"/>
          </p:cNvPicPr>
          <p:nvPr userDrawn="1"/>
        </p:nvPicPr>
        <p:blipFill>
          <a:blip r:embed="rId2"/>
          <a:srcRect/>
          <a:stretch>
            <a:fillRect/>
          </a:stretch>
        </p:blipFill>
        <p:spPr bwMode="auto">
          <a:xfrm>
            <a:off x="323850" y="333375"/>
            <a:ext cx="1227138" cy="73977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Date Placeholder 4"/>
          <p:cNvSpPr>
            <a:spLocks noGrp="1"/>
          </p:cNvSpPr>
          <p:nvPr>
            <p:ph type="dt" sz="half" idx="10"/>
          </p:nvPr>
        </p:nvSpPr>
        <p:spPr/>
        <p:txBody>
          <a:bodyPr/>
          <a:lstStyle>
            <a:lvl1pPr>
              <a:defRPr/>
            </a:lvl1pPr>
          </a:lstStyle>
          <a:p>
            <a:pPr>
              <a:defRPr/>
            </a:pPr>
            <a:fld id="{B3E126F6-E65D-4AC8-A418-DAC6F67C20D0}" type="datetime1">
              <a:rPr lang="fr-FR" smtClean="0">
                <a:solidFill>
                  <a:srgbClr val="073E87"/>
                </a:solidFill>
              </a:rPr>
              <a:t>11/04/2016</a:t>
            </a:fld>
            <a:endParaRPr lang="fr-FR" dirty="0">
              <a:solidFill>
                <a:srgbClr val="073E87"/>
              </a:solidFill>
            </a:endParaRPr>
          </a:p>
        </p:txBody>
      </p:sp>
      <p:sp>
        <p:nvSpPr>
          <p:cNvPr id="14" name="Footer Placeholder 5"/>
          <p:cNvSpPr>
            <a:spLocks noGrp="1"/>
          </p:cNvSpPr>
          <p:nvPr>
            <p:ph type="ftr" sz="quarter" idx="11"/>
          </p:nvPr>
        </p:nvSpPr>
        <p:spPr/>
        <p:txBody>
          <a:bodyPr/>
          <a:lstStyle>
            <a:lvl1pPr>
              <a:defRPr/>
            </a:lvl1pPr>
          </a:lstStyle>
          <a:p>
            <a:pPr>
              <a:defRPr/>
            </a:pPr>
            <a:endParaRPr lang="fr-FR" dirty="0">
              <a:solidFill>
                <a:srgbClr val="073E87"/>
              </a:solidFill>
            </a:endParaRPr>
          </a:p>
        </p:txBody>
      </p:sp>
      <p:sp>
        <p:nvSpPr>
          <p:cNvPr id="15" name="Slide Number Placeholder 6"/>
          <p:cNvSpPr>
            <a:spLocks noGrp="1"/>
          </p:cNvSpPr>
          <p:nvPr>
            <p:ph type="sldNum" sz="quarter" idx="12"/>
          </p:nvPr>
        </p:nvSpPr>
        <p:spPr/>
        <p:txBody>
          <a:bodyPr/>
          <a:lstStyle>
            <a:lvl1pPr>
              <a:defRPr/>
            </a:lvl1pPr>
          </a:lstStyle>
          <a:p>
            <a:pPr>
              <a:defRPr/>
            </a:pPr>
            <a:fld id="{20EB3C9E-E4CE-4B8F-8EF3-73E2A4CEEC13}" type="slidenum">
              <a:rPr lang="fr-FR">
                <a:solidFill>
                  <a:srgbClr val="073E87"/>
                </a:solidFill>
              </a:rPr>
              <a:pPr>
                <a:defRPr/>
              </a:pPr>
              <a:t>‹N°›</a:t>
            </a:fld>
            <a:endParaRPr lang="fr-FR" dirty="0">
              <a:solidFill>
                <a:srgbClr val="073E87"/>
              </a:solidFill>
            </a:endParaRPr>
          </a:p>
        </p:txBody>
      </p:sp>
    </p:spTree>
    <p:extLst>
      <p:ext uri="{BB962C8B-B14F-4D97-AF65-F5344CB8AC3E}">
        <p14:creationId xmlns:p14="http://schemas.microsoft.com/office/powerpoint/2010/main" val="373185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jpeg"/><Relationship Id="rId2" Type="http://schemas.openxmlformats.org/officeDocument/2006/relationships/slideLayout" Target="../slideLayouts/slideLayout14.xml"/><Relationship Id="rId16"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3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3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p:nvSpPr>
            <p:cNvPr id="103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dirty="0">
                <a:solidFill>
                  <a:prstClr val="black"/>
                </a:solidFill>
                <a:latin typeface="Arial" pitchFamily="34" charset="0"/>
              </a:endParaRPr>
            </a:p>
          </p:txBody>
        </p:sp>
        <p:sp useBgFill="1">
          <p:nvSpPr>
            <p:cNvPr id="103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FR" dirty="0">
                <a:solidFill>
                  <a:prstClr val="black"/>
                </a:solidFill>
                <a:latin typeface="Arial"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D1F3C38E-4B95-4805-A358-6DBFD7D28BC2}" type="datetime1">
              <a:rPr lang="fr-FR" smtClean="0">
                <a:solidFill>
                  <a:srgbClr val="073E87"/>
                </a:solidFill>
              </a:rPr>
              <a:t>11/04/2016</a:t>
            </a:fld>
            <a:endParaRPr lang="fr-FR" dirty="0">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fr-FR" dirty="0">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92BA001E-DD01-42FA-B332-A1C7EB3B9234}" type="slidenum">
              <a:rPr lang="fr-FR">
                <a:solidFill>
                  <a:srgbClr val="073E87"/>
                </a:solidFill>
              </a:rPr>
              <a:pPr>
                <a:defRPr/>
              </a:pPr>
              <a:t>‹N°›</a:t>
            </a:fld>
            <a:endParaRPr lang="fr-FR" dirty="0">
              <a:solidFill>
                <a:srgbClr val="073E87"/>
              </a:solidFill>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pic>
        <p:nvPicPr>
          <p:cNvPr id="15" name="Picture 14" descr="image001"/>
          <p:cNvPicPr>
            <a:picLocks noChangeAspect="1" noChangeArrowheads="1"/>
          </p:cNvPicPr>
          <p:nvPr userDrawn="1"/>
        </p:nvPicPr>
        <p:blipFill>
          <a:blip r:embed="rId14"/>
          <a:srcRect/>
          <a:stretch>
            <a:fillRect/>
          </a:stretch>
        </p:blipFill>
        <p:spPr bwMode="auto">
          <a:xfrm>
            <a:off x="241300" y="241300"/>
            <a:ext cx="1227138" cy="739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77413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6"/>
          <p:cNvSpPr>
            <a:spLocks noGrp="1" noChangeArrowheads="1"/>
          </p:cNvSpPr>
          <p:nvPr>
            <p:ph type="title"/>
          </p:nvPr>
        </p:nvSpPr>
        <p:spPr bwMode="auto">
          <a:xfrm>
            <a:off x="9525" y="-1588"/>
            <a:ext cx="9107488" cy="5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3076" name="Rectangle 6"/>
          <p:cNvSpPr>
            <a:spLocks noChangeArrowheads="1"/>
          </p:cNvSpPr>
          <p:nvPr/>
        </p:nvSpPr>
        <p:spPr bwMode="auto">
          <a:xfrm>
            <a:off x="4214813" y="6600825"/>
            <a:ext cx="712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fld id="{3F92397A-5817-444A-9397-03DED76C4408}" type="slidenum">
              <a:rPr lang="fr-FR" sz="1200" i="1">
                <a:solidFill>
                  <a:srgbClr val="898989"/>
                </a:solidFill>
                <a:cs typeface="Times New Roman" pitchFamily="18" charset="0"/>
              </a:rPr>
              <a:pPr algn="ctr" fontAlgn="base">
                <a:spcBef>
                  <a:spcPct val="0"/>
                </a:spcBef>
                <a:spcAft>
                  <a:spcPct val="0"/>
                </a:spcAft>
              </a:pPr>
              <a:t>‹N°›</a:t>
            </a:fld>
            <a:endParaRPr lang="fr-FR" sz="1200" i="1" dirty="0">
              <a:solidFill>
                <a:srgbClr val="898989"/>
              </a:solidFill>
              <a:cs typeface="Times New Roman" pitchFamily="18" charset="0"/>
            </a:endParaRPr>
          </a:p>
        </p:txBody>
      </p:sp>
      <p:sp>
        <p:nvSpPr>
          <p:cNvPr id="3077" name="Rectangle 114"/>
          <p:cNvSpPr>
            <a:spLocks noGrp="1" noChangeArrowheads="1"/>
          </p:cNvSpPr>
          <p:nvPr>
            <p:ph type="body" idx="1"/>
          </p:nvPr>
        </p:nvSpPr>
        <p:spPr bwMode="auto">
          <a:xfrm>
            <a:off x="457200" y="1600200"/>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3" name="Image 2"/>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109525" y="6641245"/>
            <a:ext cx="1044000" cy="216755"/>
          </a:xfrm>
          <a:prstGeom prst="rect">
            <a:avLst/>
          </a:prstGeom>
        </p:spPr>
      </p:pic>
      <p:pic>
        <p:nvPicPr>
          <p:cNvPr id="7" name="Imag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92" y="6381328"/>
            <a:ext cx="359819" cy="471804"/>
          </a:xfrm>
          <a:prstGeom prst="rect">
            <a:avLst/>
          </a:prstGeom>
        </p:spPr>
      </p:pic>
    </p:spTree>
    <p:extLst>
      <p:ext uri="{BB962C8B-B14F-4D97-AF65-F5344CB8AC3E}">
        <p14:creationId xmlns:p14="http://schemas.microsoft.com/office/powerpoint/2010/main" val="21408534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accent5">
              <a:lumMod val="50000"/>
            </a:schemeClr>
          </a:solidFill>
          <a:latin typeface="+mn-lt"/>
          <a:ea typeface="MS PGothic" pitchFamily="34" charset="-128"/>
          <a:cs typeface="ＭＳ Ｐゴシック" charset="0"/>
        </a:defRPr>
      </a:lvl1pPr>
      <a:lvl2pPr algn="l" rtl="0" eaLnBrk="0" fontAlgn="base" hangingPunct="0">
        <a:spcBef>
          <a:spcPct val="0"/>
        </a:spcBef>
        <a:spcAft>
          <a:spcPct val="0"/>
        </a:spcAft>
        <a:defRPr sz="2000" b="1">
          <a:solidFill>
            <a:srgbClr val="BA0000"/>
          </a:solidFill>
          <a:latin typeface="Calibri" pitchFamily="34" charset="0"/>
          <a:ea typeface="MS PGothic" pitchFamily="34" charset="-128"/>
          <a:cs typeface="ＭＳ Ｐゴシック" charset="0"/>
        </a:defRPr>
      </a:lvl2pPr>
      <a:lvl3pPr algn="l" rtl="0" eaLnBrk="0" fontAlgn="base" hangingPunct="0">
        <a:spcBef>
          <a:spcPct val="0"/>
        </a:spcBef>
        <a:spcAft>
          <a:spcPct val="0"/>
        </a:spcAft>
        <a:defRPr sz="2000" b="1">
          <a:solidFill>
            <a:srgbClr val="BA0000"/>
          </a:solidFill>
          <a:latin typeface="Calibri" pitchFamily="34" charset="0"/>
          <a:ea typeface="MS PGothic" pitchFamily="34" charset="-128"/>
          <a:cs typeface="ＭＳ Ｐゴシック" charset="0"/>
        </a:defRPr>
      </a:lvl3pPr>
      <a:lvl4pPr algn="l" rtl="0" eaLnBrk="0" fontAlgn="base" hangingPunct="0">
        <a:spcBef>
          <a:spcPct val="0"/>
        </a:spcBef>
        <a:spcAft>
          <a:spcPct val="0"/>
        </a:spcAft>
        <a:defRPr sz="2000" b="1">
          <a:solidFill>
            <a:srgbClr val="BA0000"/>
          </a:solidFill>
          <a:latin typeface="Calibri" pitchFamily="34" charset="0"/>
          <a:ea typeface="MS PGothic" pitchFamily="34" charset="-128"/>
          <a:cs typeface="ＭＳ Ｐゴシック" charset="0"/>
        </a:defRPr>
      </a:lvl4pPr>
      <a:lvl5pPr algn="l" rtl="0" eaLnBrk="0" fontAlgn="base" hangingPunct="0">
        <a:spcBef>
          <a:spcPct val="0"/>
        </a:spcBef>
        <a:spcAft>
          <a:spcPct val="0"/>
        </a:spcAft>
        <a:defRPr sz="2000" b="1">
          <a:solidFill>
            <a:srgbClr val="BA0000"/>
          </a:solidFill>
          <a:latin typeface="Calibri" pitchFamily="34" charset="0"/>
          <a:ea typeface="MS PGothic" pitchFamily="34" charset="-128"/>
          <a:cs typeface="ＭＳ Ｐゴシック" charset="0"/>
        </a:defRPr>
      </a:lvl5pPr>
      <a:lvl6pPr marL="457200" algn="l" rtl="0" fontAlgn="base">
        <a:spcBef>
          <a:spcPct val="0"/>
        </a:spcBef>
        <a:spcAft>
          <a:spcPct val="0"/>
        </a:spcAft>
        <a:defRPr b="1">
          <a:solidFill>
            <a:srgbClr val="BA0000"/>
          </a:solidFill>
          <a:latin typeface="Arial" charset="0"/>
        </a:defRPr>
      </a:lvl6pPr>
      <a:lvl7pPr marL="914400" algn="l" rtl="0" fontAlgn="base">
        <a:spcBef>
          <a:spcPct val="0"/>
        </a:spcBef>
        <a:spcAft>
          <a:spcPct val="0"/>
        </a:spcAft>
        <a:defRPr b="1">
          <a:solidFill>
            <a:srgbClr val="BA0000"/>
          </a:solidFill>
          <a:latin typeface="Arial" charset="0"/>
        </a:defRPr>
      </a:lvl7pPr>
      <a:lvl8pPr marL="1371600" algn="l" rtl="0" fontAlgn="base">
        <a:spcBef>
          <a:spcPct val="0"/>
        </a:spcBef>
        <a:spcAft>
          <a:spcPct val="0"/>
        </a:spcAft>
        <a:defRPr b="1">
          <a:solidFill>
            <a:srgbClr val="BA0000"/>
          </a:solidFill>
          <a:latin typeface="Arial" charset="0"/>
        </a:defRPr>
      </a:lvl8pPr>
      <a:lvl9pPr marL="1828800" algn="l" rtl="0" fontAlgn="base">
        <a:spcBef>
          <a:spcPct val="0"/>
        </a:spcBef>
        <a:spcAft>
          <a:spcPct val="0"/>
        </a:spcAft>
        <a:defRPr b="1">
          <a:solidFill>
            <a:srgbClr val="BA0000"/>
          </a:solidFill>
          <a:latin typeface="Arial" charset="0"/>
        </a:defRPr>
      </a:lvl9pPr>
    </p:titleStyle>
    <p:bodyStyle>
      <a:lvl1pPr marL="342900" indent="-342900" algn="just" rtl="0" eaLnBrk="0" fontAlgn="base" hangingPunct="0">
        <a:spcBef>
          <a:spcPct val="20000"/>
        </a:spcBef>
        <a:spcAft>
          <a:spcPct val="0"/>
        </a:spcAft>
        <a:buClr>
          <a:srgbClr val="A31416"/>
        </a:buClr>
        <a:buFont typeface="Wingdings 3" pitchFamily="18" charset="2"/>
        <a:buChar char="]"/>
        <a:defRPr>
          <a:solidFill>
            <a:schemeClr val="tx1"/>
          </a:solidFill>
          <a:latin typeface="+mn-lt"/>
          <a:ea typeface="MS PGothic" pitchFamily="34" charset="-128"/>
          <a:cs typeface="ＭＳ Ｐゴシック" charset="0"/>
        </a:defRPr>
      </a:lvl1pPr>
      <a:lvl2pPr marL="742950" indent="-285750" algn="just" rtl="0" eaLnBrk="0" fontAlgn="base" hangingPunct="0">
        <a:spcBef>
          <a:spcPct val="20000"/>
        </a:spcBef>
        <a:spcAft>
          <a:spcPct val="0"/>
        </a:spcAft>
        <a:buClr>
          <a:srgbClr val="A31416"/>
        </a:buClr>
        <a:buFont typeface="Webdings" pitchFamily="18" charset="2"/>
        <a:buChar char="4"/>
        <a:defRPr sz="1600">
          <a:solidFill>
            <a:schemeClr val="tx1"/>
          </a:solidFill>
          <a:latin typeface="+mn-lt"/>
          <a:ea typeface="MS PGothic" pitchFamily="34" charset="-128"/>
        </a:defRPr>
      </a:lvl2pPr>
      <a:lvl3pPr marL="1143000" indent="-228600" algn="just" rtl="0" eaLnBrk="0" fontAlgn="base" hangingPunct="0">
        <a:spcBef>
          <a:spcPct val="20000"/>
        </a:spcBef>
        <a:spcAft>
          <a:spcPct val="0"/>
        </a:spcAft>
        <a:buClr>
          <a:srgbClr val="A31416"/>
        </a:buClr>
        <a:buFont typeface="Wingdings" pitchFamily="2" charset="2"/>
        <a:buChar char="v"/>
        <a:defRPr sz="1400">
          <a:solidFill>
            <a:schemeClr val="tx1"/>
          </a:solidFill>
          <a:latin typeface="+mn-lt"/>
          <a:ea typeface="MS PGothic" pitchFamily="34" charset="-128"/>
        </a:defRPr>
      </a:lvl3pPr>
      <a:lvl4pPr marL="1600200" indent="-228600" algn="just" rtl="0" eaLnBrk="0" fontAlgn="base" hangingPunct="0">
        <a:spcBef>
          <a:spcPct val="20000"/>
        </a:spcBef>
        <a:spcAft>
          <a:spcPct val="0"/>
        </a:spcAft>
        <a:buClr>
          <a:srgbClr val="A31416"/>
        </a:buClr>
        <a:buFont typeface="Verdana" pitchFamily="34" charset="0"/>
        <a:buChar char="-"/>
        <a:defRPr sz="1400">
          <a:solidFill>
            <a:schemeClr val="tx1"/>
          </a:solidFill>
          <a:latin typeface="+mn-lt"/>
          <a:ea typeface="MS PGothic" pitchFamily="34" charset="-128"/>
        </a:defRPr>
      </a:lvl4pPr>
      <a:lvl5pPr marL="2057400" indent="-228600" algn="just" rtl="0" eaLnBrk="0" fontAlgn="base" hangingPunct="0">
        <a:spcBef>
          <a:spcPct val="20000"/>
        </a:spcBef>
        <a:spcAft>
          <a:spcPct val="0"/>
        </a:spcAft>
        <a:buClr>
          <a:srgbClr val="A31416"/>
        </a:buClr>
        <a:buFont typeface="Calibri" pitchFamily="34" charset="0"/>
        <a:buChar char="•"/>
        <a:defRPr sz="1400">
          <a:solidFill>
            <a:schemeClr val="tx1"/>
          </a:solidFill>
          <a:latin typeface="+mn-lt"/>
          <a:ea typeface="MS PGothic" pitchFamily="34" charset="-128"/>
        </a:defRPr>
      </a:lvl5pPr>
      <a:lvl6pPr marL="2514600" indent="-228600" algn="just" rtl="0" fontAlgn="base">
        <a:spcBef>
          <a:spcPct val="20000"/>
        </a:spcBef>
        <a:spcAft>
          <a:spcPct val="0"/>
        </a:spcAft>
        <a:buClr>
          <a:srgbClr val="A31416"/>
        </a:buClr>
        <a:buFont typeface="Calibri" pitchFamily="34" charset="0"/>
        <a:buChar char="•"/>
        <a:defRPr sz="1400">
          <a:solidFill>
            <a:schemeClr val="tx1"/>
          </a:solidFill>
          <a:latin typeface="+mn-lt"/>
        </a:defRPr>
      </a:lvl6pPr>
      <a:lvl7pPr marL="2971800" indent="-228600" algn="just" rtl="0" fontAlgn="base">
        <a:spcBef>
          <a:spcPct val="20000"/>
        </a:spcBef>
        <a:spcAft>
          <a:spcPct val="0"/>
        </a:spcAft>
        <a:buClr>
          <a:srgbClr val="A31416"/>
        </a:buClr>
        <a:buFont typeface="Calibri" pitchFamily="34" charset="0"/>
        <a:buChar char="•"/>
        <a:defRPr sz="1400">
          <a:solidFill>
            <a:schemeClr val="tx1"/>
          </a:solidFill>
          <a:latin typeface="+mn-lt"/>
        </a:defRPr>
      </a:lvl7pPr>
      <a:lvl8pPr marL="3429000" indent="-228600" algn="just" rtl="0" fontAlgn="base">
        <a:spcBef>
          <a:spcPct val="20000"/>
        </a:spcBef>
        <a:spcAft>
          <a:spcPct val="0"/>
        </a:spcAft>
        <a:buClr>
          <a:srgbClr val="A31416"/>
        </a:buClr>
        <a:buFont typeface="Calibri" pitchFamily="34" charset="0"/>
        <a:buChar char="•"/>
        <a:defRPr sz="1400">
          <a:solidFill>
            <a:schemeClr val="tx1"/>
          </a:solidFill>
          <a:latin typeface="+mn-lt"/>
        </a:defRPr>
      </a:lvl8pPr>
      <a:lvl9pPr marL="3886200" indent="-228600" algn="just" rtl="0" fontAlgn="base">
        <a:spcBef>
          <a:spcPct val="20000"/>
        </a:spcBef>
        <a:spcAft>
          <a:spcPct val="0"/>
        </a:spcAft>
        <a:buClr>
          <a:srgbClr val="A31416"/>
        </a:buClr>
        <a:buFont typeface="Calibri" pitchFamily="34" charset="0"/>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chats-formation-zefir.regioncentre-valdeloire.f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9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00200"/>
            <a:ext cx="7772400" cy="3340968"/>
          </a:xfrm>
        </p:spPr>
        <p:txBody>
          <a:bodyPr anchor="t">
            <a:noAutofit/>
          </a:bodyPr>
          <a:lstStyle/>
          <a:p>
            <a:r>
              <a:rPr lang="fr-FR" sz="7200" dirty="0"/>
              <a:t>Présentation de l’outil de consultation SAM</a:t>
            </a:r>
          </a:p>
        </p:txBody>
      </p:sp>
      <p:sp>
        <p:nvSpPr>
          <p:cNvPr id="4" name="Espace réservé du pied de page 3"/>
          <p:cNvSpPr>
            <a:spLocks noGrp="1"/>
          </p:cNvSpPr>
          <p:nvPr>
            <p:ph type="ftr" sz="quarter" idx="11"/>
          </p:nvPr>
        </p:nvSpPr>
        <p:spPr>
          <a:xfrm>
            <a:off x="2771800" y="6165304"/>
            <a:ext cx="3786188" cy="365125"/>
          </a:xfrm>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8640"/>
            <a:ext cx="40386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183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Sélectionner une consultation… </a:t>
            </a:r>
            <a:r>
              <a:rPr lang="fr-FR" sz="6000" dirty="0"/>
              <a:t> </a:t>
            </a:r>
          </a:p>
        </p:txBody>
      </p:sp>
    </p:spTree>
    <p:extLst>
      <p:ext uri="{BB962C8B-B14F-4D97-AF65-F5344CB8AC3E}">
        <p14:creationId xmlns:p14="http://schemas.microsoft.com/office/powerpoint/2010/main" val="22068309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p:cNvGrpSpPr/>
          <p:nvPr/>
        </p:nvGrpSpPr>
        <p:grpSpPr>
          <a:xfrm>
            <a:off x="323528" y="2390845"/>
            <a:ext cx="7788944" cy="2095271"/>
            <a:chOff x="323528" y="2390845"/>
            <a:chExt cx="7788944" cy="20952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90845"/>
              <a:ext cx="7788944" cy="209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49301"/>
              <a:ext cx="1944216" cy="25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itre 2"/>
          <p:cNvSpPr>
            <a:spLocks noGrp="1"/>
          </p:cNvSpPr>
          <p:nvPr>
            <p:ph type="title" idx="4294967295"/>
          </p:nvPr>
        </p:nvSpPr>
        <p:spPr>
          <a:xfrm>
            <a:off x="1691680" y="338138"/>
            <a:ext cx="6995120" cy="1252537"/>
          </a:xfrm>
        </p:spPr>
        <p:txBody>
          <a:bodyPr/>
          <a:lstStyle/>
          <a:p>
            <a:r>
              <a:rPr lang="fr-FR" dirty="0" smtClean="0"/>
              <a:t>Signer les documents</a:t>
            </a:r>
            <a:br>
              <a:rPr lang="fr-FR" dirty="0" smtClean="0"/>
            </a:br>
            <a:r>
              <a:rPr lang="fr-FR" dirty="0" smtClean="0">
                <a:sym typeface="Wingdings" panose="05000000000000000000" pitchFamily="2" charset="2"/>
              </a:rPr>
              <a:t> Sur la plateforme</a:t>
            </a:r>
            <a:endParaRPr lang="fr-FR" dirty="0"/>
          </a:p>
        </p:txBody>
      </p:sp>
      <p:sp>
        <p:nvSpPr>
          <p:cNvPr id="6" name="ZoneTexte 5"/>
          <p:cNvSpPr txBox="1"/>
          <p:nvPr/>
        </p:nvSpPr>
        <p:spPr>
          <a:xfrm>
            <a:off x="323528" y="4301450"/>
            <a:ext cx="6480720"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Après avoir choisi votre certificat, cochez les engagements: </a:t>
            </a:r>
          </a:p>
          <a:p>
            <a:pPr marL="285750" indent="-285750">
              <a:buFontTx/>
              <a:buChar char="-"/>
            </a:pPr>
            <a:r>
              <a:rPr lang="fr-FR" dirty="0" smtClean="0">
                <a:solidFill>
                  <a:srgbClr val="FF0000"/>
                </a:solidFill>
              </a:rPr>
              <a:t>Vous confirmez avoir pris connaissance du document signé</a:t>
            </a:r>
          </a:p>
          <a:p>
            <a:pPr marL="285750" indent="-285750">
              <a:buFontTx/>
              <a:buChar char="-"/>
            </a:pPr>
            <a:r>
              <a:rPr lang="fr-FR" dirty="0" smtClean="0">
                <a:solidFill>
                  <a:srgbClr val="FF0000"/>
                </a:solidFill>
              </a:rPr>
              <a:t>Vous confirmez votre responsabilité à vérifier que toutes les personnes devant signer ce document le feront avant le dépôt de l’offre</a:t>
            </a:r>
            <a:endParaRPr lang="fr-FR" dirty="0">
              <a:solidFill>
                <a:srgbClr val="FF0000"/>
              </a:solidFill>
            </a:endParaRPr>
          </a:p>
        </p:txBody>
      </p:sp>
      <p:cxnSp>
        <p:nvCxnSpPr>
          <p:cNvPr id="7" name="Connecteur droit avec flèche 6"/>
          <p:cNvCxnSpPr/>
          <p:nvPr/>
        </p:nvCxnSpPr>
        <p:spPr>
          <a:xfrm flipH="1" flipV="1">
            <a:off x="755576" y="3861049"/>
            <a:ext cx="288032" cy="44040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843808" y="6093296"/>
            <a:ext cx="489654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 Signer » pour signer le document.</a:t>
            </a:r>
            <a:endParaRPr lang="fr-FR" dirty="0">
              <a:solidFill>
                <a:srgbClr val="FF0000"/>
              </a:solidFill>
            </a:endParaRPr>
          </a:p>
        </p:txBody>
      </p:sp>
      <p:pic>
        <p:nvPicPr>
          <p:cNvPr id="1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721" t="86030" r="1866" b="1098"/>
          <a:stretch/>
        </p:blipFill>
        <p:spPr bwMode="auto">
          <a:xfrm>
            <a:off x="7467600" y="4216401"/>
            <a:ext cx="499533" cy="26971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Connecteur droit avec flèche 13"/>
          <p:cNvCxnSpPr/>
          <p:nvPr/>
        </p:nvCxnSpPr>
        <p:spPr>
          <a:xfrm flipV="1">
            <a:off x="7105704" y="4486116"/>
            <a:ext cx="611662" cy="159017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40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Signer les documents</a:t>
            </a:r>
            <a:br>
              <a:rPr lang="fr-FR" dirty="0" smtClean="0"/>
            </a:br>
            <a:r>
              <a:rPr lang="fr-FR" dirty="0" smtClean="0">
                <a:sym typeface="Wingdings" panose="05000000000000000000" pitchFamily="2" charset="2"/>
              </a:rPr>
              <a:t> Sur la plateforme</a:t>
            </a:r>
            <a:endParaRPr lang="fr-FR" dirty="0"/>
          </a:p>
        </p:txBody>
      </p:sp>
      <p:grpSp>
        <p:nvGrpSpPr>
          <p:cNvPr id="2" name="Groupe 1"/>
          <p:cNvGrpSpPr/>
          <p:nvPr/>
        </p:nvGrpSpPr>
        <p:grpSpPr>
          <a:xfrm>
            <a:off x="114243" y="1988840"/>
            <a:ext cx="9066269" cy="4500000"/>
            <a:chOff x="114243" y="1988840"/>
            <a:chExt cx="9066269" cy="450000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43" y="1988840"/>
              <a:ext cx="9000000"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89034" t="60606" b="33622"/>
            <a:stretch/>
          </p:blipFill>
          <p:spPr bwMode="auto">
            <a:xfrm>
              <a:off x="8089708" y="5949280"/>
              <a:ext cx="109080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oneTexte 14"/>
          <p:cNvSpPr txBox="1"/>
          <p:nvPr/>
        </p:nvSpPr>
        <p:spPr>
          <a:xfrm>
            <a:off x="539552" y="5384900"/>
            <a:ext cx="316835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document apparait comme signé dans la liste</a:t>
            </a:r>
            <a:endParaRPr lang="fr-FR" dirty="0">
              <a:solidFill>
                <a:srgbClr val="FF0000"/>
              </a:solidFill>
            </a:endParaRPr>
          </a:p>
        </p:txBody>
      </p:sp>
      <p:cxnSp>
        <p:nvCxnSpPr>
          <p:cNvPr id="18" name="Connecteur droit avec flèche 17"/>
          <p:cNvCxnSpPr>
            <a:stCxn id="15" idx="3"/>
          </p:cNvCxnSpPr>
          <p:nvPr/>
        </p:nvCxnSpPr>
        <p:spPr>
          <a:xfrm>
            <a:off x="3707904" y="5708066"/>
            <a:ext cx="4381804" cy="24121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028384" y="5913276"/>
            <a:ext cx="1085859" cy="3240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6887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Signer en dehors de la plateforme… </a:t>
            </a:r>
            <a:r>
              <a:rPr lang="fr-FR" sz="6000" dirty="0"/>
              <a:t> </a:t>
            </a:r>
          </a:p>
        </p:txBody>
      </p:sp>
    </p:spTree>
    <p:extLst>
      <p:ext uri="{BB962C8B-B14F-4D97-AF65-F5344CB8AC3E}">
        <p14:creationId xmlns:p14="http://schemas.microsoft.com/office/powerpoint/2010/main" val="12595053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7" y="1844824"/>
            <a:ext cx="9000000" cy="4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smtClean="0"/>
              <a:t>Signer les documents</a:t>
            </a:r>
            <a:br>
              <a:rPr lang="fr-FR" dirty="0" smtClean="0"/>
            </a:br>
            <a:r>
              <a:rPr lang="fr-FR" dirty="0" smtClean="0">
                <a:sym typeface="Wingdings" panose="05000000000000000000" pitchFamily="2" charset="2"/>
              </a:rPr>
              <a:t> En dehors de la plateforme</a:t>
            </a:r>
            <a:endParaRPr lang="fr-FR"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87" y="1844824"/>
            <a:ext cx="9000000" cy="493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3131840" y="1691516"/>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Pour signer en dehors de la plateforme, vous devez d’abord télécharger les fichiers à signer.</a:t>
            </a:r>
            <a:endParaRPr lang="fr-FR" dirty="0">
              <a:solidFill>
                <a:srgbClr val="FF0000"/>
              </a:solidFill>
            </a:endParaRPr>
          </a:p>
        </p:txBody>
      </p:sp>
      <p:cxnSp>
        <p:nvCxnSpPr>
          <p:cNvPr id="11" name="Connecteur droit avec flèche 10"/>
          <p:cNvCxnSpPr>
            <a:endCxn id="12" idx="0"/>
          </p:cNvCxnSpPr>
          <p:nvPr/>
        </p:nvCxnSpPr>
        <p:spPr>
          <a:xfrm>
            <a:off x="5004047" y="2614846"/>
            <a:ext cx="1296145" cy="311841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156175" y="5733256"/>
            <a:ext cx="288033"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droit avec flèche 17"/>
          <p:cNvCxnSpPr>
            <a:stCxn id="12" idx="1"/>
          </p:cNvCxnSpPr>
          <p:nvPr/>
        </p:nvCxnSpPr>
        <p:spPr>
          <a:xfrm flipH="1">
            <a:off x="3635896" y="5877272"/>
            <a:ext cx="2520279" cy="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3314"/>
                                        </p:tgtEl>
                                        <p:attrNameLst>
                                          <p:attrName>style.visibility</p:attrName>
                                        </p:attrNameLst>
                                      </p:cBhvr>
                                      <p:to>
                                        <p:strVal val="visible"/>
                                      </p:to>
                                    </p:set>
                                    <p:animEffect transition="in" filter="fade">
                                      <p:cBhvr>
                                        <p:cTn id="2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smtClean="0"/>
              <a:t>Signer les documents</a:t>
            </a:r>
            <a:br>
              <a:rPr lang="fr-FR" dirty="0" smtClean="0"/>
            </a:br>
            <a:r>
              <a:rPr lang="fr-FR" dirty="0" smtClean="0">
                <a:sym typeface="Wingdings" panose="05000000000000000000" pitchFamily="2" charset="2"/>
              </a:rPr>
              <a:t> En dehors de la plateforme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50838"/>
            <a:ext cx="6174491" cy="449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5436096" y="4293096"/>
            <a:ext cx="3399572"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Signer le document en dehors de la plateforme : </a:t>
            </a:r>
          </a:p>
          <a:p>
            <a:r>
              <a:rPr lang="fr-FR" dirty="0" smtClean="0">
                <a:solidFill>
                  <a:srgbClr val="FF0000"/>
                </a:solidFill>
              </a:rPr>
              <a:t>ici dans Acrobate Reader.</a:t>
            </a:r>
            <a:endParaRPr lang="fr-FR" dirty="0">
              <a:solidFill>
                <a:srgbClr val="FF0000"/>
              </a:solidFill>
            </a:endParaRPr>
          </a:p>
        </p:txBody>
      </p:sp>
    </p:spTree>
    <p:extLst>
      <p:ext uri="{BB962C8B-B14F-4D97-AF65-F5344CB8AC3E}">
        <p14:creationId xmlns:p14="http://schemas.microsoft.com/office/powerpoint/2010/main" val="42024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Signer les documents</a:t>
            </a:r>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9000000" cy="548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3131840" y="1691516"/>
            <a:ext cx="3744415"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Dans SAM, choisissez de signer en dehors de la plateforme.</a:t>
            </a:r>
            <a:endParaRPr lang="fr-FR" dirty="0">
              <a:solidFill>
                <a:srgbClr val="FF0000"/>
              </a:solidFill>
            </a:endParaRPr>
          </a:p>
        </p:txBody>
      </p:sp>
      <p:cxnSp>
        <p:nvCxnSpPr>
          <p:cNvPr id="14" name="Connecteur droit avec flèche 13"/>
          <p:cNvCxnSpPr>
            <a:stCxn id="8" idx="2"/>
            <a:endCxn id="15" idx="0"/>
          </p:cNvCxnSpPr>
          <p:nvPr/>
        </p:nvCxnSpPr>
        <p:spPr>
          <a:xfrm>
            <a:off x="5004048" y="2337847"/>
            <a:ext cx="1584176" cy="100640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076056" y="3344251"/>
            <a:ext cx="3024336"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431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 y="3861048"/>
            <a:ext cx="9000000" cy="284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smtClean="0"/>
              <a:t>Signer les documents</a:t>
            </a:r>
            <a:br>
              <a:rPr lang="fr-FR" dirty="0" smtClean="0"/>
            </a:br>
            <a:r>
              <a:rPr lang="fr-FR" dirty="0" smtClean="0">
                <a:sym typeface="Wingdings" panose="05000000000000000000" pitchFamily="2" charset="2"/>
              </a:rPr>
              <a:t> En dehors de la plateforme</a:t>
            </a:r>
            <a:endParaRPr lang="fr-FR" dirty="0"/>
          </a:p>
        </p:txBody>
      </p:sp>
      <p:sp>
        <p:nvSpPr>
          <p:cNvPr id="9" name="ZoneTexte 8"/>
          <p:cNvSpPr txBox="1"/>
          <p:nvPr/>
        </p:nvSpPr>
        <p:spPr>
          <a:xfrm>
            <a:off x="2772048" y="2564904"/>
            <a:ext cx="3744415"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Puis retélécharger le fichier signé.</a:t>
            </a:r>
            <a:endParaRPr lang="fr-FR" dirty="0">
              <a:solidFill>
                <a:srgbClr val="FF0000"/>
              </a:solidFill>
            </a:endParaRPr>
          </a:p>
        </p:txBody>
      </p:sp>
      <p:cxnSp>
        <p:nvCxnSpPr>
          <p:cNvPr id="13" name="Connecteur droit avec flèche 12"/>
          <p:cNvCxnSpPr>
            <a:stCxn id="9" idx="2"/>
            <a:endCxn id="14" idx="0"/>
          </p:cNvCxnSpPr>
          <p:nvPr/>
        </p:nvCxnSpPr>
        <p:spPr>
          <a:xfrm flipH="1">
            <a:off x="3234601" y="2934236"/>
            <a:ext cx="1409655" cy="235707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56709" y="5291311"/>
            <a:ext cx="2555784"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4860032" y="3319666"/>
            <a:ext cx="3744415"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envoyer pour terminer.</a:t>
            </a:r>
            <a:endParaRPr lang="fr-FR" dirty="0">
              <a:solidFill>
                <a:srgbClr val="FF0000"/>
              </a:solidFill>
            </a:endParaRPr>
          </a:p>
        </p:txBody>
      </p:sp>
      <p:cxnSp>
        <p:nvCxnSpPr>
          <p:cNvPr id="19" name="Connecteur droit avec flèche 18"/>
          <p:cNvCxnSpPr>
            <a:stCxn id="17" idx="2"/>
            <a:endCxn id="20" idx="0"/>
          </p:cNvCxnSpPr>
          <p:nvPr/>
        </p:nvCxnSpPr>
        <p:spPr>
          <a:xfrm>
            <a:off x="6732240" y="3688998"/>
            <a:ext cx="1862583" cy="251007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100391" y="6199071"/>
            <a:ext cx="988863"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p:cNvSpPr txBox="1"/>
          <p:nvPr/>
        </p:nvSpPr>
        <p:spPr>
          <a:xfrm>
            <a:off x="323528" y="1772816"/>
            <a:ext cx="3744415"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Sélectionner votre mode de signature : XAdES/CAdES ou PAdES.</a:t>
            </a:r>
            <a:endParaRPr lang="fr-FR" dirty="0">
              <a:solidFill>
                <a:srgbClr val="FF0000"/>
              </a:solidFill>
            </a:endParaRPr>
          </a:p>
        </p:txBody>
      </p:sp>
      <p:cxnSp>
        <p:nvCxnSpPr>
          <p:cNvPr id="28" name="Connecteur droit avec flèche 27"/>
          <p:cNvCxnSpPr>
            <a:stCxn id="27" idx="2"/>
          </p:cNvCxnSpPr>
          <p:nvPr/>
        </p:nvCxnSpPr>
        <p:spPr>
          <a:xfrm flipH="1">
            <a:off x="251520" y="2419147"/>
            <a:ext cx="1944216" cy="158591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2"/>
          </p:cNvCxnSpPr>
          <p:nvPr/>
        </p:nvCxnSpPr>
        <p:spPr>
          <a:xfrm flipH="1">
            <a:off x="251520" y="2419147"/>
            <a:ext cx="1944216" cy="216198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01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xit" presetSubtype="0" fill="hold" grpId="1" nodeType="with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8"/>
                                        </p:tgtEl>
                                      </p:cBhvr>
                                    </p:animEffect>
                                    <p:set>
                                      <p:cBhvr>
                                        <p:cTn id="30" dur="1" fill="hold">
                                          <p:stCondLst>
                                            <p:cond delay="499"/>
                                          </p:stCondLst>
                                        </p:cTn>
                                        <p:tgtEl>
                                          <p:spTgt spid="2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20" grpId="0" animBg="1"/>
      <p:bldP spid="27" grpId="0" animBg="1"/>
      <p:bldP spid="27"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smtClean="0"/>
              <a:t>Signer les documents</a:t>
            </a:r>
            <a:br>
              <a:rPr lang="fr-FR" dirty="0" smtClean="0"/>
            </a:br>
            <a:r>
              <a:rPr lang="fr-FR" dirty="0" smtClean="0">
                <a:sym typeface="Wingdings" panose="05000000000000000000" pitchFamily="2" charset="2"/>
              </a:rPr>
              <a:t> En dehors de la plateforme</a:t>
            </a:r>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89360"/>
            <a:ext cx="9000000" cy="42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4392902" y="2204694"/>
            <a:ext cx="3744415"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système indique que le document a bien été signé.</a:t>
            </a:r>
            <a:endParaRPr lang="fr-FR" dirty="0">
              <a:solidFill>
                <a:srgbClr val="FF0000"/>
              </a:solidFill>
            </a:endParaRPr>
          </a:p>
        </p:txBody>
      </p:sp>
      <p:cxnSp>
        <p:nvCxnSpPr>
          <p:cNvPr id="16" name="Connecteur droit avec flèche 15"/>
          <p:cNvCxnSpPr>
            <a:stCxn id="15" idx="2"/>
            <a:endCxn id="18" idx="0"/>
          </p:cNvCxnSpPr>
          <p:nvPr/>
        </p:nvCxnSpPr>
        <p:spPr>
          <a:xfrm>
            <a:off x="6265110" y="2851025"/>
            <a:ext cx="1866475" cy="338628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884369" y="6237312"/>
            <a:ext cx="494432"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3131840" y="4221002"/>
            <a:ext cx="3744415"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système indique si la signature a pu être vérifié.</a:t>
            </a:r>
          </a:p>
          <a:p>
            <a:r>
              <a:rPr lang="fr-FR" dirty="0" smtClean="0">
                <a:solidFill>
                  <a:srgbClr val="FF0000"/>
                </a:solidFill>
              </a:rPr>
              <a:t>Ici en signature PAdES, elle n’a pas pu être vérifiée.</a:t>
            </a:r>
            <a:endParaRPr lang="fr-FR" dirty="0">
              <a:solidFill>
                <a:srgbClr val="FF0000"/>
              </a:solidFill>
            </a:endParaRPr>
          </a:p>
        </p:txBody>
      </p:sp>
      <p:cxnSp>
        <p:nvCxnSpPr>
          <p:cNvPr id="22" name="Connecteur droit avec flèche 21"/>
          <p:cNvCxnSpPr>
            <a:stCxn id="21" idx="3"/>
            <a:endCxn id="23" idx="0"/>
          </p:cNvCxnSpPr>
          <p:nvPr/>
        </p:nvCxnSpPr>
        <p:spPr>
          <a:xfrm>
            <a:off x="6876255" y="4821167"/>
            <a:ext cx="1838371" cy="141614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467410" y="6237312"/>
            <a:ext cx="494432"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533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xit" presetSubtype="0" fill="hold" grpId="1"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18" grpId="1" animBg="1"/>
      <p:bldP spid="21" grpId="0" animBg="1"/>
      <p:bldP spid="2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smtClean="0"/>
              <a:t>Signer les documents</a:t>
            </a:r>
            <a:br>
              <a:rPr lang="fr-FR" dirty="0" smtClean="0"/>
            </a:b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56992"/>
            <a:ext cx="8710414" cy="327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419944" y="1412776"/>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Signez tous les documents nécessaires dans la candidature et dans chacune des offres.</a:t>
            </a:r>
            <a:endParaRPr lang="fr-FR" dirty="0">
              <a:solidFill>
                <a:srgbClr val="FF0000"/>
              </a:solidFill>
            </a:endParaRPr>
          </a:p>
        </p:txBody>
      </p:sp>
      <p:cxnSp>
        <p:nvCxnSpPr>
          <p:cNvPr id="12" name="Connecteur droit avec flèche 11"/>
          <p:cNvCxnSpPr>
            <a:stCxn id="17" idx="2"/>
            <a:endCxn id="13" idx="0"/>
          </p:cNvCxnSpPr>
          <p:nvPr/>
        </p:nvCxnSpPr>
        <p:spPr>
          <a:xfrm>
            <a:off x="3563888" y="3356992"/>
            <a:ext cx="4567696" cy="226842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884368" y="5625414"/>
            <a:ext cx="494432" cy="61189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1691680" y="2433662"/>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L’indicateur nombre de documents signés vous donnent une indication sur l’avancement de vos signatures.</a:t>
            </a:r>
            <a:endParaRPr lang="fr-FR" dirty="0">
              <a:solidFill>
                <a:srgbClr val="FF0000"/>
              </a:solidFill>
            </a:endParaRPr>
          </a:p>
        </p:txBody>
      </p:sp>
    </p:spTree>
    <p:extLst>
      <p:ext uri="{BB962C8B-B14F-4D97-AF65-F5344CB8AC3E}">
        <p14:creationId xmlns:p14="http://schemas.microsoft.com/office/powerpoint/2010/main" val="18290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Déposer sa réponse… </a:t>
            </a:r>
            <a:r>
              <a:rPr lang="fr-FR" sz="6000" dirty="0"/>
              <a:t> </a:t>
            </a:r>
          </a:p>
        </p:txBody>
      </p:sp>
    </p:spTree>
    <p:extLst>
      <p:ext uri="{BB962C8B-B14F-4D97-AF65-F5344CB8AC3E}">
        <p14:creationId xmlns:p14="http://schemas.microsoft.com/office/powerpoint/2010/main" val="3623376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Sélectionner une consultation…</a:t>
            </a:r>
            <a:endParaRPr lang="fr-FR" dirty="0"/>
          </a:p>
        </p:txBody>
      </p:sp>
      <p:sp>
        <p:nvSpPr>
          <p:cNvPr id="27" name="ZoneTexte 26"/>
          <p:cNvSpPr txBox="1"/>
          <p:nvPr/>
        </p:nvSpPr>
        <p:spPr>
          <a:xfrm>
            <a:off x="1974536" y="38983"/>
            <a:ext cx="5495387"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 partir de la liste des consultations cliquez sur actions</a:t>
            </a:r>
            <a:endParaRPr lang="fr-FR" dirty="0">
              <a:solidFill>
                <a:srgbClr val="FF0000"/>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7"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251520" y="1710188"/>
            <a:ext cx="1368152" cy="2511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avec flèche 14"/>
          <p:cNvCxnSpPr>
            <a:stCxn id="13" idx="3"/>
            <a:endCxn id="14" idx="1"/>
          </p:cNvCxnSpPr>
          <p:nvPr/>
        </p:nvCxnSpPr>
        <p:spPr>
          <a:xfrm flipV="1">
            <a:off x="1619672" y="879220"/>
            <a:ext cx="4176464" cy="95654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53893" y="2502276"/>
            <a:ext cx="1368152" cy="2511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a:off x="5890923" y="1610627"/>
            <a:ext cx="3096344"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Accéder à une consultation de test pour s’exercer ou tester sa clé de signature</a:t>
            </a:r>
            <a:endParaRPr lang="fr-FR" dirty="0">
              <a:solidFill>
                <a:srgbClr val="FF0000"/>
              </a:solidFill>
            </a:endParaRPr>
          </a:p>
        </p:txBody>
      </p:sp>
      <p:cxnSp>
        <p:nvCxnSpPr>
          <p:cNvPr id="23" name="Connecteur droit avec flèche 22"/>
          <p:cNvCxnSpPr>
            <a:stCxn id="20" idx="3"/>
            <a:endCxn id="21" idx="1"/>
          </p:cNvCxnSpPr>
          <p:nvPr/>
        </p:nvCxnSpPr>
        <p:spPr>
          <a:xfrm flipV="1">
            <a:off x="1622045" y="2072292"/>
            <a:ext cx="4268878" cy="55556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3892" y="4005508"/>
            <a:ext cx="2949955" cy="9005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5880472" y="2771992"/>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Télécharger les pièces de la consultation </a:t>
            </a:r>
            <a:endParaRPr lang="fr-FR" dirty="0">
              <a:solidFill>
                <a:srgbClr val="FF0000"/>
              </a:solidFill>
            </a:endParaRPr>
          </a:p>
        </p:txBody>
      </p:sp>
      <p:cxnSp>
        <p:nvCxnSpPr>
          <p:cNvPr id="26" name="Connecteur droit avec flèche 25"/>
          <p:cNvCxnSpPr>
            <a:stCxn id="24" idx="3"/>
            <a:endCxn id="25" idx="1"/>
          </p:cNvCxnSpPr>
          <p:nvPr/>
        </p:nvCxnSpPr>
        <p:spPr>
          <a:xfrm flipV="1">
            <a:off x="3203847" y="3095158"/>
            <a:ext cx="2676625" cy="136061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32516" y="4906034"/>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Poser une question sur la consultation</a:t>
            </a:r>
            <a:endParaRPr lang="fr-FR" dirty="0">
              <a:solidFill>
                <a:srgbClr val="FF0000"/>
              </a:solidFill>
            </a:endParaRPr>
          </a:p>
        </p:txBody>
      </p:sp>
      <p:sp>
        <p:nvSpPr>
          <p:cNvPr id="29" name="Rectangle 28"/>
          <p:cNvSpPr/>
          <p:nvPr/>
        </p:nvSpPr>
        <p:spPr>
          <a:xfrm>
            <a:off x="5508104" y="3789039"/>
            <a:ext cx="1524794" cy="2880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ZoneTexte 33"/>
          <p:cNvSpPr txBox="1"/>
          <p:nvPr/>
        </p:nvSpPr>
        <p:spPr>
          <a:xfrm>
            <a:off x="450276" y="5734996"/>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Répondre à la consultation</a:t>
            </a:r>
            <a:endParaRPr lang="fr-FR" dirty="0">
              <a:solidFill>
                <a:srgbClr val="FF0000"/>
              </a:solidFill>
            </a:endParaRPr>
          </a:p>
        </p:txBody>
      </p:sp>
      <p:sp>
        <p:nvSpPr>
          <p:cNvPr id="35" name="Rectangle 34"/>
          <p:cNvSpPr/>
          <p:nvPr/>
        </p:nvSpPr>
        <p:spPr>
          <a:xfrm>
            <a:off x="5220072" y="6093294"/>
            <a:ext cx="1699641" cy="2880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6" name="Connecteur droit avec flèche 35"/>
          <p:cNvCxnSpPr/>
          <p:nvPr/>
        </p:nvCxnSpPr>
        <p:spPr>
          <a:xfrm flipH="1" flipV="1">
            <a:off x="3347864" y="6058161"/>
            <a:ext cx="1872208" cy="17914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a:endCxn id="2" idx="0"/>
          </p:cNvCxnSpPr>
          <p:nvPr/>
        </p:nvCxnSpPr>
        <p:spPr>
          <a:xfrm>
            <a:off x="7469923" y="223649"/>
            <a:ext cx="486453" cy="1261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796136" y="694554"/>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Tester sa configuration</a:t>
            </a:r>
            <a:endParaRPr lang="fr-FR" dirty="0">
              <a:solidFill>
                <a:srgbClr val="FF0000"/>
              </a:solidFill>
            </a:endParaRPr>
          </a:p>
        </p:txBody>
      </p:sp>
      <p:sp>
        <p:nvSpPr>
          <p:cNvPr id="32" name="Rectangle 31"/>
          <p:cNvSpPr/>
          <p:nvPr/>
        </p:nvSpPr>
        <p:spPr>
          <a:xfrm>
            <a:off x="3670507"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0" name="Connecteur droit avec flèche 29"/>
          <p:cNvCxnSpPr>
            <a:stCxn id="29" idx="1"/>
          </p:cNvCxnSpPr>
          <p:nvPr/>
        </p:nvCxnSpPr>
        <p:spPr>
          <a:xfrm flipH="1">
            <a:off x="3347864" y="3933056"/>
            <a:ext cx="2160240" cy="115212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0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3"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xit" presetSubtype="0" fill="hold"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0" presetClass="exit" presetSubtype="0" fill="hold" grpId="4"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7"/>
                                        </p:tgtEl>
                                      </p:cBhvr>
                                    </p:animEffect>
                                    <p:set>
                                      <p:cBhvr>
                                        <p:cTn id="39" dur="1" fill="hold">
                                          <p:stCondLst>
                                            <p:cond delay="49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0"/>
                                        </p:tgtEl>
                                      </p:cBhvr>
                                    </p:animEffect>
                                    <p:set>
                                      <p:cBhvr>
                                        <p:cTn id="90" dur="1" fill="hold">
                                          <p:stCondLst>
                                            <p:cond delay="499"/>
                                          </p:stCondLst>
                                        </p:cTn>
                                        <p:tgtEl>
                                          <p:spTgt spid="3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34"/>
                                        </p:tgtEl>
                                      </p:cBhvr>
                                    </p:animEffect>
                                    <p:set>
                                      <p:cBhvr>
                                        <p:cTn id="107" dur="1" fill="hold">
                                          <p:stCondLst>
                                            <p:cond delay="499"/>
                                          </p:stCondLst>
                                        </p:cTn>
                                        <p:tgtEl>
                                          <p:spTgt spid="34"/>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6"/>
                                        </p:tgtEl>
                                      </p:cBhvr>
                                    </p:animEffect>
                                    <p:set>
                                      <p:cBhvr>
                                        <p:cTn id="110" dur="1" fill="hold">
                                          <p:stCondLst>
                                            <p:cond delay="499"/>
                                          </p:stCondLst>
                                        </p:cTn>
                                        <p:tgtEl>
                                          <p:spTgt spid="3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5"/>
                                        </p:tgtEl>
                                      </p:cBhvr>
                                    </p:animEffect>
                                    <p:set>
                                      <p:cBhvr>
                                        <p:cTn id="113" dur="1" fill="hold">
                                          <p:stCondLst>
                                            <p:cond delay="499"/>
                                          </p:stCondLst>
                                        </p:cTn>
                                        <p:tgtEl>
                                          <p:spTgt spid="35"/>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par>
                                <p:cTn id="117" presetID="10" presetClass="entr" presetSubtype="0" fill="hold"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25"/>
                                        </p:tgtEl>
                                      </p:cBhvr>
                                    </p:animEffect>
                                    <p:set>
                                      <p:cBhvr>
                                        <p:cTn id="127" dur="1" fill="hold">
                                          <p:stCondLst>
                                            <p:cond delay="499"/>
                                          </p:stCondLst>
                                        </p:cTn>
                                        <p:tgtEl>
                                          <p:spTgt spid="25"/>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6"/>
                                        </p:tgtEl>
                                      </p:cBhvr>
                                    </p:animEffect>
                                    <p:set>
                                      <p:cBhvr>
                                        <p:cTn id="130" dur="1" fill="hold">
                                          <p:stCondLst>
                                            <p:cond delay="499"/>
                                          </p:stCondLst>
                                        </p:cTn>
                                        <p:tgtEl>
                                          <p:spTgt spid="26"/>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4"/>
                                        </p:tgtEl>
                                      </p:cBhvr>
                                    </p:animEffect>
                                    <p:set>
                                      <p:cBhvr>
                                        <p:cTn id="13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 grpId="3" animBg="1"/>
      <p:bldP spid="2" grpId="4" animBg="1"/>
      <p:bldP spid="13" grpId="0" animBg="1"/>
      <p:bldP spid="13" grpId="1" animBg="1"/>
      <p:bldP spid="20" grpId="0" animBg="1"/>
      <p:bldP spid="20" grpId="1" animBg="1"/>
      <p:bldP spid="21" grpId="0" animBg="1"/>
      <p:bldP spid="21" grpId="1" animBg="1"/>
      <p:bldP spid="24" grpId="0" animBg="1"/>
      <p:bldP spid="24" grpId="1" animBg="1"/>
      <p:bldP spid="25" grpId="0" animBg="1"/>
      <p:bldP spid="25" grpId="1" animBg="1"/>
      <p:bldP spid="28" grpId="0" animBg="1"/>
      <p:bldP spid="28" grpId="1" animBg="1"/>
      <p:bldP spid="29" grpId="0" animBg="1"/>
      <p:bldP spid="29" grpId="1" animBg="1"/>
      <p:bldP spid="34" grpId="0" animBg="1"/>
      <p:bldP spid="34" grpId="1" animBg="1"/>
      <p:bldP spid="35" grpId="0" animBg="1"/>
      <p:bldP spid="35" grpId="1" animBg="1"/>
      <p:bldP spid="14" grpId="0" animBg="1"/>
      <p:bldP spid="14"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smtClean="0"/>
              <a:t>Déposer sa demande…</a:t>
            </a:r>
            <a:br>
              <a:rPr lang="fr-FR" dirty="0" smtClean="0"/>
            </a:b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56992"/>
            <a:ext cx="8710414" cy="327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avec flèche 11"/>
          <p:cNvCxnSpPr>
            <a:stCxn id="17" idx="2"/>
          </p:cNvCxnSpPr>
          <p:nvPr/>
        </p:nvCxnSpPr>
        <p:spPr>
          <a:xfrm>
            <a:off x="4839624" y="2840162"/>
            <a:ext cx="3039932" cy="346915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619672" y="1916832"/>
            <a:ext cx="6439904"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Lorsque toutes vos vérifications sont réalisées et que tous vos documents sont signés vous pouvez déposer votre réponse en cliquant sur « Déposer cette réponse ».</a:t>
            </a:r>
            <a:endParaRPr lang="fr-FR" dirty="0">
              <a:solidFill>
                <a:srgbClr val="FF0000"/>
              </a:solidFill>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927" t="90070" b="1973"/>
          <a:stretch/>
        </p:blipFill>
        <p:spPr bwMode="auto">
          <a:xfrm>
            <a:off x="7357532" y="6309320"/>
            <a:ext cx="1748417" cy="260813"/>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053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Déposer sa demande</a:t>
            </a:r>
            <a:r>
              <a:rPr lang="fr-FR" dirty="0" smtClean="0"/>
              <a:t>…</a:t>
            </a:r>
            <a:endParaRPr lang="fr-FR" dirty="0"/>
          </a:p>
        </p:txBody>
      </p:sp>
      <p:sp>
        <p:nvSpPr>
          <p:cNvPr id="15" name="ZoneTexte 14"/>
          <p:cNvSpPr txBox="1"/>
          <p:nvPr/>
        </p:nvSpPr>
        <p:spPr>
          <a:xfrm>
            <a:off x="251520" y="4529488"/>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Cette réponse reste modifiable jusqu’à la date de clôture de la consultation.</a:t>
            </a:r>
          </a:p>
          <a:p>
            <a:r>
              <a:rPr lang="fr-FR" dirty="0" smtClean="0">
                <a:solidFill>
                  <a:srgbClr val="FF0000"/>
                </a:solidFill>
              </a:rPr>
              <a:t>Si vous modifiez votre réponse, pensez à </a:t>
            </a:r>
            <a:r>
              <a:rPr lang="fr-FR" dirty="0" err="1" smtClean="0">
                <a:solidFill>
                  <a:srgbClr val="FF0000"/>
                </a:solidFill>
              </a:rPr>
              <a:t>resigner</a:t>
            </a:r>
            <a:r>
              <a:rPr lang="fr-FR" dirty="0" smtClean="0">
                <a:solidFill>
                  <a:srgbClr val="FF0000"/>
                </a:solidFill>
              </a:rPr>
              <a:t> vos documents.</a:t>
            </a:r>
            <a:endParaRPr lang="fr-FR"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668344" cy="285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rganigramme : Extraire 8"/>
          <p:cNvSpPr/>
          <p:nvPr/>
        </p:nvSpPr>
        <p:spPr>
          <a:xfrm>
            <a:off x="7740352" y="5301208"/>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FF0000"/>
                </a:solidFill>
              </a:rPr>
              <a:t>!</a:t>
            </a:r>
            <a:endParaRPr lang="fr-FR" sz="1200" b="1" dirty="0">
              <a:solidFill>
                <a:srgbClr val="FF0000"/>
              </a:solidFill>
            </a:endParaRPr>
          </a:p>
        </p:txBody>
      </p:sp>
      <p:sp>
        <p:nvSpPr>
          <p:cNvPr id="10" name="ZoneTexte 9"/>
          <p:cNvSpPr txBox="1"/>
          <p:nvPr/>
        </p:nvSpPr>
        <p:spPr>
          <a:xfrm>
            <a:off x="251520" y="5301208"/>
            <a:ext cx="8784976" cy="1477328"/>
          </a:xfrm>
          <a:prstGeom prst="rect">
            <a:avLst/>
          </a:prstGeom>
          <a:solidFill>
            <a:schemeClr val="bg1">
              <a:alpha val="80000"/>
            </a:schemeClr>
          </a:solidFill>
          <a:ln w="25400">
            <a:solidFill>
              <a:srgbClr val="FF0000"/>
            </a:solidFill>
            <a:prstDash val="sysDash"/>
          </a:ln>
        </p:spPr>
        <p:txBody>
          <a:bodyPr wrap="square" rtlCol="0">
            <a:spAutoFit/>
          </a:bodyPr>
          <a:lstStyle/>
          <a:p>
            <a:r>
              <a:rPr lang="fr-FR" dirty="0" smtClean="0">
                <a:solidFill>
                  <a:srgbClr val="FF0000"/>
                </a:solidFill>
              </a:rPr>
              <a:t>Attention</a:t>
            </a:r>
          </a:p>
          <a:p>
            <a:r>
              <a:rPr lang="fr-FR" dirty="0" smtClean="0">
                <a:solidFill>
                  <a:srgbClr val="FF0000"/>
                </a:solidFill>
              </a:rPr>
              <a:t>Il est de la responsabilité de l’organisme de vérifier que tous ces documents sont bien remplis et signés.  </a:t>
            </a:r>
          </a:p>
          <a:p>
            <a:r>
              <a:rPr lang="fr-FR" dirty="0" smtClean="0">
                <a:solidFill>
                  <a:srgbClr val="FF0000"/>
                </a:solidFill>
              </a:rPr>
              <a:t>Le système n’effectue pas de contrôle, il n’empêchera donc pas le dépôt d’une offre incomplète ou non signée, mais l’offre ne sera pas recevable pour autant.</a:t>
            </a:r>
            <a:endParaRPr lang="fr-FR" dirty="0">
              <a:solidFill>
                <a:srgbClr val="FF0000"/>
              </a:solidFill>
            </a:endParaRPr>
          </a:p>
        </p:txBody>
      </p:sp>
    </p:spTree>
    <p:extLst>
      <p:ext uri="{BB962C8B-B14F-4D97-AF65-F5344CB8AC3E}">
        <p14:creationId xmlns:p14="http://schemas.microsoft.com/office/powerpoint/2010/main" val="2592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grpId="1"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32" presetClass="emph" presetSubtype="0" fill="hold" grpId="1" nodeType="after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animBg="1"/>
      <p:bldP spid="9" grpId="1"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Déposer sa demande</a:t>
            </a:r>
            <a:r>
              <a:rPr lang="fr-FR" dirty="0" smtClean="0"/>
              <a:t>…</a:t>
            </a:r>
            <a:br>
              <a:rPr lang="fr-FR" dirty="0" smtClean="0"/>
            </a:b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58144"/>
            <a:ext cx="66770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359024" y="1486525"/>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recevez un message de confirmation sur l’adresse mail inscrite dans la partie contact du formulaire Coordonnée du contractant</a:t>
            </a:r>
            <a:endParaRPr lang="fr-FR" dirty="0">
              <a:solidFill>
                <a:srgbClr val="FF0000"/>
              </a:solidFill>
            </a:endParaRPr>
          </a:p>
        </p:txBody>
      </p:sp>
    </p:spTree>
    <p:extLst>
      <p:ext uri="{BB962C8B-B14F-4D97-AF65-F5344CB8AC3E}">
        <p14:creationId xmlns:p14="http://schemas.microsoft.com/office/powerpoint/2010/main" val="307970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Répondre a une demande de compléments… </a:t>
            </a:r>
            <a:r>
              <a:rPr lang="fr-FR" sz="6000" dirty="0"/>
              <a:t> </a:t>
            </a:r>
          </a:p>
        </p:txBody>
      </p:sp>
    </p:spTree>
    <p:extLst>
      <p:ext uri="{BB962C8B-B14F-4D97-AF65-F5344CB8AC3E}">
        <p14:creationId xmlns:p14="http://schemas.microsoft.com/office/powerpoint/2010/main" val="335038262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smtClean="0"/>
              <a:t>Demande de compléments…</a:t>
            </a:r>
            <a:br>
              <a:rPr lang="fr-FR" dirty="0" smtClean="0"/>
            </a:br>
            <a:endParaRPr lang="fr-F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75819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51520" y="1486524"/>
            <a:ext cx="8784976"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Lors de la phase d’instruction, la Région peut vous demander des compléments sur la candidature.</a:t>
            </a:r>
          </a:p>
          <a:p>
            <a:r>
              <a:rPr lang="fr-FR" dirty="0" smtClean="0">
                <a:solidFill>
                  <a:srgbClr val="FF0000"/>
                </a:solidFill>
              </a:rPr>
              <a:t>Vous recevrez un mail sur l’adresse de contact indiquée dans le formulaire « Coordonnée du contractant » et sur l’adresse de secours</a:t>
            </a:r>
            <a:endParaRPr lang="fr-FR" dirty="0">
              <a:solidFill>
                <a:srgbClr val="FF0000"/>
              </a:solidFill>
            </a:endParaRPr>
          </a:p>
        </p:txBody>
      </p:sp>
      <p:sp>
        <p:nvSpPr>
          <p:cNvPr id="13" name="ZoneTexte 12"/>
          <p:cNvSpPr txBox="1"/>
          <p:nvPr/>
        </p:nvSpPr>
        <p:spPr>
          <a:xfrm>
            <a:off x="179512" y="5949280"/>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 lien pour ouvrir SAM et accuser réception du mail.</a:t>
            </a:r>
          </a:p>
          <a:p>
            <a:r>
              <a:rPr lang="fr-FR" dirty="0" smtClean="0">
                <a:solidFill>
                  <a:srgbClr val="FF0000"/>
                </a:solidFill>
              </a:rPr>
              <a:t>Si vous n’ouvrez pas le lien la demande ne sera pas accessible.</a:t>
            </a:r>
            <a:endParaRPr lang="fr-FR" dirty="0">
              <a:solidFill>
                <a:srgbClr val="FF0000"/>
              </a:solidFill>
            </a:endParaRPr>
          </a:p>
        </p:txBody>
      </p:sp>
      <p:cxnSp>
        <p:nvCxnSpPr>
          <p:cNvPr id="14" name="Connecteur droit avec flèche 13"/>
          <p:cNvCxnSpPr>
            <a:endCxn id="16" idx="2"/>
          </p:cNvCxnSpPr>
          <p:nvPr/>
        </p:nvCxnSpPr>
        <p:spPr>
          <a:xfrm flipH="1" flipV="1">
            <a:off x="3887924" y="5599592"/>
            <a:ext cx="82538" cy="3496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9512" y="5157192"/>
            <a:ext cx="7416824" cy="442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7119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Demande de compléments…</a:t>
            </a:r>
            <a:r>
              <a:rPr lang="fr-FR" dirty="0" smtClean="0"/>
              <a:t/>
            </a:r>
            <a:br>
              <a:rPr lang="fr-FR" dirty="0" smtClean="0"/>
            </a:b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5" y="1401076"/>
            <a:ext cx="9169103"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64375" y="2375747"/>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L’ouverture du lien vaut accusé de  réception du mail.</a:t>
            </a:r>
          </a:p>
        </p:txBody>
      </p:sp>
      <p:cxnSp>
        <p:nvCxnSpPr>
          <p:cNvPr id="6" name="Connecteur droit avec flèche 5"/>
          <p:cNvCxnSpPr>
            <a:endCxn id="7" idx="2"/>
          </p:cNvCxnSpPr>
          <p:nvPr/>
        </p:nvCxnSpPr>
        <p:spPr>
          <a:xfrm flipH="1" flipV="1">
            <a:off x="5131642" y="2107244"/>
            <a:ext cx="399339" cy="3496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40031" y="1679664"/>
            <a:ext cx="6783222" cy="4275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264375" y="3446588"/>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pouvez télécharger la lettre officielle de la demande.</a:t>
            </a:r>
            <a:endParaRPr lang="fr-FR" dirty="0">
              <a:solidFill>
                <a:srgbClr val="FF0000"/>
              </a:solidFill>
            </a:endParaRPr>
          </a:p>
        </p:txBody>
      </p:sp>
      <p:cxnSp>
        <p:nvCxnSpPr>
          <p:cNvPr id="9" name="Connecteur droit avec flèche 8"/>
          <p:cNvCxnSpPr>
            <a:stCxn id="8" idx="2"/>
            <a:endCxn id="10" idx="0"/>
          </p:cNvCxnSpPr>
          <p:nvPr/>
        </p:nvCxnSpPr>
        <p:spPr>
          <a:xfrm flipH="1">
            <a:off x="3699551" y="3815920"/>
            <a:ext cx="582072" cy="178853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99792" y="5604450"/>
            <a:ext cx="1999518" cy="2883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264375" y="4896040"/>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 partir de ce moment vous commencez à répondre.</a:t>
            </a:r>
            <a:endParaRPr lang="fr-FR" dirty="0">
              <a:solidFill>
                <a:srgbClr val="FF0000"/>
              </a:solidFill>
            </a:endParaRPr>
          </a:p>
        </p:txBody>
      </p:sp>
      <p:sp>
        <p:nvSpPr>
          <p:cNvPr id="25" name="Rectangle 24"/>
          <p:cNvSpPr/>
          <p:nvPr/>
        </p:nvSpPr>
        <p:spPr>
          <a:xfrm>
            <a:off x="7249152" y="5820474"/>
            <a:ext cx="1914654" cy="2883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 name="Connecteur droit avec flèche 25"/>
          <p:cNvCxnSpPr/>
          <p:nvPr/>
        </p:nvCxnSpPr>
        <p:spPr>
          <a:xfrm>
            <a:off x="4656863" y="5253000"/>
            <a:ext cx="2808312" cy="63984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94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xit" presetSubtype="0" fill="hold" grpId="1"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0" grpId="0" animBg="1"/>
      <p:bldP spid="10" grpId="1" animBg="1"/>
      <p:bldP spid="14" grpId="0" animBg="1"/>
      <p:bldP spid="2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7344816" cy="1252537"/>
          </a:xfrm>
        </p:spPr>
        <p:txBody>
          <a:bodyPr/>
          <a:lstStyle/>
          <a:p>
            <a:r>
              <a:rPr lang="fr-FR" dirty="0"/>
              <a:t>Demande de compléments…</a:t>
            </a:r>
            <a:r>
              <a:rPr lang="fr-FR" dirty="0" smtClean="0"/>
              <a:t/>
            </a:r>
            <a:br>
              <a:rPr lang="fr-FR" dirty="0" smtClean="0"/>
            </a:b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38300"/>
            <a:ext cx="8934634" cy="2726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73536" y="4437112"/>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page se présente de la même manière que la rédaction de la réponse et suit le même cheminement. </a:t>
            </a:r>
            <a:r>
              <a:rPr lang="fr-FR" dirty="0">
                <a:solidFill>
                  <a:srgbClr val="FF0000"/>
                </a:solidFill>
              </a:rPr>
              <a:t> </a:t>
            </a:r>
            <a:r>
              <a:rPr lang="fr-FR" dirty="0" smtClean="0">
                <a:solidFill>
                  <a:srgbClr val="FF0000"/>
                </a:solidFill>
              </a:rPr>
              <a:t>Mais vous êtes dans la section « Mes demandes »</a:t>
            </a:r>
            <a:endParaRPr lang="fr-FR" dirty="0">
              <a:solidFill>
                <a:srgbClr val="FF0000"/>
              </a:solidFill>
            </a:endParaRPr>
          </a:p>
        </p:txBody>
      </p:sp>
      <p:cxnSp>
        <p:nvCxnSpPr>
          <p:cNvPr id="6" name="Connecteur droit avec flèche 5"/>
          <p:cNvCxnSpPr>
            <a:stCxn id="5" idx="0"/>
            <a:endCxn id="7" idx="2"/>
          </p:cNvCxnSpPr>
          <p:nvPr/>
        </p:nvCxnSpPr>
        <p:spPr>
          <a:xfrm flipH="1" flipV="1">
            <a:off x="2341163" y="1927184"/>
            <a:ext cx="2224861" cy="250992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7504" y="1638300"/>
            <a:ext cx="4467317"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 t="75349" r="63403" b="91"/>
          <a:stretch/>
        </p:blipFill>
        <p:spPr bwMode="auto">
          <a:xfrm>
            <a:off x="107504" y="5554132"/>
            <a:ext cx="1899096" cy="112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2411760" y="5327145"/>
            <a:ext cx="6546752"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Rappel :</a:t>
            </a:r>
          </a:p>
          <a:p>
            <a:r>
              <a:rPr lang="fr-FR" dirty="0" smtClean="0">
                <a:solidFill>
                  <a:srgbClr val="FF0000"/>
                </a:solidFill>
              </a:rPr>
              <a:t>Le menu principal vous permettait d’accéder à « Mes réponses ».</a:t>
            </a:r>
          </a:p>
          <a:p>
            <a:r>
              <a:rPr lang="fr-FR" dirty="0" smtClean="0">
                <a:solidFill>
                  <a:srgbClr val="FF0000"/>
                </a:solidFill>
              </a:rPr>
              <a:t>Il permet d’accéder à « Les demandes », pour retrouver vos demandes en cours.</a:t>
            </a:r>
          </a:p>
          <a:p>
            <a:r>
              <a:rPr lang="fr-FR" dirty="0" smtClean="0">
                <a:solidFill>
                  <a:srgbClr val="FF0000"/>
                </a:solidFill>
              </a:rPr>
              <a:t>Les 2 sections sont cloisonnées</a:t>
            </a:r>
            <a:endParaRPr lang="fr-FR" dirty="0">
              <a:solidFill>
                <a:srgbClr val="FF0000"/>
              </a:solidFill>
            </a:endParaRPr>
          </a:p>
        </p:txBody>
      </p:sp>
    </p:spTree>
    <p:extLst>
      <p:ext uri="{BB962C8B-B14F-4D97-AF65-F5344CB8AC3E}">
        <p14:creationId xmlns:p14="http://schemas.microsoft.com/office/powerpoint/2010/main" val="225726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0243"/>
                                        </p:tgtEl>
                                        <p:attrNameLst>
                                          <p:attrName>style.visibility</p:attrName>
                                        </p:attrNameLst>
                                      </p:cBhvr>
                                      <p:to>
                                        <p:strVal val="visible"/>
                                      </p:to>
                                    </p:set>
                                    <p:animEffect transition="in" filter="fade">
                                      <p:cBhvr>
                                        <p:cTn id="21" dur="500"/>
                                        <p:tgtEl>
                                          <p:spTgt spid="10243"/>
                                        </p:tgtEl>
                                      </p:cBhvr>
                                    </p:animEffec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36" y="1658929"/>
            <a:ext cx="8706992" cy="30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compléments…</a:t>
            </a:r>
            <a:r>
              <a:rPr lang="fr-FR" dirty="0" smtClean="0"/>
              <a:t/>
            </a:r>
            <a:br>
              <a:rPr lang="fr-FR" dirty="0" smtClean="0"/>
            </a:br>
            <a:endParaRPr lang="fr-FR" dirty="0"/>
          </a:p>
        </p:txBody>
      </p:sp>
      <p:cxnSp>
        <p:nvCxnSpPr>
          <p:cNvPr id="6" name="Connecteur droit avec flèche 5"/>
          <p:cNvCxnSpPr>
            <a:stCxn id="5" idx="0"/>
            <a:endCxn id="7" idx="2"/>
          </p:cNvCxnSpPr>
          <p:nvPr/>
        </p:nvCxnSpPr>
        <p:spPr>
          <a:xfrm flipH="1" flipV="1">
            <a:off x="4497004" y="4365956"/>
            <a:ext cx="30028" cy="8632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3536" y="4077072"/>
            <a:ext cx="8646936"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34544" y="5229200"/>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Les accès aux éléments de votre réponse sont limités par le type de demande. Ici il s’agit d’une demande de complément sur la candidature, vous n’avez donc accès qu’à vos formulaires sur la candidature.</a:t>
            </a:r>
            <a:endParaRPr lang="fr-FR" dirty="0">
              <a:solidFill>
                <a:srgbClr val="FF0000"/>
              </a:solidFill>
            </a:endParaRPr>
          </a:p>
        </p:txBody>
      </p:sp>
    </p:spTree>
    <p:extLst>
      <p:ext uri="{BB962C8B-B14F-4D97-AF65-F5344CB8AC3E}">
        <p14:creationId xmlns:p14="http://schemas.microsoft.com/office/powerpoint/2010/main" val="38788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3" y="2203962"/>
            <a:ext cx="9000000" cy="432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compléments…</a:t>
            </a:r>
            <a:r>
              <a:rPr lang="fr-FR" dirty="0" smtClean="0"/>
              <a:t/>
            </a:r>
            <a:br>
              <a:rPr lang="fr-FR" dirty="0" smtClean="0"/>
            </a:br>
            <a:endParaRPr lang="fr-FR" dirty="0"/>
          </a:p>
        </p:txBody>
      </p:sp>
      <p:cxnSp>
        <p:nvCxnSpPr>
          <p:cNvPr id="6" name="Connecteur droit avec flèche 5"/>
          <p:cNvCxnSpPr>
            <a:stCxn id="5" idx="0"/>
            <a:endCxn id="7" idx="0"/>
          </p:cNvCxnSpPr>
          <p:nvPr/>
        </p:nvCxnSpPr>
        <p:spPr>
          <a:xfrm>
            <a:off x="4658312" y="1252032"/>
            <a:ext cx="1890621" cy="404917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67943" y="5301208"/>
            <a:ext cx="4961979" cy="11521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65824" y="1252032"/>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retrouvez les formulaires qui sont de nouveau accessibles en modification, alors que la consultation est close.</a:t>
            </a:r>
            <a:endParaRPr lang="fr-FR" dirty="0">
              <a:solidFill>
                <a:srgbClr val="FF0000"/>
              </a:solidFill>
            </a:endParaRPr>
          </a:p>
        </p:txBody>
      </p:sp>
      <p:sp>
        <p:nvSpPr>
          <p:cNvPr id="14" name="ZoneTexte 13"/>
          <p:cNvSpPr txBox="1"/>
          <p:nvPr/>
        </p:nvSpPr>
        <p:spPr>
          <a:xfrm>
            <a:off x="4932040" y="2996952"/>
            <a:ext cx="4101826"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pouvez consulter la lettre officielle de demande de compléments.</a:t>
            </a:r>
            <a:endParaRPr lang="fr-FR" dirty="0">
              <a:solidFill>
                <a:srgbClr val="FF0000"/>
              </a:solidFill>
            </a:endParaRPr>
          </a:p>
        </p:txBody>
      </p:sp>
      <p:cxnSp>
        <p:nvCxnSpPr>
          <p:cNvPr id="15" name="Connecteur droit avec flèche 14"/>
          <p:cNvCxnSpPr>
            <a:stCxn id="14" idx="1"/>
            <a:endCxn id="16" idx="3"/>
          </p:cNvCxnSpPr>
          <p:nvPr/>
        </p:nvCxnSpPr>
        <p:spPr>
          <a:xfrm flipH="1">
            <a:off x="3995936" y="3320118"/>
            <a:ext cx="936104" cy="8609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95736" y="3239403"/>
            <a:ext cx="1800200" cy="3336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026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xit" presetSubtype="0" fill="hold" grpId="1"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animBg="1"/>
      <p:bldP spid="5" grpId="1" animBg="1"/>
      <p:bldP spid="14" grpId="0"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 y="2138630"/>
            <a:ext cx="9000000" cy="4314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compléments…</a:t>
            </a:r>
            <a:r>
              <a:rPr lang="fr-FR" dirty="0" smtClean="0"/>
              <a:t/>
            </a:r>
            <a:br>
              <a:rPr lang="fr-FR" dirty="0" smtClean="0"/>
            </a:br>
            <a:endParaRPr lang="fr-FR" dirty="0"/>
          </a:p>
        </p:txBody>
      </p:sp>
      <p:cxnSp>
        <p:nvCxnSpPr>
          <p:cNvPr id="6" name="Connecteur droit avec flèche 5"/>
          <p:cNvCxnSpPr>
            <a:stCxn id="5" idx="0"/>
            <a:endCxn id="7" idx="0"/>
          </p:cNvCxnSpPr>
          <p:nvPr/>
        </p:nvCxnSpPr>
        <p:spPr>
          <a:xfrm>
            <a:off x="4658312" y="1763524"/>
            <a:ext cx="1890621" cy="353768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67943" y="5301208"/>
            <a:ext cx="4961979" cy="2160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65824" y="1763524"/>
            <a:ext cx="878497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Les formulaires modifiés sont indiqués en vert.</a:t>
            </a:r>
            <a:endParaRPr lang="fr-FR" dirty="0">
              <a:solidFill>
                <a:srgbClr val="FF0000"/>
              </a:solidFill>
            </a:endParaRPr>
          </a:p>
        </p:txBody>
      </p:sp>
    </p:spTree>
    <p:extLst>
      <p:ext uri="{BB962C8B-B14F-4D97-AF65-F5344CB8AC3E}">
        <p14:creationId xmlns:p14="http://schemas.microsoft.com/office/powerpoint/2010/main" val="3994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Télécharger les pièces… </a:t>
            </a:r>
            <a:r>
              <a:rPr lang="fr-FR" sz="6000" dirty="0"/>
              <a:t> </a:t>
            </a:r>
          </a:p>
        </p:txBody>
      </p:sp>
    </p:spTree>
    <p:extLst>
      <p:ext uri="{BB962C8B-B14F-4D97-AF65-F5344CB8AC3E}">
        <p14:creationId xmlns:p14="http://schemas.microsoft.com/office/powerpoint/2010/main" val="369675926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36" y="1658929"/>
            <a:ext cx="8706992" cy="30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compléments…</a:t>
            </a:r>
            <a:r>
              <a:rPr lang="fr-FR" dirty="0" smtClean="0"/>
              <a:t/>
            </a:r>
            <a:br>
              <a:rPr lang="fr-FR" dirty="0" smtClean="0"/>
            </a:br>
            <a:endParaRPr lang="fr-FR" dirty="0"/>
          </a:p>
        </p:txBody>
      </p:sp>
      <p:cxnSp>
        <p:nvCxnSpPr>
          <p:cNvPr id="6" name="Connecteur droit avec flèche 5"/>
          <p:cNvCxnSpPr>
            <a:stCxn id="5" idx="0"/>
            <a:endCxn id="7" idx="2"/>
          </p:cNvCxnSpPr>
          <p:nvPr/>
        </p:nvCxnSpPr>
        <p:spPr>
          <a:xfrm flipV="1">
            <a:off x="4527032" y="4650979"/>
            <a:ext cx="3085812" cy="57822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444208" y="4362095"/>
            <a:ext cx="2337272"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34544" y="5229200"/>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Une fois les compléments apportés dans les formulaires.</a:t>
            </a:r>
          </a:p>
          <a:p>
            <a:r>
              <a:rPr lang="fr-FR" dirty="0" smtClean="0">
                <a:solidFill>
                  <a:srgbClr val="FF0000"/>
                </a:solidFill>
              </a:rPr>
              <a:t>Passer à l’étape 2 pour signer les documents mis à jour.</a:t>
            </a:r>
          </a:p>
          <a:p>
            <a:r>
              <a:rPr lang="fr-FR" dirty="0" smtClean="0">
                <a:solidFill>
                  <a:srgbClr val="FF0000"/>
                </a:solidFill>
              </a:rPr>
              <a:t>Puis à l’étape 3 pour déposer votre réponse.</a:t>
            </a:r>
            <a:endParaRPr lang="fr-FR" dirty="0">
              <a:solidFill>
                <a:srgbClr val="FF0000"/>
              </a:solidFill>
            </a:endParaRPr>
          </a:p>
        </p:txBody>
      </p:sp>
    </p:spTree>
    <p:extLst>
      <p:ext uri="{BB962C8B-B14F-4D97-AF65-F5344CB8AC3E}">
        <p14:creationId xmlns:p14="http://schemas.microsoft.com/office/powerpoint/2010/main" val="26801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Répondre a une demande de négociation… </a:t>
            </a:r>
            <a:r>
              <a:rPr lang="fr-FR" sz="6000" dirty="0"/>
              <a:t> </a:t>
            </a:r>
          </a:p>
        </p:txBody>
      </p:sp>
    </p:spTree>
    <p:extLst>
      <p:ext uri="{BB962C8B-B14F-4D97-AF65-F5344CB8AC3E}">
        <p14:creationId xmlns:p14="http://schemas.microsoft.com/office/powerpoint/2010/main" val="131044425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 y="2780928"/>
            <a:ext cx="916966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smtClean="0"/>
              <a:t>Demande de </a:t>
            </a:r>
            <a:r>
              <a:rPr lang="fr-FR" dirty="0"/>
              <a:t>négociation …</a:t>
            </a:r>
            <a:r>
              <a:rPr lang="fr-FR" dirty="0" smtClean="0"/>
              <a:t/>
            </a:r>
            <a:br>
              <a:rPr lang="fr-FR" dirty="0" smtClean="0"/>
            </a:br>
            <a:endParaRPr lang="fr-FR" dirty="0"/>
          </a:p>
        </p:txBody>
      </p:sp>
      <p:sp>
        <p:nvSpPr>
          <p:cNvPr id="12" name="ZoneTexte 11"/>
          <p:cNvSpPr txBox="1"/>
          <p:nvPr/>
        </p:nvSpPr>
        <p:spPr>
          <a:xfrm>
            <a:off x="194884" y="1484784"/>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Lors de la phase d’instruction, la Région peut vous demander de négocier votre offre.</a:t>
            </a:r>
          </a:p>
          <a:p>
            <a:r>
              <a:rPr lang="fr-FR" dirty="0" smtClean="0">
                <a:solidFill>
                  <a:srgbClr val="FF0000"/>
                </a:solidFill>
              </a:rPr>
              <a:t>Vous recevrez un mail sur l’adresse de contact indiquée dans le formulaire Coordonnée du contractant et sur l’adresse de secours</a:t>
            </a:r>
            <a:endParaRPr lang="fr-FR" dirty="0">
              <a:solidFill>
                <a:srgbClr val="FF0000"/>
              </a:solidFill>
            </a:endParaRPr>
          </a:p>
        </p:txBody>
      </p:sp>
      <p:sp>
        <p:nvSpPr>
          <p:cNvPr id="13" name="ZoneTexte 12"/>
          <p:cNvSpPr txBox="1"/>
          <p:nvPr/>
        </p:nvSpPr>
        <p:spPr>
          <a:xfrm>
            <a:off x="179512" y="5229200"/>
            <a:ext cx="8784976"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 lien pour ouvrir SAM et accuser réception du mail.</a:t>
            </a:r>
          </a:p>
          <a:p>
            <a:r>
              <a:rPr lang="fr-FR" dirty="0" smtClean="0">
                <a:solidFill>
                  <a:srgbClr val="FF0000"/>
                </a:solidFill>
              </a:rPr>
              <a:t>Si vous n’ouvrez pas le lien la demande ne sera pas accessible.</a:t>
            </a:r>
            <a:endParaRPr lang="fr-FR" dirty="0">
              <a:solidFill>
                <a:srgbClr val="FF0000"/>
              </a:solidFill>
            </a:endParaRPr>
          </a:p>
        </p:txBody>
      </p:sp>
      <p:cxnSp>
        <p:nvCxnSpPr>
          <p:cNvPr id="14" name="Connecteur droit avec flèche 13"/>
          <p:cNvCxnSpPr>
            <a:endCxn id="16" idx="2"/>
          </p:cNvCxnSpPr>
          <p:nvPr/>
        </p:nvCxnSpPr>
        <p:spPr>
          <a:xfrm flipV="1">
            <a:off x="3970462" y="4879512"/>
            <a:ext cx="277502" cy="3496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5496" y="4437112"/>
            <a:ext cx="8424936" cy="442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7841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grpId="0"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57" y="1392164"/>
            <a:ext cx="8539599" cy="470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négociation …</a:t>
            </a:r>
            <a:r>
              <a:rPr lang="fr-FR" dirty="0" smtClean="0"/>
              <a:t/>
            </a:r>
            <a:br>
              <a:rPr lang="fr-FR" dirty="0" smtClean="0"/>
            </a:br>
            <a:endParaRPr lang="fr-FR" dirty="0"/>
          </a:p>
        </p:txBody>
      </p:sp>
      <p:sp>
        <p:nvSpPr>
          <p:cNvPr id="5" name="ZoneTexte 4"/>
          <p:cNvSpPr txBox="1"/>
          <p:nvPr/>
        </p:nvSpPr>
        <p:spPr>
          <a:xfrm>
            <a:off x="264375" y="2375747"/>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a:solidFill>
                  <a:srgbClr val="FF0000"/>
                </a:solidFill>
              </a:rPr>
              <a:t>L’ouverture du lien vaut accusé de  réception du mail.</a:t>
            </a:r>
          </a:p>
        </p:txBody>
      </p:sp>
      <p:cxnSp>
        <p:nvCxnSpPr>
          <p:cNvPr id="6" name="Connecteur droit avec flèche 5"/>
          <p:cNvCxnSpPr>
            <a:endCxn id="7" idx="2"/>
          </p:cNvCxnSpPr>
          <p:nvPr/>
        </p:nvCxnSpPr>
        <p:spPr>
          <a:xfrm flipH="1" flipV="1">
            <a:off x="5131642" y="2107244"/>
            <a:ext cx="399339" cy="3496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40031" y="1679664"/>
            <a:ext cx="6783222" cy="4275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264375" y="3446588"/>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pouvez télécharger la lettre officielle de la demande.</a:t>
            </a:r>
            <a:endParaRPr lang="fr-FR" dirty="0">
              <a:solidFill>
                <a:srgbClr val="FF0000"/>
              </a:solidFill>
            </a:endParaRPr>
          </a:p>
        </p:txBody>
      </p:sp>
      <p:cxnSp>
        <p:nvCxnSpPr>
          <p:cNvPr id="9" name="Connecteur droit avec flèche 8"/>
          <p:cNvCxnSpPr>
            <a:stCxn id="8" idx="2"/>
            <a:endCxn id="10" idx="0"/>
          </p:cNvCxnSpPr>
          <p:nvPr/>
        </p:nvCxnSpPr>
        <p:spPr>
          <a:xfrm flipH="1">
            <a:off x="3555535" y="3815920"/>
            <a:ext cx="726088" cy="178853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55776" y="5604450"/>
            <a:ext cx="1999518" cy="2883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264375" y="4896040"/>
            <a:ext cx="803449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 partir de ce moment vous commencez à répondre.</a:t>
            </a:r>
            <a:endParaRPr lang="fr-FR" dirty="0">
              <a:solidFill>
                <a:srgbClr val="FF0000"/>
              </a:solidFill>
            </a:endParaRPr>
          </a:p>
        </p:txBody>
      </p:sp>
      <p:sp>
        <p:nvSpPr>
          <p:cNvPr id="25" name="Rectangle 24"/>
          <p:cNvSpPr/>
          <p:nvPr/>
        </p:nvSpPr>
        <p:spPr>
          <a:xfrm>
            <a:off x="6761802" y="5804907"/>
            <a:ext cx="1914654" cy="2883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 name="Connecteur droit avec flèche 25"/>
          <p:cNvCxnSpPr/>
          <p:nvPr/>
        </p:nvCxnSpPr>
        <p:spPr>
          <a:xfrm>
            <a:off x="4656863" y="5253000"/>
            <a:ext cx="2808312" cy="63984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0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xit" presetSubtype="0" fill="hold" grpId="1"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0" grpId="0" animBg="1"/>
      <p:bldP spid="10" grpId="1" animBg="1"/>
      <p:bldP spid="14" grpId="0" animBg="1"/>
      <p:bldP spid="2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4807"/>
            <a:ext cx="9000000" cy="315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négociation …</a:t>
            </a:r>
            <a:r>
              <a:rPr lang="fr-FR" dirty="0" smtClean="0"/>
              <a:t/>
            </a:r>
            <a:br>
              <a:rPr lang="fr-FR" dirty="0" smtClean="0"/>
            </a:br>
            <a:endParaRPr lang="fr-FR" dirty="0"/>
          </a:p>
        </p:txBody>
      </p:sp>
      <p:cxnSp>
        <p:nvCxnSpPr>
          <p:cNvPr id="6" name="Connecteur droit avec flèche 5"/>
          <p:cNvCxnSpPr>
            <a:stCxn id="5" idx="0"/>
            <a:endCxn id="7" idx="2"/>
          </p:cNvCxnSpPr>
          <p:nvPr/>
        </p:nvCxnSpPr>
        <p:spPr>
          <a:xfrm flipH="1" flipV="1">
            <a:off x="4497004" y="4365956"/>
            <a:ext cx="30028" cy="8632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3536" y="4077072"/>
            <a:ext cx="8646936"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34544" y="5229200"/>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Les accès aux éléments de votre réponse sont limités par le type de demande. Ici il s’agit d’une demande de négociation sur l’offre, vous n’avez donc accès qu’à vos formulaires </a:t>
            </a:r>
            <a:r>
              <a:rPr lang="fr-FR" dirty="0">
                <a:solidFill>
                  <a:srgbClr val="FF0000"/>
                </a:solidFill>
              </a:rPr>
              <a:t>sur l’offre.</a:t>
            </a:r>
          </a:p>
        </p:txBody>
      </p:sp>
    </p:spTree>
    <p:extLst>
      <p:ext uri="{BB962C8B-B14F-4D97-AF65-F5344CB8AC3E}">
        <p14:creationId xmlns:p14="http://schemas.microsoft.com/office/powerpoint/2010/main" val="405118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8" y="1844691"/>
            <a:ext cx="9000000" cy="501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négociation …</a:t>
            </a:r>
            <a:r>
              <a:rPr lang="fr-FR" dirty="0" smtClean="0"/>
              <a:t/>
            </a:r>
            <a:br>
              <a:rPr lang="fr-FR" dirty="0" smtClean="0"/>
            </a:br>
            <a:endParaRPr lang="fr-FR" dirty="0"/>
          </a:p>
        </p:txBody>
      </p:sp>
      <p:cxnSp>
        <p:nvCxnSpPr>
          <p:cNvPr id="6" name="Connecteur droit avec flèche 5"/>
          <p:cNvCxnSpPr>
            <a:stCxn id="5" idx="0"/>
            <a:endCxn id="7" idx="0"/>
          </p:cNvCxnSpPr>
          <p:nvPr/>
        </p:nvCxnSpPr>
        <p:spPr>
          <a:xfrm>
            <a:off x="4658312" y="1412776"/>
            <a:ext cx="1890621" cy="388843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67943" y="5301208"/>
            <a:ext cx="4961979" cy="5040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65824" y="1412776"/>
            <a:ext cx="878497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Les formulaires modifiés sont indiqués en vert.</a:t>
            </a:r>
            <a:endParaRPr lang="fr-FR" dirty="0">
              <a:solidFill>
                <a:srgbClr val="FF0000"/>
              </a:solidFill>
            </a:endParaRPr>
          </a:p>
        </p:txBody>
      </p:sp>
    </p:spTree>
    <p:extLst>
      <p:ext uri="{BB962C8B-B14F-4D97-AF65-F5344CB8AC3E}">
        <p14:creationId xmlns:p14="http://schemas.microsoft.com/office/powerpoint/2010/main" val="31190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6234"/>
            <a:ext cx="9000000" cy="313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7344816" cy="1252537"/>
          </a:xfrm>
        </p:spPr>
        <p:txBody>
          <a:bodyPr/>
          <a:lstStyle/>
          <a:p>
            <a:r>
              <a:rPr lang="fr-FR" dirty="0"/>
              <a:t>Demande de négociation …</a:t>
            </a:r>
            <a:r>
              <a:rPr lang="fr-FR" dirty="0" smtClean="0"/>
              <a:t/>
            </a:r>
            <a:br>
              <a:rPr lang="fr-FR" dirty="0" smtClean="0"/>
            </a:br>
            <a:endParaRPr lang="fr-FR" dirty="0"/>
          </a:p>
        </p:txBody>
      </p:sp>
      <p:cxnSp>
        <p:nvCxnSpPr>
          <p:cNvPr id="6" name="Connecteur droit avec flèche 5"/>
          <p:cNvCxnSpPr>
            <a:stCxn id="5" idx="0"/>
            <a:endCxn id="7" idx="2"/>
          </p:cNvCxnSpPr>
          <p:nvPr/>
        </p:nvCxnSpPr>
        <p:spPr>
          <a:xfrm flipV="1">
            <a:off x="4527032" y="4653249"/>
            <a:ext cx="3519108" cy="57595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2280" y="4364365"/>
            <a:ext cx="1907720" cy="2888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34544" y="5229200"/>
            <a:ext cx="8784976"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Une fois les modifications apportées dans les formulaires.</a:t>
            </a:r>
          </a:p>
          <a:p>
            <a:r>
              <a:rPr lang="fr-FR" dirty="0" smtClean="0">
                <a:solidFill>
                  <a:srgbClr val="FF0000"/>
                </a:solidFill>
              </a:rPr>
              <a:t>Passer à l’étape 2 pour signer les documents mis à jour.</a:t>
            </a:r>
          </a:p>
          <a:p>
            <a:r>
              <a:rPr lang="fr-FR" dirty="0" smtClean="0">
                <a:solidFill>
                  <a:srgbClr val="FF0000"/>
                </a:solidFill>
              </a:rPr>
              <a:t>Puis à l’étape 3 pour déposer votre réponse.</a:t>
            </a:r>
            <a:endParaRPr lang="fr-FR" dirty="0">
              <a:solidFill>
                <a:srgbClr val="FF0000"/>
              </a:solidFill>
            </a:endParaRPr>
          </a:p>
        </p:txBody>
      </p:sp>
    </p:spTree>
    <p:extLst>
      <p:ext uri="{BB962C8B-B14F-4D97-AF65-F5344CB8AC3E}">
        <p14:creationId xmlns:p14="http://schemas.microsoft.com/office/powerpoint/2010/main" val="11357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259632" y="548680"/>
            <a:ext cx="7365504"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47500" lnSpcReduction="20000"/>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Dans le cadre de la notification des compléments réglementaires pourront également vous être demandés.</a:t>
            </a:r>
          </a:p>
          <a:p>
            <a:endParaRPr lang="fr-FR" sz="7200" dirty="0"/>
          </a:p>
          <a:p>
            <a:r>
              <a:rPr lang="fr-FR" sz="7200" dirty="0" smtClean="0"/>
              <a:t>Le principe sera identique.</a:t>
            </a:r>
          </a:p>
          <a:p>
            <a:endParaRPr lang="fr-FR" sz="7200" dirty="0"/>
          </a:p>
          <a:p>
            <a:r>
              <a:rPr lang="fr-FR" sz="7200" dirty="0" smtClean="0"/>
              <a:t> </a:t>
            </a:r>
            <a:r>
              <a:rPr lang="fr-FR" sz="8400" dirty="0" smtClean="0"/>
              <a:t>Vous </a:t>
            </a:r>
            <a:r>
              <a:rPr lang="fr-FR" sz="8400" dirty="0"/>
              <a:t>recevrez </a:t>
            </a:r>
            <a:r>
              <a:rPr lang="fr-FR" sz="8400" dirty="0" smtClean="0"/>
              <a:t>ensuite</a:t>
            </a:r>
          </a:p>
          <a:p>
            <a:r>
              <a:rPr lang="fr-FR" sz="8400" dirty="0" smtClean="0"/>
              <a:t>votre </a:t>
            </a:r>
            <a:r>
              <a:rPr lang="fr-FR" sz="8400" dirty="0"/>
              <a:t>notification </a:t>
            </a:r>
            <a:r>
              <a:rPr lang="fr-FR" sz="8400" dirty="0" smtClean="0"/>
              <a:t>officielle par </a:t>
            </a:r>
            <a:r>
              <a:rPr lang="fr-FR" sz="8400" dirty="0"/>
              <a:t>mail</a:t>
            </a:r>
          </a:p>
        </p:txBody>
      </p:sp>
    </p:spTree>
    <p:extLst>
      <p:ext uri="{BB962C8B-B14F-4D97-AF65-F5344CB8AC3E}">
        <p14:creationId xmlns:p14="http://schemas.microsoft.com/office/powerpoint/2010/main" val="328548824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179512" y="2492896"/>
            <a:ext cx="844562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La suite dans EOS… </a:t>
            </a:r>
            <a:r>
              <a:rPr lang="fr-FR" sz="60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838" y="5301208"/>
            <a:ext cx="59626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9473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179843" y="2276872"/>
            <a:ext cx="844562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Vos questions… </a:t>
            </a:r>
            <a:r>
              <a:rPr lang="fr-FR" sz="6000" dirty="0"/>
              <a:t> </a:t>
            </a:r>
          </a:p>
        </p:txBody>
      </p:sp>
    </p:spTree>
    <p:extLst>
      <p:ext uri="{BB962C8B-B14F-4D97-AF65-F5344CB8AC3E}">
        <p14:creationId xmlns:p14="http://schemas.microsoft.com/office/powerpoint/2010/main" val="298773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Télécharger les pièces…</a:t>
            </a:r>
            <a:endParaRPr lang="fr-FR" dirty="0"/>
          </a:p>
        </p:txBody>
      </p:sp>
      <p:sp>
        <p:nvSpPr>
          <p:cNvPr id="27" name="ZoneTexte 26"/>
          <p:cNvSpPr txBox="1"/>
          <p:nvPr/>
        </p:nvSpPr>
        <p:spPr>
          <a:xfrm>
            <a:off x="1974536" y="38983"/>
            <a:ext cx="5495387"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 partir de la liste des consultations cliquez sur actions</a:t>
            </a:r>
            <a:endParaRPr lang="fr-FR" dirty="0">
              <a:solidFill>
                <a:srgbClr val="FF0000"/>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7"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5880472" y="2771992"/>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Télécharger les pièces de la consultation </a:t>
            </a:r>
            <a:endParaRPr lang="fr-FR" dirty="0">
              <a:solidFill>
                <a:srgbClr val="FF0000"/>
              </a:solidFill>
            </a:endParaRPr>
          </a:p>
        </p:txBody>
      </p:sp>
      <p:cxnSp>
        <p:nvCxnSpPr>
          <p:cNvPr id="26" name="Connecteur droit avec flèche 25"/>
          <p:cNvCxnSpPr>
            <a:endCxn id="25" idx="1"/>
          </p:cNvCxnSpPr>
          <p:nvPr/>
        </p:nvCxnSpPr>
        <p:spPr>
          <a:xfrm flipV="1">
            <a:off x="3203847" y="3095158"/>
            <a:ext cx="2676625" cy="136061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a:endCxn id="2" idx="0"/>
          </p:cNvCxnSpPr>
          <p:nvPr/>
        </p:nvCxnSpPr>
        <p:spPr>
          <a:xfrm>
            <a:off x="7469923" y="223649"/>
            <a:ext cx="486453" cy="1261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107504" y="4077072"/>
            <a:ext cx="3239203" cy="7920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3670507"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6382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 grpId="0" animBg="1"/>
      <p:bldP spid="2" grpId="1" animBg="1"/>
      <p:bldP spid="25"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Télécharger les pièces…</a:t>
            </a:r>
            <a:endParaRPr lang="fr-FR"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757"/>
          <a:stretch/>
        </p:blipFill>
        <p:spPr bwMode="auto">
          <a:xfrm>
            <a:off x="323528" y="1340768"/>
            <a:ext cx="5479852" cy="2617593"/>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617"/>
          <a:stretch/>
        </p:blipFill>
        <p:spPr bwMode="auto">
          <a:xfrm>
            <a:off x="2987824" y="3860800"/>
            <a:ext cx="5479852" cy="2846954"/>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6" name="ZoneTexte 5"/>
          <p:cNvSpPr txBox="1"/>
          <p:nvPr/>
        </p:nvSpPr>
        <p:spPr>
          <a:xfrm>
            <a:off x="5880472" y="2049399"/>
            <a:ext cx="3096344"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Choisissez si vous souhaitez renseigner les informations afin d’être informé en cas de modification</a:t>
            </a:r>
            <a:endParaRPr lang="fr-FR" dirty="0">
              <a:solidFill>
                <a:srgbClr val="FF0000"/>
              </a:solidFill>
            </a:endParaRPr>
          </a:p>
        </p:txBody>
      </p:sp>
    </p:spTree>
    <p:extLst>
      <p:ext uri="{BB962C8B-B14F-4D97-AF65-F5344CB8AC3E}">
        <p14:creationId xmlns:p14="http://schemas.microsoft.com/office/powerpoint/2010/main" val="376617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Télécharger les pièces…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705725" cy="2705100"/>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89040"/>
            <a:ext cx="3741589" cy="280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a:off x="2267744" y="3429000"/>
            <a:ext cx="2736304" cy="122413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19572" y="4546837"/>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Téléchargez ensuite le dossier de consultation.</a:t>
            </a:r>
            <a:endParaRPr lang="fr-FR" dirty="0">
              <a:solidFill>
                <a:srgbClr val="FF0000"/>
              </a:solidFill>
            </a:endParaRPr>
          </a:p>
        </p:txBody>
      </p:sp>
    </p:spTree>
    <p:extLst>
      <p:ext uri="{BB962C8B-B14F-4D97-AF65-F5344CB8AC3E}">
        <p14:creationId xmlns:p14="http://schemas.microsoft.com/office/powerpoint/2010/main" val="233007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Poser une question… </a:t>
            </a:r>
            <a:r>
              <a:rPr lang="fr-FR" sz="6000" dirty="0"/>
              <a:t> </a:t>
            </a:r>
          </a:p>
        </p:txBody>
      </p:sp>
    </p:spTree>
    <p:extLst>
      <p:ext uri="{BB962C8B-B14F-4D97-AF65-F5344CB8AC3E}">
        <p14:creationId xmlns:p14="http://schemas.microsoft.com/office/powerpoint/2010/main" val="4265674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p:cNvSpPr txBox="1"/>
          <p:nvPr/>
        </p:nvSpPr>
        <p:spPr>
          <a:xfrm>
            <a:off x="1974536" y="38983"/>
            <a:ext cx="5495387"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 partir de la liste des consultations cliquez sur actions</a:t>
            </a:r>
            <a:endParaRPr lang="fr-FR" dirty="0">
              <a:solidFill>
                <a:srgbClr val="FF0000"/>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p:cNvSpPr txBox="1"/>
          <p:nvPr/>
        </p:nvSpPr>
        <p:spPr>
          <a:xfrm>
            <a:off x="5880472" y="2771992"/>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Poser une question</a:t>
            </a:r>
            <a:endParaRPr lang="fr-FR" dirty="0">
              <a:solidFill>
                <a:srgbClr val="FF0000"/>
              </a:solidFill>
            </a:endParaRPr>
          </a:p>
        </p:txBody>
      </p:sp>
      <p:cxnSp>
        <p:nvCxnSpPr>
          <p:cNvPr id="26" name="Connecteur droit avec flèche 25"/>
          <p:cNvCxnSpPr>
            <a:stCxn id="32" idx="0"/>
            <a:endCxn id="25" idx="2"/>
          </p:cNvCxnSpPr>
          <p:nvPr/>
        </p:nvCxnSpPr>
        <p:spPr>
          <a:xfrm flipV="1">
            <a:off x="6303605" y="3141324"/>
            <a:ext cx="1125039" cy="5037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a:endCxn id="2" idx="0"/>
          </p:cNvCxnSpPr>
          <p:nvPr/>
        </p:nvCxnSpPr>
        <p:spPr>
          <a:xfrm>
            <a:off x="7469923" y="223649"/>
            <a:ext cx="486453" cy="1261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436096" y="3645024"/>
            <a:ext cx="1735017" cy="50405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Télécharger les pièces…</a:t>
            </a:r>
            <a:endParaRPr lang="fr-FR" dirty="0"/>
          </a:p>
        </p:txBody>
      </p:sp>
      <p:sp>
        <p:nvSpPr>
          <p:cNvPr id="11" name="Rectangle 10"/>
          <p:cNvSpPr/>
          <p:nvPr/>
        </p:nvSpPr>
        <p:spPr>
          <a:xfrm>
            <a:off x="3670507"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899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 grpId="0" animBg="1"/>
      <p:bldP spid="2" grpId="1" animBg="1"/>
      <p:bldP spid="25"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792" y="1268760"/>
            <a:ext cx="7238840" cy="5184575"/>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Poser une question…</a:t>
            </a:r>
            <a:endParaRPr lang="fr-FR" dirty="0"/>
          </a:p>
        </p:txBody>
      </p:sp>
      <p:sp>
        <p:nvSpPr>
          <p:cNvPr id="4" name="ZoneTexte 3"/>
          <p:cNvSpPr txBox="1"/>
          <p:nvPr/>
        </p:nvSpPr>
        <p:spPr>
          <a:xfrm>
            <a:off x="5196632" y="3844351"/>
            <a:ext cx="3096344"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Remplissez le formulaire afin d’être informé de la réponse (inutile si vous êtes déjà connecté)</a:t>
            </a:r>
            <a:endParaRPr lang="fr-FR" dirty="0">
              <a:solidFill>
                <a:srgbClr val="FF0000"/>
              </a:solidFill>
            </a:endParaRPr>
          </a:p>
        </p:txBody>
      </p:sp>
    </p:spTree>
    <p:extLst>
      <p:ext uri="{BB962C8B-B14F-4D97-AF65-F5344CB8AC3E}">
        <p14:creationId xmlns:p14="http://schemas.microsoft.com/office/powerpoint/2010/main" val="268350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629525" cy="3552825"/>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Poser une question…</a:t>
            </a:r>
            <a:endParaRPr lang="fr-FR"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80" y="5445224"/>
            <a:ext cx="77438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flipH="1">
            <a:off x="3491880" y="5013176"/>
            <a:ext cx="4067060" cy="7892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932040" y="4005064"/>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Posez votre question et envoyez</a:t>
            </a:r>
            <a:endParaRPr lang="fr-FR" dirty="0">
              <a:solidFill>
                <a:srgbClr val="FF0000"/>
              </a:solidFill>
            </a:endParaRPr>
          </a:p>
        </p:txBody>
      </p:sp>
    </p:spTree>
    <p:extLst>
      <p:ext uri="{BB962C8B-B14F-4D97-AF65-F5344CB8AC3E}">
        <p14:creationId xmlns:p14="http://schemas.microsoft.com/office/powerpoint/2010/main" val="94026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a:t>Les étapes de la réponse</a:t>
            </a:r>
            <a:r>
              <a:rPr lang="fr-FR" sz="6000" dirty="0"/>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8640"/>
            <a:ext cx="40386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780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Choisir de répondre… </a:t>
            </a:r>
            <a:r>
              <a:rPr lang="fr-FR" sz="6000" dirty="0"/>
              <a:t> </a:t>
            </a:r>
          </a:p>
        </p:txBody>
      </p:sp>
    </p:spTree>
    <p:extLst>
      <p:ext uri="{BB962C8B-B14F-4D97-AF65-F5344CB8AC3E}">
        <p14:creationId xmlns:p14="http://schemas.microsoft.com/office/powerpoint/2010/main" val="931188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Répondre à la consultation</a:t>
            </a:r>
            <a:endParaRPr lang="fr-FR" dirty="0"/>
          </a:p>
        </p:txBody>
      </p:sp>
      <p:sp>
        <p:nvSpPr>
          <p:cNvPr id="27" name="ZoneTexte 26"/>
          <p:cNvSpPr txBox="1"/>
          <p:nvPr/>
        </p:nvSpPr>
        <p:spPr>
          <a:xfrm>
            <a:off x="1974536" y="38983"/>
            <a:ext cx="5495387"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 partir de la liste des consultations cliquez sur actions</a:t>
            </a:r>
            <a:endParaRPr lang="fr-FR" dirty="0">
              <a:solidFill>
                <a:srgbClr val="FF0000"/>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 name="Connecteur droit avec flèche 25"/>
          <p:cNvCxnSpPr>
            <a:stCxn id="32" idx="0"/>
            <a:endCxn id="25" idx="2"/>
          </p:cNvCxnSpPr>
          <p:nvPr/>
        </p:nvCxnSpPr>
        <p:spPr>
          <a:xfrm flipV="1">
            <a:off x="6171400" y="5814556"/>
            <a:ext cx="1329500" cy="13472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a:endCxn id="2" idx="0"/>
          </p:cNvCxnSpPr>
          <p:nvPr/>
        </p:nvCxnSpPr>
        <p:spPr>
          <a:xfrm>
            <a:off x="7469923" y="223649"/>
            <a:ext cx="486453" cy="1261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303891" y="5949280"/>
            <a:ext cx="1735017" cy="50405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3699058"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39" y="2276872"/>
            <a:ext cx="8046293" cy="244600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ZoneTexte 11"/>
          <p:cNvSpPr txBox="1"/>
          <p:nvPr/>
        </p:nvSpPr>
        <p:spPr>
          <a:xfrm>
            <a:off x="5918224" y="3366492"/>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devez être inscrit pour continuer</a:t>
            </a:r>
            <a:endParaRPr lang="fr-FR" dirty="0">
              <a:solidFill>
                <a:srgbClr val="FF0000"/>
              </a:solidFill>
            </a:endParaRPr>
          </a:p>
        </p:txBody>
      </p:sp>
      <p:sp>
        <p:nvSpPr>
          <p:cNvPr id="25" name="ZoneTexte 24"/>
          <p:cNvSpPr txBox="1"/>
          <p:nvPr/>
        </p:nvSpPr>
        <p:spPr>
          <a:xfrm>
            <a:off x="5952728" y="5445224"/>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Choisissez de répondre</a:t>
            </a:r>
            <a:endParaRPr lang="fr-FR" dirty="0">
              <a:solidFill>
                <a:srgbClr val="FF0000"/>
              </a:solidFill>
            </a:endParaRPr>
          </a:p>
        </p:txBody>
      </p:sp>
    </p:spTree>
    <p:extLst>
      <p:ext uri="{BB962C8B-B14F-4D97-AF65-F5344CB8AC3E}">
        <p14:creationId xmlns:p14="http://schemas.microsoft.com/office/powerpoint/2010/main" val="409459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32" presetClass="emph" presetSubtype="0" fill="hold" grpId="1" nodeType="withEffect">
                                  <p:stCondLst>
                                    <p:cond delay="0"/>
                                  </p:stCondLst>
                                  <p:childTnLst>
                                    <p:animRot by="120000">
                                      <p:cBhvr>
                                        <p:cTn id="51" dur="100" fill="hold">
                                          <p:stCondLst>
                                            <p:cond delay="0"/>
                                          </p:stCondLst>
                                        </p:cTn>
                                        <p:tgtEl>
                                          <p:spTgt spid="12"/>
                                        </p:tgtEl>
                                        <p:attrNameLst>
                                          <p:attrName>r</p:attrName>
                                        </p:attrNameLst>
                                      </p:cBhvr>
                                    </p:animRot>
                                    <p:animRot by="-240000">
                                      <p:cBhvr>
                                        <p:cTn id="52" dur="200" fill="hold">
                                          <p:stCondLst>
                                            <p:cond delay="200"/>
                                          </p:stCondLst>
                                        </p:cTn>
                                        <p:tgtEl>
                                          <p:spTgt spid="12"/>
                                        </p:tgtEl>
                                        <p:attrNameLst>
                                          <p:attrName>r</p:attrName>
                                        </p:attrNameLst>
                                      </p:cBhvr>
                                    </p:animRot>
                                    <p:animRot by="240000">
                                      <p:cBhvr>
                                        <p:cTn id="53" dur="200" fill="hold">
                                          <p:stCondLst>
                                            <p:cond delay="400"/>
                                          </p:stCondLst>
                                        </p:cTn>
                                        <p:tgtEl>
                                          <p:spTgt spid="12"/>
                                        </p:tgtEl>
                                        <p:attrNameLst>
                                          <p:attrName>r</p:attrName>
                                        </p:attrNameLst>
                                      </p:cBhvr>
                                    </p:animRot>
                                    <p:animRot by="-240000">
                                      <p:cBhvr>
                                        <p:cTn id="54" dur="200" fill="hold">
                                          <p:stCondLst>
                                            <p:cond delay="600"/>
                                          </p:stCondLst>
                                        </p:cTn>
                                        <p:tgtEl>
                                          <p:spTgt spid="12"/>
                                        </p:tgtEl>
                                        <p:attrNameLst>
                                          <p:attrName>r</p:attrName>
                                        </p:attrNameLst>
                                      </p:cBhvr>
                                    </p:animRot>
                                    <p:animRot by="120000">
                                      <p:cBhvr>
                                        <p:cTn id="55"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 grpId="0" animBg="1"/>
      <p:bldP spid="2" grpId="1" animBg="1"/>
      <p:bldP spid="32" grpId="0" animBg="1"/>
      <p:bldP spid="12" grpId="0" animBg="1"/>
      <p:bldP spid="12" grpId="1"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S’inscrire… </a:t>
            </a:r>
            <a:r>
              <a:rPr lang="fr-FR" sz="6000" dirty="0"/>
              <a:t> </a:t>
            </a:r>
          </a:p>
        </p:txBody>
      </p:sp>
    </p:spTree>
    <p:extLst>
      <p:ext uri="{BB962C8B-B14F-4D97-AF65-F5344CB8AC3E}">
        <p14:creationId xmlns:p14="http://schemas.microsoft.com/office/powerpoint/2010/main" val="3432563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S’inscrire…</a:t>
            </a:r>
            <a:endParaRPr lang="fr-FR"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632" y="77593"/>
            <a:ext cx="8064896" cy="667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08636"/>
            <a:ext cx="7992888" cy="500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04048" y="4513972"/>
            <a:ext cx="3240360" cy="21553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1619672" y="5733256"/>
            <a:ext cx="309634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Saisir votre SIRET</a:t>
            </a:r>
            <a:endParaRPr lang="fr-FR" dirty="0">
              <a:solidFill>
                <a:srgbClr val="FF0000"/>
              </a:solidFill>
            </a:endParaRPr>
          </a:p>
        </p:txBody>
      </p:sp>
      <p:cxnSp>
        <p:nvCxnSpPr>
          <p:cNvPr id="8" name="Connecteur droit avec flèche 7"/>
          <p:cNvCxnSpPr/>
          <p:nvPr/>
        </p:nvCxnSpPr>
        <p:spPr>
          <a:xfrm flipH="1">
            <a:off x="4572000" y="5229201"/>
            <a:ext cx="1080120" cy="64807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6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fade">
                                      <p:cBhvr>
                                        <p:cTn id="21"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S’inscrire…</a:t>
            </a:r>
          </a:p>
          <a:p>
            <a:r>
              <a:rPr lang="fr-FR" sz="3600" dirty="0" smtClean="0">
                <a:sym typeface="Wingdings" panose="05000000000000000000" pitchFamily="2" charset="2"/>
              </a:rPr>
              <a:t> Etablissement inconnu</a:t>
            </a:r>
            <a:endParaRPr lang="fr-FR" sz="36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279" y="1"/>
            <a:ext cx="7354788" cy="676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3779912" y="5839799"/>
            <a:ext cx="3096344"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Attention, ces données seront reprises automatiquement dans la future réponse</a:t>
            </a:r>
            <a:endParaRPr lang="fr-FR" dirty="0">
              <a:solidFill>
                <a:srgbClr val="FF0000"/>
              </a:solidFill>
            </a:endParaRPr>
          </a:p>
        </p:txBody>
      </p:sp>
      <p:sp>
        <p:nvSpPr>
          <p:cNvPr id="10" name="ZoneTexte 9"/>
          <p:cNvSpPr txBox="1"/>
          <p:nvPr/>
        </p:nvSpPr>
        <p:spPr>
          <a:xfrm>
            <a:off x="6012160" y="2780928"/>
            <a:ext cx="2880320"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le Siret est inconnu, vous devez créer :</a:t>
            </a:r>
          </a:p>
          <a:p>
            <a:pPr marL="285750" indent="-285750">
              <a:buFontTx/>
              <a:buChar char="-"/>
            </a:pPr>
            <a:r>
              <a:rPr lang="fr-FR" dirty="0" smtClean="0">
                <a:solidFill>
                  <a:srgbClr val="FF0000"/>
                </a:solidFill>
              </a:rPr>
              <a:t>Votre établissement</a:t>
            </a:r>
          </a:p>
          <a:p>
            <a:pPr marL="285750" indent="-285750">
              <a:buFontTx/>
              <a:buChar char="-"/>
            </a:pPr>
            <a:r>
              <a:rPr lang="fr-FR" dirty="0" smtClean="0">
                <a:solidFill>
                  <a:srgbClr val="FF0000"/>
                </a:solidFill>
              </a:rPr>
              <a:t>Votre utilisateur </a:t>
            </a:r>
            <a:endParaRPr lang="fr-FR" dirty="0">
              <a:solidFill>
                <a:srgbClr val="FF0000"/>
              </a:solidFill>
            </a:endParaRPr>
          </a:p>
        </p:txBody>
      </p:sp>
    </p:spTree>
    <p:extLst>
      <p:ext uri="{BB962C8B-B14F-4D97-AF65-F5344CB8AC3E}">
        <p14:creationId xmlns:p14="http://schemas.microsoft.com/office/powerpoint/2010/main" val="120023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S’inscrire…</a:t>
            </a:r>
          </a:p>
          <a:p>
            <a:r>
              <a:rPr lang="fr-FR" sz="3600" dirty="0" smtClean="0">
                <a:sym typeface="Wingdings" panose="05000000000000000000" pitchFamily="2" charset="2"/>
              </a:rPr>
              <a:t> Etablissement déjà existant</a:t>
            </a:r>
            <a:endParaRPr lang="fr-FR" sz="36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625" y="174957"/>
            <a:ext cx="7081192" cy="657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2915816" y="5839799"/>
            <a:ext cx="4896544"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personne qui crée l’établissement devient administratrice de cet établissement. Elle pourra par la suite déléguer ce droit </a:t>
            </a:r>
            <a:endParaRPr lang="fr-FR" dirty="0">
              <a:solidFill>
                <a:srgbClr val="FF0000"/>
              </a:solidFill>
            </a:endParaRPr>
          </a:p>
        </p:txBody>
      </p:sp>
      <p:sp>
        <p:nvSpPr>
          <p:cNvPr id="10" name="ZoneTexte 9"/>
          <p:cNvSpPr txBox="1"/>
          <p:nvPr/>
        </p:nvSpPr>
        <p:spPr>
          <a:xfrm>
            <a:off x="6012160" y="2780928"/>
            <a:ext cx="2880320" cy="1754326"/>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le Siret est  déjà connu, vous devez créer seulement votre utilisateur.</a:t>
            </a:r>
          </a:p>
          <a:p>
            <a:r>
              <a:rPr lang="fr-FR" dirty="0" smtClean="0">
                <a:solidFill>
                  <a:srgbClr val="FF0000"/>
                </a:solidFill>
              </a:rPr>
              <a:t>Le nouveau compte devra être validé par l’administrateur</a:t>
            </a:r>
            <a:endParaRPr lang="fr-FR" dirty="0">
              <a:solidFill>
                <a:srgbClr val="FF0000"/>
              </a:solidFill>
            </a:endParaRPr>
          </a:p>
        </p:txBody>
      </p:sp>
    </p:spTree>
    <p:extLst>
      <p:ext uri="{BB962C8B-B14F-4D97-AF65-F5344CB8AC3E}">
        <p14:creationId xmlns:p14="http://schemas.microsoft.com/office/powerpoint/2010/main" val="21573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Vous êtes inscrit… </a:t>
            </a:r>
            <a:r>
              <a:rPr lang="fr-FR" sz="6000" dirty="0"/>
              <a:t> </a:t>
            </a:r>
          </a:p>
        </p:txBody>
      </p:sp>
    </p:spTree>
    <p:extLst>
      <p:ext uri="{BB962C8B-B14F-4D97-AF65-F5344CB8AC3E}">
        <p14:creationId xmlns:p14="http://schemas.microsoft.com/office/powerpoint/2010/main" val="3294538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35848"/>
            <a:ext cx="8689032" cy="533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763688" y="4575903"/>
            <a:ext cx="2160240" cy="20214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5868144" y="3098575"/>
            <a:ext cx="3096344"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vous êtes inscrit et administrateur, vous avez accès à la gestion de votre établissement et des profils rattachés</a:t>
            </a:r>
          </a:p>
        </p:txBody>
      </p:sp>
      <p:cxnSp>
        <p:nvCxnSpPr>
          <p:cNvPr id="8" name="Connecteur droit avec flèche 7"/>
          <p:cNvCxnSpPr>
            <a:endCxn id="7" idx="1"/>
          </p:cNvCxnSpPr>
          <p:nvPr/>
        </p:nvCxnSpPr>
        <p:spPr>
          <a:xfrm flipV="1">
            <a:off x="3779912" y="3837239"/>
            <a:ext cx="2088232" cy="88790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7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Répondre à la consultation</a:t>
            </a:r>
          </a:p>
          <a:p>
            <a:r>
              <a:rPr lang="fr-FR" dirty="0" smtClean="0">
                <a:sym typeface="Wingdings" panose="05000000000000000000" pitchFamily="2" charset="2"/>
              </a:rPr>
              <a:t> Vous êtes inscrit</a:t>
            </a:r>
            <a:endParaRPr lang="fr-FR" dirty="0"/>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2" name="Ellipse 21"/>
          <p:cNvSpPr/>
          <p:nvPr/>
        </p:nvSpPr>
        <p:spPr>
          <a:xfrm>
            <a:off x="7740352" y="1484784"/>
            <a:ext cx="432048"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7" y="44624"/>
            <a:ext cx="6951951" cy="664373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7" name="Ellipse 26"/>
          <p:cNvSpPr/>
          <p:nvPr/>
        </p:nvSpPr>
        <p:spPr>
          <a:xfrm>
            <a:off x="5292080" y="6093296"/>
            <a:ext cx="1596802"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3670507" y="4509120"/>
            <a:ext cx="3249206" cy="104324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4633168" y="4869160"/>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pouvez maintenant répondre à la consultation</a:t>
            </a:r>
            <a:endParaRPr lang="fr-FR" dirty="0">
              <a:solidFill>
                <a:srgbClr val="FF0000"/>
              </a:solidFill>
            </a:endParaRPr>
          </a:p>
        </p:txBody>
      </p:sp>
    </p:spTree>
    <p:extLst>
      <p:ext uri="{BB962C8B-B14F-4D97-AF65-F5344CB8AC3E}">
        <p14:creationId xmlns:p14="http://schemas.microsoft.com/office/powerpoint/2010/main" val="521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700"/>
                                        <p:tgtEl>
                                          <p:spTgt spid="31"/>
                                        </p:tgtEl>
                                      </p:cBhvr>
                                    </p:animEffect>
                                  </p:childTnLst>
                                </p:cTn>
                              </p:par>
                            </p:childTnLst>
                          </p:cTn>
                        </p:par>
                        <p:par>
                          <p:cTn id="14" fill="hold">
                            <p:stCondLst>
                              <p:cond delay="1200"/>
                            </p:stCondLst>
                            <p:childTnLst>
                              <p:par>
                                <p:cTn id="15" presetID="1"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1200"/>
                            </p:stCondLst>
                            <p:childTnLst>
                              <p:par>
                                <p:cTn id="18" presetID="10" presetClass="entr" presetSubtype="0" fill="hold" grpId="0" nodeType="afterEffect">
                                  <p:stCondLst>
                                    <p:cond delay="4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
                                        <p:tgtEl>
                                          <p:spTgt spid="7"/>
                                        </p:tgtEl>
                                      </p:cBhvr>
                                    </p:animEffect>
                                  </p:childTnLst>
                                </p:cTn>
                              </p:par>
                              <p:par>
                                <p:cTn id="21" presetID="32" presetClass="emph" presetSubtype="0" fill="hold" grpId="1" nodeType="withEffect">
                                  <p:stCondLst>
                                    <p:cond delay="500"/>
                                  </p:stCondLst>
                                  <p:childTnLst>
                                    <p:animRot by="120000">
                                      <p:cBhvr>
                                        <p:cTn id="22" dur="50" fill="hold">
                                          <p:stCondLst>
                                            <p:cond delay="0"/>
                                          </p:stCondLst>
                                        </p:cTn>
                                        <p:tgtEl>
                                          <p:spTgt spid="7"/>
                                        </p:tgtEl>
                                        <p:attrNameLst>
                                          <p:attrName>r</p:attrName>
                                        </p:attrNameLst>
                                      </p:cBhvr>
                                    </p:animRot>
                                    <p:animRot by="-240000">
                                      <p:cBhvr>
                                        <p:cTn id="23" dur="100" fill="hold">
                                          <p:stCondLst>
                                            <p:cond delay="100"/>
                                          </p:stCondLst>
                                        </p:cTn>
                                        <p:tgtEl>
                                          <p:spTgt spid="7"/>
                                        </p:tgtEl>
                                        <p:attrNameLst>
                                          <p:attrName>r</p:attrName>
                                        </p:attrNameLst>
                                      </p:cBhvr>
                                    </p:animRot>
                                    <p:animRot by="240000">
                                      <p:cBhvr>
                                        <p:cTn id="24" dur="100" fill="hold">
                                          <p:stCondLst>
                                            <p:cond delay="200"/>
                                          </p:stCondLst>
                                        </p:cTn>
                                        <p:tgtEl>
                                          <p:spTgt spid="7"/>
                                        </p:tgtEl>
                                        <p:attrNameLst>
                                          <p:attrName>r</p:attrName>
                                        </p:attrNameLst>
                                      </p:cBhvr>
                                    </p:animRot>
                                    <p:animRot by="-240000">
                                      <p:cBhvr>
                                        <p:cTn id="25" dur="100" fill="hold">
                                          <p:stCondLst>
                                            <p:cond delay="300"/>
                                          </p:stCondLst>
                                        </p:cTn>
                                        <p:tgtEl>
                                          <p:spTgt spid="7"/>
                                        </p:tgtEl>
                                        <p:attrNameLst>
                                          <p:attrName>r</p:attrName>
                                        </p:attrNameLst>
                                      </p:cBhvr>
                                    </p:animRot>
                                    <p:animRot by="120000">
                                      <p:cBhvr>
                                        <p:cTn id="26" dur="100" fill="hold">
                                          <p:stCondLst>
                                            <p:cond delay="4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Préparer la réponse… </a:t>
            </a:r>
            <a:r>
              <a:rPr lang="fr-FR" sz="6000" dirty="0"/>
              <a:t> </a:t>
            </a:r>
          </a:p>
        </p:txBody>
      </p:sp>
    </p:spTree>
    <p:extLst>
      <p:ext uri="{BB962C8B-B14F-4D97-AF65-F5344CB8AC3E}">
        <p14:creationId xmlns:p14="http://schemas.microsoft.com/office/powerpoint/2010/main" val="226237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Les étapes de la réponse</a:t>
            </a:r>
            <a:endParaRPr lang="fr-FR" dirty="0"/>
          </a:p>
        </p:txBody>
      </p:sp>
      <p:sp>
        <p:nvSpPr>
          <p:cNvPr id="4" name="Rectangle à coins arrondis 3"/>
          <p:cNvSpPr/>
          <p:nvPr/>
        </p:nvSpPr>
        <p:spPr>
          <a:xfrm>
            <a:off x="1126012" y="1952836"/>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 Région dépose sa  consultation sur la plateforme</a:t>
            </a:r>
            <a:endParaRPr lang="fr-FR" dirty="0"/>
          </a:p>
        </p:txBody>
      </p:sp>
      <p:sp>
        <p:nvSpPr>
          <p:cNvPr id="5" name="Rectangle à coins arrondis 4"/>
          <p:cNvSpPr/>
          <p:nvPr/>
        </p:nvSpPr>
        <p:spPr>
          <a:xfrm>
            <a:off x="1126012" y="2708920"/>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Vous consultez la demande, vous posez les éventuelles questions</a:t>
            </a:r>
            <a:endParaRPr lang="fr-FR" dirty="0"/>
          </a:p>
        </p:txBody>
      </p:sp>
      <p:sp>
        <p:nvSpPr>
          <p:cNvPr id="6" name="Rectangle à coins arrondis 5"/>
          <p:cNvSpPr/>
          <p:nvPr/>
        </p:nvSpPr>
        <p:spPr>
          <a:xfrm>
            <a:off x="1126012" y="3501008"/>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Vous complétez votre réponse sur la plateforme</a:t>
            </a:r>
            <a:endParaRPr lang="fr-FR" dirty="0"/>
          </a:p>
        </p:txBody>
      </p:sp>
      <p:sp>
        <p:nvSpPr>
          <p:cNvPr id="7" name="Rectangle à coins arrondis 6"/>
          <p:cNvSpPr/>
          <p:nvPr/>
        </p:nvSpPr>
        <p:spPr>
          <a:xfrm>
            <a:off x="1126012" y="4293096"/>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Vous signez électroniquement votre réponse et vous la déposez en ligne</a:t>
            </a:r>
            <a:endParaRPr lang="fr-FR" dirty="0"/>
          </a:p>
        </p:txBody>
      </p:sp>
      <p:sp>
        <p:nvSpPr>
          <p:cNvPr id="8" name="Rectangle à coins arrondis 7"/>
          <p:cNvSpPr/>
          <p:nvPr/>
        </p:nvSpPr>
        <p:spPr>
          <a:xfrm>
            <a:off x="1126012" y="5085184"/>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Vous répondez en ligne aux demandes de compléments ou de négociation de la Région</a:t>
            </a:r>
            <a:endParaRPr lang="fr-FR" dirty="0"/>
          </a:p>
        </p:txBody>
      </p:sp>
      <p:sp>
        <p:nvSpPr>
          <p:cNvPr id="9" name="Rectangle à coins arrondis 8"/>
          <p:cNvSpPr/>
          <p:nvPr/>
        </p:nvSpPr>
        <p:spPr>
          <a:xfrm>
            <a:off x="1126012" y="5877272"/>
            <a:ext cx="69127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 Région analyse les offres, fait son choix et vous informes.</a:t>
            </a:r>
            <a:endParaRPr lang="fr-FR" dirty="0"/>
          </a:p>
        </p:txBody>
      </p:sp>
    </p:spTree>
    <p:extLst>
      <p:ext uri="{BB962C8B-B14F-4D97-AF65-F5344CB8AC3E}">
        <p14:creationId xmlns:p14="http://schemas.microsoft.com/office/powerpoint/2010/main" val="16056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5" presetClass="emph" presetSubtype="0" fill="hold" grpId="1" nodeType="withEffect">
                                  <p:stCondLst>
                                    <p:cond delay="0"/>
                                  </p:stCondLst>
                                  <p:childTnLst>
                                    <p:animClr clrSpc="hsl" dir="cw">
                                      <p:cBhvr override="childStyle">
                                        <p:cTn id="16" dur="500" fill="hold"/>
                                        <p:tgtEl>
                                          <p:spTgt spid="4"/>
                                        </p:tgtEl>
                                        <p:attrNameLst>
                                          <p:attrName>style.color</p:attrName>
                                        </p:attrNameLst>
                                      </p:cBhvr>
                                      <p:by>
                                        <p:hsl h="0" s="-70588" l="0"/>
                                      </p:by>
                                    </p:animClr>
                                    <p:animClr clrSpc="hsl" dir="cw">
                                      <p:cBhvr>
                                        <p:cTn id="17" dur="500" fill="hold"/>
                                        <p:tgtEl>
                                          <p:spTgt spid="4"/>
                                        </p:tgtEl>
                                        <p:attrNameLst>
                                          <p:attrName>fillcolor</p:attrName>
                                        </p:attrNameLst>
                                      </p:cBhvr>
                                      <p:by>
                                        <p:hsl h="0" s="-70588" l="0"/>
                                      </p:by>
                                    </p:animClr>
                                    <p:animClr clrSpc="hsl" dir="cw">
                                      <p:cBhvr>
                                        <p:cTn id="18" dur="500" fill="hold"/>
                                        <p:tgtEl>
                                          <p:spTgt spid="4"/>
                                        </p:tgtEl>
                                        <p:attrNameLst>
                                          <p:attrName>stroke.color</p:attrName>
                                        </p:attrNameLst>
                                      </p:cBhvr>
                                      <p:by>
                                        <p:hsl h="0" s="-70588" l="0"/>
                                      </p:by>
                                    </p:animClr>
                                    <p:set>
                                      <p:cBhvr>
                                        <p:cTn id="19" dur="500" fill="hold"/>
                                        <p:tgtEl>
                                          <p:spTgt spid="4"/>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5" presetClass="emph" presetSubtype="0" fill="hold" grpId="1" nodeType="withEffect">
                                  <p:stCondLst>
                                    <p:cond delay="0"/>
                                  </p:stCondLst>
                                  <p:childTnLst>
                                    <p:animClr clrSpc="hsl" dir="cw">
                                      <p:cBhvr override="childStyle">
                                        <p:cTn id="27" dur="500" fill="hold"/>
                                        <p:tgtEl>
                                          <p:spTgt spid="5"/>
                                        </p:tgtEl>
                                        <p:attrNameLst>
                                          <p:attrName>style.color</p:attrName>
                                        </p:attrNameLst>
                                      </p:cBhvr>
                                      <p:by>
                                        <p:hsl h="0" s="-70588" l="0"/>
                                      </p:by>
                                    </p:animClr>
                                    <p:animClr clrSpc="hsl" dir="cw">
                                      <p:cBhvr>
                                        <p:cTn id="28" dur="500" fill="hold"/>
                                        <p:tgtEl>
                                          <p:spTgt spid="5"/>
                                        </p:tgtEl>
                                        <p:attrNameLst>
                                          <p:attrName>fillcolor</p:attrName>
                                        </p:attrNameLst>
                                      </p:cBhvr>
                                      <p:by>
                                        <p:hsl h="0" s="-70588" l="0"/>
                                      </p:by>
                                    </p:animClr>
                                    <p:animClr clrSpc="hsl" dir="cw">
                                      <p:cBhvr>
                                        <p:cTn id="29" dur="500" fill="hold"/>
                                        <p:tgtEl>
                                          <p:spTgt spid="5"/>
                                        </p:tgtEl>
                                        <p:attrNameLst>
                                          <p:attrName>stroke.color</p:attrName>
                                        </p:attrNameLst>
                                      </p:cBhvr>
                                      <p:by>
                                        <p:hsl h="0" s="-70588" l="0"/>
                                      </p:by>
                                    </p:animClr>
                                    <p:set>
                                      <p:cBhvr>
                                        <p:cTn id="30" dur="500" fill="hold"/>
                                        <p:tgtEl>
                                          <p:spTgt spid="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5" presetClass="emph" presetSubtype="0" fill="hold" grpId="1" nodeType="withEffect">
                                  <p:stCondLst>
                                    <p:cond delay="0"/>
                                  </p:stCondLst>
                                  <p:childTnLst>
                                    <p:animClr clrSpc="hsl" dir="cw">
                                      <p:cBhvr override="childStyle">
                                        <p:cTn id="38" dur="500" fill="hold"/>
                                        <p:tgtEl>
                                          <p:spTgt spid="6"/>
                                        </p:tgtEl>
                                        <p:attrNameLst>
                                          <p:attrName>style.color</p:attrName>
                                        </p:attrNameLst>
                                      </p:cBhvr>
                                      <p:by>
                                        <p:hsl h="0" s="-70588" l="0"/>
                                      </p:by>
                                    </p:animClr>
                                    <p:animClr clrSpc="hsl" dir="cw">
                                      <p:cBhvr>
                                        <p:cTn id="39" dur="500" fill="hold"/>
                                        <p:tgtEl>
                                          <p:spTgt spid="6"/>
                                        </p:tgtEl>
                                        <p:attrNameLst>
                                          <p:attrName>fillcolor</p:attrName>
                                        </p:attrNameLst>
                                      </p:cBhvr>
                                      <p:by>
                                        <p:hsl h="0" s="-70588" l="0"/>
                                      </p:by>
                                    </p:animClr>
                                    <p:animClr clrSpc="hsl" dir="cw">
                                      <p:cBhvr>
                                        <p:cTn id="40" dur="500" fill="hold"/>
                                        <p:tgtEl>
                                          <p:spTgt spid="6"/>
                                        </p:tgtEl>
                                        <p:attrNameLst>
                                          <p:attrName>stroke.color</p:attrName>
                                        </p:attrNameLst>
                                      </p:cBhvr>
                                      <p:by>
                                        <p:hsl h="0" s="-70588" l="0"/>
                                      </p:by>
                                    </p:animClr>
                                    <p:set>
                                      <p:cBhvr>
                                        <p:cTn id="41" dur="500" fill="hold"/>
                                        <p:tgtEl>
                                          <p:spTgt spid="6"/>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5" presetClass="emph" presetSubtype="0" fill="hold" grpId="1" nodeType="withEffect">
                                  <p:stCondLst>
                                    <p:cond delay="0"/>
                                  </p:stCondLst>
                                  <p:childTnLst>
                                    <p:animClr clrSpc="hsl" dir="cw">
                                      <p:cBhvr override="childStyle">
                                        <p:cTn id="49" dur="500" fill="hold"/>
                                        <p:tgtEl>
                                          <p:spTgt spid="7"/>
                                        </p:tgtEl>
                                        <p:attrNameLst>
                                          <p:attrName>style.color</p:attrName>
                                        </p:attrNameLst>
                                      </p:cBhvr>
                                      <p:by>
                                        <p:hsl h="0" s="-70588" l="0"/>
                                      </p:by>
                                    </p:animClr>
                                    <p:animClr clrSpc="hsl" dir="cw">
                                      <p:cBhvr>
                                        <p:cTn id="50" dur="500" fill="hold"/>
                                        <p:tgtEl>
                                          <p:spTgt spid="7"/>
                                        </p:tgtEl>
                                        <p:attrNameLst>
                                          <p:attrName>fillcolor</p:attrName>
                                        </p:attrNameLst>
                                      </p:cBhvr>
                                      <p:by>
                                        <p:hsl h="0" s="-70588" l="0"/>
                                      </p:by>
                                    </p:animClr>
                                    <p:animClr clrSpc="hsl" dir="cw">
                                      <p:cBhvr>
                                        <p:cTn id="51" dur="500" fill="hold"/>
                                        <p:tgtEl>
                                          <p:spTgt spid="7"/>
                                        </p:tgtEl>
                                        <p:attrNameLst>
                                          <p:attrName>stroke.color</p:attrName>
                                        </p:attrNameLst>
                                      </p:cBhvr>
                                      <p:by>
                                        <p:hsl h="0" s="-70588" l="0"/>
                                      </p:by>
                                    </p:animClr>
                                    <p:set>
                                      <p:cBhvr>
                                        <p:cTn id="52" dur="500" fill="hold"/>
                                        <p:tgtEl>
                                          <p:spTgt spid="7"/>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5" presetClass="emph" presetSubtype="0" fill="hold" grpId="1" nodeType="withEffect">
                                  <p:stCondLst>
                                    <p:cond delay="0"/>
                                  </p:stCondLst>
                                  <p:childTnLst>
                                    <p:animClr clrSpc="hsl" dir="cw">
                                      <p:cBhvr override="childStyle">
                                        <p:cTn id="60" dur="500" fill="hold"/>
                                        <p:tgtEl>
                                          <p:spTgt spid="8"/>
                                        </p:tgtEl>
                                        <p:attrNameLst>
                                          <p:attrName>style.color</p:attrName>
                                        </p:attrNameLst>
                                      </p:cBhvr>
                                      <p:by>
                                        <p:hsl h="0" s="-70588" l="0"/>
                                      </p:by>
                                    </p:animClr>
                                    <p:animClr clrSpc="hsl" dir="cw">
                                      <p:cBhvr>
                                        <p:cTn id="61" dur="500" fill="hold"/>
                                        <p:tgtEl>
                                          <p:spTgt spid="8"/>
                                        </p:tgtEl>
                                        <p:attrNameLst>
                                          <p:attrName>fillcolor</p:attrName>
                                        </p:attrNameLst>
                                      </p:cBhvr>
                                      <p:by>
                                        <p:hsl h="0" s="-70588" l="0"/>
                                      </p:by>
                                    </p:animClr>
                                    <p:animClr clrSpc="hsl" dir="cw">
                                      <p:cBhvr>
                                        <p:cTn id="62" dur="500" fill="hold"/>
                                        <p:tgtEl>
                                          <p:spTgt spid="8"/>
                                        </p:tgtEl>
                                        <p:attrNameLst>
                                          <p:attrName>stroke.color</p:attrName>
                                        </p:attrNameLst>
                                      </p:cBhvr>
                                      <p:by>
                                        <p:hsl h="0" s="-70588" l="0"/>
                                      </p:by>
                                    </p:animClr>
                                    <p:set>
                                      <p:cBhvr>
                                        <p:cTn id="63"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Préparer la réponse…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88685" cy="1974383"/>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187624" y="188640"/>
            <a:ext cx="36724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p:cNvSpPr/>
          <p:nvPr/>
        </p:nvSpPr>
        <p:spPr>
          <a:xfrm>
            <a:off x="6300191" y="1700808"/>
            <a:ext cx="2640013" cy="360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71" y="2636912"/>
            <a:ext cx="8733433" cy="248714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4" name="Ellipse 13"/>
          <p:cNvSpPr/>
          <p:nvPr/>
        </p:nvSpPr>
        <p:spPr>
          <a:xfrm>
            <a:off x="683568" y="4764017"/>
            <a:ext cx="3672408" cy="3211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4573487" y="4601434"/>
            <a:ext cx="4366717"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Sélectionner la consultation sur laquelle vous souhaitez répondre</a:t>
            </a:r>
            <a:endParaRPr lang="fr-FR" dirty="0">
              <a:solidFill>
                <a:srgbClr val="FF0000"/>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49" y="5589239"/>
            <a:ext cx="7975253" cy="111692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7" name="ZoneTexte 16"/>
          <p:cNvSpPr txBox="1"/>
          <p:nvPr/>
        </p:nvSpPr>
        <p:spPr>
          <a:xfrm>
            <a:off x="4595862" y="5474403"/>
            <a:ext cx="4366717"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pouvez alors répondre à partir d’une réponse existante ou d’une réponse vierge</a:t>
            </a:r>
            <a:endParaRPr lang="fr-FR" dirty="0">
              <a:solidFill>
                <a:srgbClr val="FF0000"/>
              </a:solidFill>
            </a:endParaRPr>
          </a:p>
        </p:txBody>
      </p:sp>
      <p:sp>
        <p:nvSpPr>
          <p:cNvPr id="19" name="Ellipse 18"/>
          <p:cNvSpPr/>
          <p:nvPr/>
        </p:nvSpPr>
        <p:spPr>
          <a:xfrm>
            <a:off x="368349" y="5960149"/>
            <a:ext cx="1201689" cy="3211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Flèche vers le bas 3"/>
          <p:cNvSpPr/>
          <p:nvPr/>
        </p:nvSpPr>
        <p:spPr>
          <a:xfrm>
            <a:off x="3804517" y="2513755"/>
            <a:ext cx="695475" cy="504056"/>
          </a:xfrm>
          <a:prstGeom prst="downArrow">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107504" y="1897760"/>
            <a:ext cx="604867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Cette page vous propose la liste de vos réponses en cours.</a:t>
            </a:r>
          </a:p>
          <a:p>
            <a:r>
              <a:rPr lang="fr-FR" dirty="0" smtClean="0">
                <a:solidFill>
                  <a:srgbClr val="FF0000"/>
                </a:solidFill>
              </a:rPr>
              <a:t>Cliquez sur « Préparer une nouvelle candidature/réponse »</a:t>
            </a:r>
            <a:endParaRPr lang="fr-FR" dirty="0">
              <a:solidFill>
                <a:srgbClr val="FF0000"/>
              </a:solidFill>
            </a:endParaRPr>
          </a:p>
        </p:txBody>
      </p:sp>
      <p:sp>
        <p:nvSpPr>
          <p:cNvPr id="21" name="Flèche vers le bas 20"/>
          <p:cNvSpPr/>
          <p:nvPr/>
        </p:nvSpPr>
        <p:spPr>
          <a:xfrm>
            <a:off x="3878012" y="5085183"/>
            <a:ext cx="695475" cy="504056"/>
          </a:xfrm>
          <a:prstGeom prst="downArrow">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757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fade">
                                      <p:cBhvr>
                                        <p:cTn id="40" dur="500"/>
                                        <p:tgtEl>
                                          <p:spTgt spid="10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4" grpId="0" animBg="1"/>
      <p:bldP spid="15" grpId="0" animBg="1"/>
      <p:bldP spid="17" grpId="0" animBg="1"/>
      <p:bldP spid="19" grpId="0" animBg="1"/>
      <p:bldP spid="4" grpId="0" animBg="1"/>
      <p:bldP spid="1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 y="2924944"/>
            <a:ext cx="8676456" cy="3404328"/>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6" name="ZoneTexte 15"/>
          <p:cNvSpPr txBox="1"/>
          <p:nvPr/>
        </p:nvSpPr>
        <p:spPr>
          <a:xfrm>
            <a:off x="379181" y="1484784"/>
            <a:ext cx="8620390"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accédez à la réponse.</a:t>
            </a:r>
          </a:p>
          <a:p>
            <a:r>
              <a:rPr lang="fr-FR" dirty="0" smtClean="0">
                <a:solidFill>
                  <a:srgbClr val="FF0000"/>
                </a:solidFill>
              </a:rPr>
              <a:t>Pour le moment seule la candidature (les </a:t>
            </a:r>
            <a:r>
              <a:rPr lang="fr-FR" dirty="0">
                <a:solidFill>
                  <a:srgbClr val="FF0000"/>
                </a:solidFill>
              </a:rPr>
              <a:t>informations </a:t>
            </a:r>
            <a:r>
              <a:rPr lang="fr-FR" dirty="0" smtClean="0">
                <a:solidFill>
                  <a:srgbClr val="FF0000"/>
                </a:solidFill>
              </a:rPr>
              <a:t>administratives) est disponible :</a:t>
            </a:r>
          </a:p>
          <a:p>
            <a:r>
              <a:rPr lang="fr-FR" dirty="0" smtClean="0">
                <a:solidFill>
                  <a:srgbClr val="FF0000"/>
                </a:solidFill>
              </a:rPr>
              <a:t>Vous devez choisir les offres (les lots) qui vous intéressent.</a:t>
            </a:r>
            <a:endParaRPr lang="fr-FR" dirty="0">
              <a:solidFill>
                <a:srgbClr val="FF0000"/>
              </a:solidFill>
            </a:endParaRPr>
          </a:p>
        </p:txBody>
      </p:sp>
      <p:sp>
        <p:nvSpPr>
          <p:cNvPr id="18" name="ZoneTexte 17"/>
          <p:cNvSpPr txBox="1"/>
          <p:nvPr/>
        </p:nvSpPr>
        <p:spPr>
          <a:xfrm>
            <a:off x="5220072" y="2596262"/>
            <a:ext cx="3347451"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 Ajouter une offre »</a:t>
            </a:r>
            <a:endParaRPr lang="fr-FR" dirty="0">
              <a:solidFill>
                <a:srgbClr val="FF0000"/>
              </a:solidFill>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25" t="33708" r="21370" b="59080"/>
          <a:stretch/>
        </p:blipFill>
        <p:spPr bwMode="auto">
          <a:xfrm>
            <a:off x="6112932" y="4072467"/>
            <a:ext cx="1032935" cy="24553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22" name="Connecteur droit avec flèche 21"/>
          <p:cNvCxnSpPr>
            <a:stCxn id="18" idx="2"/>
            <a:endCxn id="20" idx="0"/>
          </p:cNvCxnSpPr>
          <p:nvPr/>
        </p:nvCxnSpPr>
        <p:spPr>
          <a:xfrm flipH="1">
            <a:off x="6629400" y="2965594"/>
            <a:ext cx="264398" cy="110687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Préparer la réponse…</a:t>
            </a:r>
            <a:endParaRPr lang="fr-FR" dirty="0"/>
          </a:p>
        </p:txBody>
      </p:sp>
    </p:spTree>
    <p:extLst>
      <p:ext uri="{BB962C8B-B14F-4D97-AF65-F5344CB8AC3E}">
        <p14:creationId xmlns:p14="http://schemas.microsoft.com/office/powerpoint/2010/main" val="1647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500"/>
                            </p:stCondLst>
                            <p:childTnLst>
                              <p:par>
                                <p:cTn id="23" presetID="6" presetClass="emph" presetSubtype="0" fill="hold" nodeType="afterEffect">
                                  <p:stCondLst>
                                    <p:cond delay="0"/>
                                  </p:stCondLst>
                                  <p:childTnLst>
                                    <p:animScale>
                                      <p:cBhvr>
                                        <p:cTn id="24"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8640000" cy="401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71" y="2132856"/>
            <a:ext cx="8640000" cy="395234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298955" y="1412776"/>
            <a:ext cx="3347451"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Sélectionnez les offres qui vous intéressent</a:t>
            </a:r>
            <a:endParaRPr lang="fr-FR" dirty="0">
              <a:solidFill>
                <a:srgbClr val="FF0000"/>
              </a:solidFill>
            </a:endParaRPr>
          </a:p>
        </p:txBody>
      </p:sp>
      <p:sp>
        <p:nvSpPr>
          <p:cNvPr id="13" name="ZoneTexte 12"/>
          <p:cNvSpPr txBox="1"/>
          <p:nvPr/>
        </p:nvSpPr>
        <p:spPr>
          <a:xfrm>
            <a:off x="4334918" y="1303893"/>
            <a:ext cx="3347451"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Les offres sélectionnées apparaissent ici</a:t>
            </a:r>
            <a:endParaRPr lang="fr-FR" dirty="0">
              <a:solidFill>
                <a:srgbClr val="FF0000"/>
              </a:solidFill>
            </a:endParaRPr>
          </a:p>
        </p:txBody>
      </p:sp>
      <p:cxnSp>
        <p:nvCxnSpPr>
          <p:cNvPr id="9" name="Connecteur droit avec flèche 8"/>
          <p:cNvCxnSpPr>
            <a:stCxn id="13" idx="2"/>
          </p:cNvCxnSpPr>
          <p:nvPr/>
        </p:nvCxnSpPr>
        <p:spPr>
          <a:xfrm>
            <a:off x="6008644" y="1950224"/>
            <a:ext cx="795604" cy="198283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8" idx="2"/>
          </p:cNvCxnSpPr>
          <p:nvPr/>
        </p:nvCxnSpPr>
        <p:spPr>
          <a:xfrm flipH="1">
            <a:off x="611560" y="2059107"/>
            <a:ext cx="1361121" cy="288206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364088" y="5229200"/>
            <a:ext cx="3347451"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Enregistrez pour finaliser votre choix</a:t>
            </a:r>
            <a:endParaRPr lang="fr-FR" dirty="0">
              <a:solidFill>
                <a:srgbClr val="FF0000"/>
              </a:solidFill>
            </a:endParaRPr>
          </a:p>
        </p:txBody>
      </p:sp>
      <p:cxnSp>
        <p:nvCxnSpPr>
          <p:cNvPr id="21" name="Connecteur droit avec flèche 20"/>
          <p:cNvCxnSpPr>
            <a:stCxn id="19" idx="0"/>
            <a:endCxn id="23" idx="1"/>
          </p:cNvCxnSpPr>
          <p:nvPr/>
        </p:nvCxnSpPr>
        <p:spPr>
          <a:xfrm flipV="1">
            <a:off x="7037814" y="4742160"/>
            <a:ext cx="1005518" cy="48704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9350" t="53618" r="949" b="40198"/>
          <a:stretch/>
        </p:blipFill>
        <p:spPr bwMode="auto">
          <a:xfrm>
            <a:off x="8043332" y="4615159"/>
            <a:ext cx="838201" cy="254001"/>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6"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Préparer la réponse…</a:t>
            </a:r>
            <a:endParaRPr lang="fr-FR" dirty="0"/>
          </a:p>
        </p:txBody>
      </p:sp>
    </p:spTree>
    <p:extLst>
      <p:ext uri="{BB962C8B-B14F-4D97-AF65-F5344CB8AC3E}">
        <p14:creationId xmlns:p14="http://schemas.microsoft.com/office/powerpoint/2010/main" val="15928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307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6" presetClass="emph" presetSubtype="0" fill="hold" nodeType="afterEffect">
                                  <p:stCondLst>
                                    <p:cond delay="0"/>
                                  </p:stCondLst>
                                  <p:childTnLst>
                                    <p:animScale>
                                      <p:cBhvr>
                                        <p:cTn id="55"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8640000" cy="301133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ZoneTexte 8"/>
          <p:cNvSpPr txBox="1"/>
          <p:nvPr/>
        </p:nvSpPr>
        <p:spPr>
          <a:xfrm>
            <a:off x="251520" y="1627058"/>
            <a:ext cx="3960440"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page de réponse indique maintenant les offres sélectionnées</a:t>
            </a:r>
            <a:endParaRPr lang="fr-FR" dirty="0">
              <a:solidFill>
                <a:srgbClr val="FF0000"/>
              </a:solidFill>
            </a:endParaRPr>
          </a:p>
        </p:txBody>
      </p:sp>
      <p:cxnSp>
        <p:nvCxnSpPr>
          <p:cNvPr id="10" name="Connecteur droit avec flèche 9"/>
          <p:cNvCxnSpPr>
            <a:stCxn id="9" idx="2"/>
          </p:cNvCxnSpPr>
          <p:nvPr/>
        </p:nvCxnSpPr>
        <p:spPr>
          <a:xfrm flipH="1">
            <a:off x="1691680" y="2273389"/>
            <a:ext cx="540060" cy="281179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961710" y="836712"/>
            <a:ext cx="3960440"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page propose un résumé de la consultation et rappel le N° de la candidature</a:t>
            </a:r>
            <a:endParaRPr lang="fr-FR" dirty="0">
              <a:solidFill>
                <a:srgbClr val="FF0000"/>
              </a:solidFill>
            </a:endParaRPr>
          </a:p>
        </p:txBody>
      </p:sp>
      <p:cxnSp>
        <p:nvCxnSpPr>
          <p:cNvPr id="17" name="Connecteur droit avec flèche 16"/>
          <p:cNvCxnSpPr>
            <a:stCxn id="15" idx="2"/>
          </p:cNvCxnSpPr>
          <p:nvPr/>
        </p:nvCxnSpPr>
        <p:spPr>
          <a:xfrm flipH="1">
            <a:off x="1619672" y="1760042"/>
            <a:ext cx="2322258" cy="11649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004048" y="1488558"/>
            <a:ext cx="3960440"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réponse est pour le moment en cours de rédaction.</a:t>
            </a:r>
          </a:p>
          <a:p>
            <a:r>
              <a:rPr lang="fr-FR" dirty="0" smtClean="0">
                <a:solidFill>
                  <a:srgbClr val="FF0000"/>
                </a:solidFill>
              </a:rPr>
              <a:t>Le cheminement de la réponse est rappelé ici</a:t>
            </a:r>
            <a:endParaRPr lang="fr-FR" dirty="0">
              <a:solidFill>
                <a:srgbClr val="FF0000"/>
              </a:solidFill>
            </a:endParaRPr>
          </a:p>
        </p:txBody>
      </p:sp>
      <p:cxnSp>
        <p:nvCxnSpPr>
          <p:cNvPr id="23" name="Connecteur droit avec flèche 22"/>
          <p:cNvCxnSpPr>
            <a:stCxn id="21" idx="1"/>
          </p:cNvCxnSpPr>
          <p:nvPr/>
        </p:nvCxnSpPr>
        <p:spPr>
          <a:xfrm flipH="1">
            <a:off x="1547664" y="2088723"/>
            <a:ext cx="3456384" cy="13989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427984" y="2478957"/>
            <a:ext cx="3960440"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Des indicateurs vous donnent un état d’avancement de votre réponse</a:t>
            </a:r>
            <a:endParaRPr lang="fr-FR" dirty="0">
              <a:solidFill>
                <a:srgbClr val="FF0000"/>
              </a:solidFill>
            </a:endParaRPr>
          </a:p>
        </p:txBody>
      </p:sp>
      <p:cxnSp>
        <p:nvCxnSpPr>
          <p:cNvPr id="25" name="Connecteur droit avec flèche 24"/>
          <p:cNvCxnSpPr>
            <a:stCxn id="24" idx="2"/>
          </p:cNvCxnSpPr>
          <p:nvPr/>
        </p:nvCxnSpPr>
        <p:spPr>
          <a:xfrm>
            <a:off x="6408204" y="3125288"/>
            <a:ext cx="684076" cy="167186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24" idx="2"/>
          </p:cNvCxnSpPr>
          <p:nvPr/>
        </p:nvCxnSpPr>
        <p:spPr>
          <a:xfrm>
            <a:off x="6408204" y="3125288"/>
            <a:ext cx="1394875" cy="175955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1" idx="1"/>
          </p:cNvCxnSpPr>
          <p:nvPr/>
        </p:nvCxnSpPr>
        <p:spPr>
          <a:xfrm flipH="1">
            <a:off x="2483768" y="2088723"/>
            <a:ext cx="2520280" cy="13989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21" idx="1"/>
          </p:cNvCxnSpPr>
          <p:nvPr/>
        </p:nvCxnSpPr>
        <p:spPr>
          <a:xfrm flipH="1">
            <a:off x="3743908" y="2088723"/>
            <a:ext cx="1260140" cy="13989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2339752" y="5877272"/>
            <a:ext cx="424847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les crayons pour commencer la saisie</a:t>
            </a:r>
            <a:endParaRPr lang="fr-FR" dirty="0">
              <a:solidFill>
                <a:srgbClr val="FF0000"/>
              </a:solidFill>
            </a:endParaRPr>
          </a:p>
        </p:txBody>
      </p:sp>
      <p:cxnSp>
        <p:nvCxnSpPr>
          <p:cNvPr id="37" name="Connecteur droit avec flèche 36"/>
          <p:cNvCxnSpPr>
            <a:stCxn id="36" idx="3"/>
          </p:cNvCxnSpPr>
          <p:nvPr/>
        </p:nvCxnSpPr>
        <p:spPr>
          <a:xfrm flipV="1">
            <a:off x="6588224" y="4941168"/>
            <a:ext cx="1800200" cy="125927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0"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Préparer la réponse…</a:t>
            </a:r>
            <a:endParaRPr lang="fr-FR" dirty="0"/>
          </a:p>
        </p:txBody>
      </p:sp>
    </p:spTree>
    <p:extLst>
      <p:ext uri="{BB962C8B-B14F-4D97-AF65-F5344CB8AC3E}">
        <p14:creationId xmlns:p14="http://schemas.microsoft.com/office/powerpoint/2010/main" val="5931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xit" presetSubtype="0" fill="hold" grpId="1"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xit" presetSubtype="0" fill="hold" grpId="1" nodeType="with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xit" presetSubtype="0" fill="hold" grpId="1" nodeType="withEffect">
                                  <p:stCondLst>
                                    <p:cond delay="0"/>
                                  </p:stCondLst>
                                  <p:childTnLst>
                                    <p:animEffect transition="out" filter="fade">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5" grpId="0" animBg="1"/>
      <p:bldP spid="15" grpId="1" animBg="1"/>
      <p:bldP spid="21" grpId="0" animBg="1"/>
      <p:bldP spid="21" grpId="1" animBg="1"/>
      <p:bldP spid="24" grpId="0" animBg="1"/>
      <p:bldP spid="24" grpId="1"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Renseigner sa candidature… </a:t>
            </a:r>
            <a:r>
              <a:rPr lang="fr-FR" sz="6000" dirty="0"/>
              <a:t> </a:t>
            </a:r>
          </a:p>
        </p:txBody>
      </p:sp>
    </p:spTree>
    <p:extLst>
      <p:ext uri="{BB962C8B-B14F-4D97-AF65-F5344CB8AC3E}">
        <p14:creationId xmlns:p14="http://schemas.microsoft.com/office/powerpoint/2010/main" val="894535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8640000" cy="301133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2339752" y="5877272"/>
            <a:ext cx="424847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les crayons de la ligne Candidature pour commencer la saisie</a:t>
            </a:r>
            <a:endParaRPr lang="fr-FR" dirty="0">
              <a:solidFill>
                <a:srgbClr val="FF0000"/>
              </a:solidFill>
            </a:endParaRPr>
          </a:p>
        </p:txBody>
      </p:sp>
      <p:cxnSp>
        <p:nvCxnSpPr>
          <p:cNvPr id="6" name="Connecteur droit avec flèche 5"/>
          <p:cNvCxnSpPr>
            <a:stCxn id="5" idx="3"/>
          </p:cNvCxnSpPr>
          <p:nvPr/>
        </p:nvCxnSpPr>
        <p:spPr>
          <a:xfrm flipV="1">
            <a:off x="6588224" y="4941168"/>
            <a:ext cx="1800200" cy="125927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177" t="70304" r="1781" b="23511"/>
          <a:stretch/>
        </p:blipFill>
        <p:spPr bwMode="auto">
          <a:xfrm>
            <a:off x="8388424" y="4826000"/>
            <a:ext cx="34917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sa candidature…</a:t>
            </a:r>
            <a:endParaRPr lang="fr-FR" dirty="0"/>
          </a:p>
        </p:txBody>
      </p:sp>
    </p:spTree>
    <p:extLst>
      <p:ext uri="{BB962C8B-B14F-4D97-AF65-F5344CB8AC3E}">
        <p14:creationId xmlns:p14="http://schemas.microsoft.com/office/powerpoint/2010/main" val="9818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6" presetClass="emph" presetSubtype="0" fill="hold" nodeType="afterEffect">
                                  <p:stCondLst>
                                    <p:cond delay="0"/>
                                  </p:stCondLst>
                                  <p:childTnLst>
                                    <p:animScale>
                                      <p:cBhvr>
                                        <p:cTn id="2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sa candidature…</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8640000" cy="406951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1763688" y="1196752"/>
            <a:ext cx="345638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Nous sommes sur la Candidature</a:t>
            </a:r>
            <a:endParaRPr lang="fr-FR" dirty="0">
              <a:solidFill>
                <a:srgbClr val="FF0000"/>
              </a:solidFill>
            </a:endParaRPr>
          </a:p>
        </p:txBody>
      </p:sp>
      <p:cxnSp>
        <p:nvCxnSpPr>
          <p:cNvPr id="9" name="Connecteur droit avec flèche 8"/>
          <p:cNvCxnSpPr>
            <a:stCxn id="8" idx="1"/>
          </p:cNvCxnSpPr>
          <p:nvPr/>
        </p:nvCxnSpPr>
        <p:spPr>
          <a:xfrm flipH="1">
            <a:off x="1115616" y="1381418"/>
            <a:ext cx="648072" cy="7514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339752" y="1572471"/>
            <a:ext cx="345638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Rappel de son N° de Candidature</a:t>
            </a:r>
            <a:endParaRPr lang="fr-FR" dirty="0">
              <a:solidFill>
                <a:srgbClr val="FF0000"/>
              </a:solidFill>
            </a:endParaRPr>
          </a:p>
        </p:txBody>
      </p:sp>
      <p:cxnSp>
        <p:nvCxnSpPr>
          <p:cNvPr id="13" name="Connecteur droit avec flèche 12"/>
          <p:cNvCxnSpPr>
            <a:stCxn id="12" idx="1"/>
          </p:cNvCxnSpPr>
          <p:nvPr/>
        </p:nvCxnSpPr>
        <p:spPr>
          <a:xfrm flipH="1">
            <a:off x="1439652" y="1757137"/>
            <a:ext cx="900100" cy="7514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11960" y="2564904"/>
            <a:ext cx="345638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Rappel de la composition du groupement </a:t>
            </a:r>
            <a:endParaRPr lang="fr-FR" dirty="0">
              <a:solidFill>
                <a:srgbClr val="FF0000"/>
              </a:solidFill>
            </a:endParaRPr>
          </a:p>
        </p:txBody>
      </p:sp>
      <p:cxnSp>
        <p:nvCxnSpPr>
          <p:cNvPr id="17" name="Connecteur droit avec flèche 16"/>
          <p:cNvCxnSpPr>
            <a:stCxn id="16" idx="1"/>
          </p:cNvCxnSpPr>
          <p:nvPr/>
        </p:nvCxnSpPr>
        <p:spPr>
          <a:xfrm flipH="1">
            <a:off x="1439652" y="2888070"/>
            <a:ext cx="2772308" cy="140502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5536" y="5013176"/>
            <a:ext cx="3024336"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Liste des formulaires de la candidature et leurs états : « Saisie en cours »…</a:t>
            </a:r>
            <a:endParaRPr lang="fr-FR" dirty="0">
              <a:solidFill>
                <a:srgbClr val="FF0000"/>
              </a:solidFill>
            </a:endParaRPr>
          </a:p>
        </p:txBody>
      </p:sp>
      <p:sp>
        <p:nvSpPr>
          <p:cNvPr id="18" name="Accolade ouvrante 17"/>
          <p:cNvSpPr/>
          <p:nvPr/>
        </p:nvSpPr>
        <p:spPr>
          <a:xfrm>
            <a:off x="3923928" y="4095605"/>
            <a:ext cx="288032" cy="1781667"/>
          </a:xfrm>
          <a:prstGeom prst="leftBrace">
            <a:avLst>
              <a:gd name="adj1" fmla="val 52425"/>
              <a:gd name="adj2" fmla="val 49525"/>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21" name="Connecteur droit avec flèche 20"/>
          <p:cNvCxnSpPr>
            <a:stCxn id="19" idx="3"/>
            <a:endCxn id="18" idx="1"/>
          </p:cNvCxnSpPr>
          <p:nvPr/>
        </p:nvCxnSpPr>
        <p:spPr>
          <a:xfrm flipV="1">
            <a:off x="3419872" y="4977976"/>
            <a:ext cx="504056" cy="4968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971600" y="6237312"/>
            <a:ext cx="662473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 crayon pour commencer la saisie du 1</a:t>
            </a:r>
            <a:r>
              <a:rPr lang="fr-FR" baseline="30000" dirty="0" smtClean="0">
                <a:solidFill>
                  <a:srgbClr val="FF0000"/>
                </a:solidFill>
              </a:rPr>
              <a:t>er</a:t>
            </a:r>
            <a:r>
              <a:rPr lang="fr-FR" dirty="0" smtClean="0">
                <a:solidFill>
                  <a:srgbClr val="FF0000"/>
                </a:solidFill>
              </a:rPr>
              <a:t> formulaire</a:t>
            </a:r>
            <a:endParaRPr lang="fr-FR" dirty="0">
              <a:solidFill>
                <a:srgbClr val="FF0000"/>
              </a:solidFill>
            </a:endParaRPr>
          </a:p>
        </p:txBody>
      </p:sp>
      <p:cxnSp>
        <p:nvCxnSpPr>
          <p:cNvPr id="26" name="Connecteur droit avec flèche 25"/>
          <p:cNvCxnSpPr>
            <a:stCxn id="25" idx="0"/>
          </p:cNvCxnSpPr>
          <p:nvPr/>
        </p:nvCxnSpPr>
        <p:spPr>
          <a:xfrm flipV="1">
            <a:off x="4283968" y="4437112"/>
            <a:ext cx="1440160" cy="18002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010" t="70304" r="3322" b="23511"/>
          <a:stretch/>
        </p:blipFill>
        <p:spPr bwMode="auto">
          <a:xfrm>
            <a:off x="5796136" y="4199962"/>
            <a:ext cx="14401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648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xit" presetSubtype="0" fill="hold"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xit" presetSubtype="0" fill="hold" grpId="1" nodeType="with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xit" presetSubtype="0" fill="hold" grpId="1" nodeType="with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childTnLst>
                          </p:cTn>
                        </p:par>
                        <p:par>
                          <p:cTn id="81" fill="hold">
                            <p:stCondLst>
                              <p:cond delay="500"/>
                            </p:stCondLst>
                            <p:childTnLst>
                              <p:par>
                                <p:cTn id="82" presetID="6" presetClass="emph" presetSubtype="0" fill="hold" nodeType="afterEffect">
                                  <p:stCondLst>
                                    <p:cond delay="0"/>
                                  </p:stCondLst>
                                  <p:childTnLst>
                                    <p:animScale>
                                      <p:cBhvr>
                                        <p:cTn id="83" dur="21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6" grpId="0" animBg="1"/>
      <p:bldP spid="16" grpId="1" animBg="1"/>
      <p:bldP spid="19" grpId="0" animBg="1"/>
      <p:bldP spid="19" grpId="1" animBg="1"/>
      <p:bldP spid="18" grpId="0" animBg="1"/>
      <p:bldP spid="18" grpId="1"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Renseigner sa candidature… </a:t>
            </a:r>
          </a:p>
          <a:p>
            <a:r>
              <a:rPr lang="fr-FR" sz="3600" dirty="0" smtClean="0">
                <a:sym typeface="Wingdings" panose="05000000000000000000" pitchFamily="2" charset="2"/>
              </a:rPr>
              <a:t> Coordonnées du contractant </a:t>
            </a:r>
            <a:r>
              <a:rPr lang="fr-FR" sz="2800" dirty="0"/>
              <a:t> </a:t>
            </a:r>
          </a:p>
        </p:txBody>
      </p:sp>
    </p:spTree>
    <p:extLst>
      <p:ext uri="{BB962C8B-B14F-4D97-AF65-F5344CB8AC3E}">
        <p14:creationId xmlns:p14="http://schemas.microsoft.com/office/powerpoint/2010/main" val="2262171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Coordonnées du contractant…</a:t>
            </a:r>
            <a:endParaRPr lang="fr-FR" sz="40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188"/>
          <a:stretch/>
        </p:blipFill>
        <p:spPr bwMode="auto">
          <a:xfrm>
            <a:off x="179512" y="1556792"/>
            <a:ext cx="6376061" cy="518457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0" name="ZoneTexte 19"/>
          <p:cNvSpPr txBox="1"/>
          <p:nvPr/>
        </p:nvSpPr>
        <p:spPr>
          <a:xfrm>
            <a:off x="3635896" y="623475"/>
            <a:ext cx="4751568"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devez saisir les informations du siège social et de l’établissement contractant si celui-ci est différent du siège</a:t>
            </a:r>
            <a:endParaRPr lang="fr-FR" dirty="0">
              <a:solidFill>
                <a:srgbClr val="FF0000"/>
              </a:solidFill>
            </a:endParaRPr>
          </a:p>
        </p:txBody>
      </p:sp>
      <p:cxnSp>
        <p:nvCxnSpPr>
          <p:cNvPr id="22" name="Connecteur droit avec flèche 21"/>
          <p:cNvCxnSpPr>
            <a:stCxn id="20" idx="2"/>
          </p:cNvCxnSpPr>
          <p:nvPr/>
        </p:nvCxnSpPr>
        <p:spPr>
          <a:xfrm flipH="1">
            <a:off x="5004048" y="1546805"/>
            <a:ext cx="1007632" cy="231424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 name="Accolade fermante 4"/>
          <p:cNvSpPr/>
          <p:nvPr/>
        </p:nvSpPr>
        <p:spPr>
          <a:xfrm>
            <a:off x="4716016" y="3140968"/>
            <a:ext cx="288032" cy="1440160"/>
          </a:xfrm>
          <a:prstGeom prst="rightBrace">
            <a:avLst>
              <a:gd name="adj1" fmla="val 37728"/>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3" name="Accolade fermante 22"/>
          <p:cNvSpPr/>
          <p:nvPr/>
        </p:nvSpPr>
        <p:spPr>
          <a:xfrm>
            <a:off x="4720208" y="5085184"/>
            <a:ext cx="288032" cy="1440160"/>
          </a:xfrm>
          <a:prstGeom prst="rightBrace">
            <a:avLst>
              <a:gd name="adj1" fmla="val 37728"/>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24" name="Connecteur droit avec flèche 23"/>
          <p:cNvCxnSpPr/>
          <p:nvPr/>
        </p:nvCxnSpPr>
        <p:spPr>
          <a:xfrm flipH="1">
            <a:off x="5076056" y="1556792"/>
            <a:ext cx="935624" cy="424847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5724128" y="3429000"/>
            <a:ext cx="2951368"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Saisissez le N° de SIRET.</a:t>
            </a:r>
          </a:p>
          <a:p>
            <a:r>
              <a:rPr lang="fr-FR" dirty="0" smtClean="0">
                <a:solidFill>
                  <a:srgbClr val="FF0000"/>
                </a:solidFill>
              </a:rPr>
              <a:t>Si l’établissement ou le siège social est déjà connu, alors les informations sont préalimentées.</a:t>
            </a:r>
            <a:endParaRPr lang="fr-FR" dirty="0">
              <a:solidFill>
                <a:srgbClr val="FF0000"/>
              </a:solidFill>
            </a:endParaRPr>
          </a:p>
        </p:txBody>
      </p:sp>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026" r="67496" b="84659"/>
          <a:stretch/>
        </p:blipFill>
        <p:spPr bwMode="auto">
          <a:xfrm>
            <a:off x="186713" y="2126086"/>
            <a:ext cx="3089143" cy="22279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28" name="Connecteur droit avec flèche 27"/>
          <p:cNvCxnSpPr>
            <a:stCxn id="27" idx="1"/>
          </p:cNvCxnSpPr>
          <p:nvPr/>
        </p:nvCxnSpPr>
        <p:spPr>
          <a:xfrm flipH="1" flipV="1">
            <a:off x="2987824" y="2276872"/>
            <a:ext cx="2736304" cy="189079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2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childTnLst>
                          </p:cTn>
                        </p:par>
                        <p:par>
                          <p:cTn id="51" fill="hold">
                            <p:stCondLst>
                              <p:cond delay="500"/>
                            </p:stCondLst>
                            <p:childTnLst>
                              <p:par>
                                <p:cTn id="52" presetID="6" presetClass="emph" presetSubtype="0" fill="hold" nodeType="afterEffect">
                                  <p:stCondLst>
                                    <p:cond delay="0"/>
                                  </p:stCondLst>
                                  <p:childTnLst>
                                    <p:animScale>
                                      <p:cBhvr>
                                        <p:cTn id="53"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5" grpId="0" animBg="1"/>
      <p:bldP spid="5" grpId="1" animBg="1"/>
      <p:bldP spid="23" grpId="0" animBg="1"/>
      <p:bldP spid="23" grpId="1"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6" y="1750697"/>
            <a:ext cx="6624736" cy="3526751"/>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Connecteur droit avec flèche 13"/>
          <p:cNvCxnSpPr>
            <a:stCxn id="13" idx="2"/>
          </p:cNvCxnSpPr>
          <p:nvPr/>
        </p:nvCxnSpPr>
        <p:spPr>
          <a:xfrm flipH="1">
            <a:off x="4572000" y="1809984"/>
            <a:ext cx="1871728" cy="3948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588224" y="2708920"/>
            <a:ext cx="2447312"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Complétez les informations du signataire </a:t>
            </a:r>
            <a:endParaRPr lang="fr-FR" dirty="0">
              <a:solidFill>
                <a:srgbClr val="FF0000"/>
              </a:solidFill>
            </a:endParaRPr>
          </a:p>
        </p:txBody>
      </p:sp>
      <p:cxnSp>
        <p:nvCxnSpPr>
          <p:cNvPr id="21" name="Connecteur droit avec flèche 20"/>
          <p:cNvCxnSpPr>
            <a:stCxn id="19" idx="1"/>
          </p:cNvCxnSpPr>
          <p:nvPr/>
        </p:nvCxnSpPr>
        <p:spPr>
          <a:xfrm flipH="1" flipV="1">
            <a:off x="5255836" y="3068960"/>
            <a:ext cx="1332388" cy="10162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826897" y="5589240"/>
            <a:ext cx="5328592"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pouvez rajouter ici un autre utilisateur pour l’autoriser a accéder à cette réponse.</a:t>
            </a:r>
          </a:p>
          <a:p>
            <a:r>
              <a:rPr lang="fr-FR" dirty="0" smtClean="0">
                <a:solidFill>
                  <a:srgbClr val="FF0000"/>
                </a:solidFill>
              </a:rPr>
              <a:t>Saisir son identifiant. Il doit appartenir au même établissement</a:t>
            </a:r>
            <a:endParaRPr lang="fr-FR" dirty="0">
              <a:solidFill>
                <a:srgbClr val="FF0000"/>
              </a:solidFill>
            </a:endParaRPr>
          </a:p>
        </p:txBody>
      </p:sp>
      <p:cxnSp>
        <p:nvCxnSpPr>
          <p:cNvPr id="26" name="Connecteur droit avec flèche 25"/>
          <p:cNvCxnSpPr>
            <a:stCxn id="25" idx="1"/>
          </p:cNvCxnSpPr>
          <p:nvPr/>
        </p:nvCxnSpPr>
        <p:spPr>
          <a:xfrm flipH="1" flipV="1">
            <a:off x="539553" y="4941169"/>
            <a:ext cx="287344" cy="124823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377743" y="4509120"/>
            <a:ext cx="266429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enregistrer</a:t>
            </a:r>
            <a:endParaRPr lang="fr-FR" dirty="0">
              <a:solidFill>
                <a:srgbClr val="FF0000"/>
              </a:solidFill>
            </a:endParaRPr>
          </a:p>
        </p:txBody>
      </p:sp>
      <p:sp>
        <p:nvSpPr>
          <p:cNvPr id="34" name="ZoneTexte 33"/>
          <p:cNvSpPr txBox="1"/>
          <p:nvPr/>
        </p:nvSpPr>
        <p:spPr>
          <a:xfrm>
            <a:off x="6443728" y="5458861"/>
            <a:ext cx="266429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Puis sur saisie terminée</a:t>
            </a:r>
            <a:endParaRPr lang="fr-FR" dirty="0">
              <a:solidFill>
                <a:srgbClr val="FF0000"/>
              </a:solidFill>
            </a:endParaRPr>
          </a:p>
        </p:txBody>
      </p:sp>
      <p:cxnSp>
        <p:nvCxnSpPr>
          <p:cNvPr id="38" name="Connecteur droit avec flèche 37"/>
          <p:cNvCxnSpPr>
            <a:stCxn id="34" idx="1"/>
            <a:endCxn id="42" idx="2"/>
          </p:cNvCxnSpPr>
          <p:nvPr/>
        </p:nvCxnSpPr>
        <p:spPr>
          <a:xfrm flipH="1" flipV="1">
            <a:off x="6080160" y="5197741"/>
            <a:ext cx="363568" cy="44578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4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089" t="91691" r="13437" b="3724"/>
          <a:stretch/>
        </p:blipFill>
        <p:spPr bwMode="auto">
          <a:xfrm>
            <a:off x="4788025" y="5013176"/>
            <a:ext cx="792088" cy="18456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4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6563" t="91691" b="3725"/>
          <a:stretch/>
        </p:blipFill>
        <p:spPr bwMode="auto">
          <a:xfrm>
            <a:off x="5572095" y="5013177"/>
            <a:ext cx="1016129" cy="18456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6" name="Accolade fermante 45"/>
          <p:cNvSpPr/>
          <p:nvPr/>
        </p:nvSpPr>
        <p:spPr>
          <a:xfrm>
            <a:off x="4267200" y="1868924"/>
            <a:ext cx="288032" cy="720080"/>
          </a:xfrm>
          <a:prstGeom prst="rightBrace">
            <a:avLst>
              <a:gd name="adj1" fmla="val 37728"/>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7" name="Accolade fermante 46"/>
          <p:cNvSpPr/>
          <p:nvPr/>
        </p:nvSpPr>
        <p:spPr>
          <a:xfrm>
            <a:off x="4896037" y="2708920"/>
            <a:ext cx="288032" cy="720080"/>
          </a:xfrm>
          <a:prstGeom prst="rightBrace">
            <a:avLst>
              <a:gd name="adj1" fmla="val 37728"/>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35" name="Connecteur droit avec flèche 34"/>
          <p:cNvCxnSpPr>
            <a:stCxn id="33" idx="1"/>
          </p:cNvCxnSpPr>
          <p:nvPr/>
        </p:nvCxnSpPr>
        <p:spPr>
          <a:xfrm flipH="1">
            <a:off x="5255836" y="4693786"/>
            <a:ext cx="1121907" cy="31939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0"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Coordonnées du contractant…</a:t>
            </a:r>
            <a:endParaRPr lang="fr-FR" sz="4000" dirty="0"/>
          </a:p>
        </p:txBody>
      </p:sp>
      <p:sp>
        <p:nvSpPr>
          <p:cNvPr id="13" name="ZoneTexte 12"/>
          <p:cNvSpPr txBox="1"/>
          <p:nvPr/>
        </p:nvSpPr>
        <p:spPr>
          <a:xfrm>
            <a:off x="4067944" y="332656"/>
            <a:ext cx="4751568"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Complétez les informations de contacts. Ce sont à ces adresses que seront envoyées les éventuelles modifications de la consultation et les demandes de compléments et de négociation</a:t>
            </a:r>
            <a:endParaRPr lang="fr-FR" dirty="0">
              <a:solidFill>
                <a:srgbClr val="FF0000"/>
              </a:solidFill>
            </a:endParaRPr>
          </a:p>
        </p:txBody>
      </p:sp>
    </p:spTree>
    <p:extLst>
      <p:ext uri="{BB962C8B-B14F-4D97-AF65-F5344CB8AC3E}">
        <p14:creationId xmlns:p14="http://schemas.microsoft.com/office/powerpoint/2010/main" val="388681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xit" presetSubtype="0" fill="hold"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xit" presetSubtype="0" fill="hold" grpId="1"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xit" presetSubtype="0" fill="hold" grpId="1" nodeType="withEffect">
                                  <p:stCondLst>
                                    <p:cond delay="0"/>
                                  </p:stCondLst>
                                  <p:childTnLst>
                                    <p:animEffect transition="out" filter="fade">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par>
                          <p:cTn id="73" fill="hold">
                            <p:stCondLst>
                              <p:cond delay="500"/>
                            </p:stCondLst>
                            <p:childTnLst>
                              <p:par>
                                <p:cTn id="74" presetID="6" presetClass="emph" presetSubtype="0" fill="hold" nodeType="afterEffect">
                                  <p:stCondLst>
                                    <p:cond delay="0"/>
                                  </p:stCondLst>
                                  <p:childTnLst>
                                    <p:animScale>
                                      <p:cBhvr>
                                        <p:cTn id="75" dur="2000" fill="hold"/>
                                        <p:tgtEl>
                                          <p:spTgt spid="41"/>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xit" presetSubtype="0" fill="hold" grpId="1" nodeType="withEffect">
                                  <p:stCondLst>
                                    <p:cond delay="0"/>
                                  </p:stCondLst>
                                  <p:childTnLst>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5"/>
                                        </p:tgtEl>
                                      </p:cBhvr>
                                    </p:animEffect>
                                    <p:set>
                                      <p:cBhvr>
                                        <p:cTn id="92" dur="1" fill="hold">
                                          <p:stCondLst>
                                            <p:cond delay="499"/>
                                          </p:stCondLst>
                                        </p:cTn>
                                        <p:tgtEl>
                                          <p:spTgt spid="3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41"/>
                                        </p:tgtEl>
                                      </p:cBhvr>
                                    </p:animEffect>
                                    <p:set>
                                      <p:cBhvr>
                                        <p:cTn id="95" dur="1" fill="hold">
                                          <p:stCondLst>
                                            <p:cond delay="499"/>
                                          </p:stCondLst>
                                        </p:cTn>
                                        <p:tgtEl>
                                          <p:spTgt spid="41"/>
                                        </p:tgtEl>
                                        <p:attrNameLst>
                                          <p:attrName>style.visibility</p:attrName>
                                        </p:attrNameLst>
                                      </p:cBhvr>
                                      <p:to>
                                        <p:strVal val="hidden"/>
                                      </p:to>
                                    </p:set>
                                  </p:childTnLst>
                                </p:cTn>
                              </p:par>
                            </p:childTnLst>
                          </p:cTn>
                        </p:par>
                        <p:par>
                          <p:cTn id="96" fill="hold">
                            <p:stCondLst>
                              <p:cond delay="500"/>
                            </p:stCondLst>
                            <p:childTnLst>
                              <p:par>
                                <p:cTn id="97" presetID="6" presetClass="emph" presetSubtype="0" fill="hold" nodeType="afterEffect">
                                  <p:stCondLst>
                                    <p:cond delay="0"/>
                                  </p:stCondLst>
                                  <p:childTnLst>
                                    <p:animScale>
                                      <p:cBhvr>
                                        <p:cTn id="9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5" grpId="0" animBg="1"/>
      <p:bldP spid="25" grpId="1" animBg="1"/>
      <p:bldP spid="33" grpId="0" animBg="1"/>
      <p:bldP spid="33" grpId="1" animBg="1"/>
      <p:bldP spid="34" grpId="0" animBg="1"/>
      <p:bldP spid="46" grpId="0" animBg="1"/>
      <p:bldP spid="46" grpId="1" animBg="1"/>
      <p:bldP spid="47" grpId="0" animBg="1"/>
      <p:bldP spid="47"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Se connecter…</a:t>
            </a:r>
            <a:r>
              <a:rPr lang="fr-FR" sz="6000" dirty="0"/>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88641"/>
            <a:ext cx="3102496" cy="82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741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Extraire 3"/>
          <p:cNvSpPr/>
          <p:nvPr/>
        </p:nvSpPr>
        <p:spPr>
          <a:xfrm>
            <a:off x="3635896" y="5502356"/>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FF0000"/>
                </a:solidFill>
              </a:rPr>
              <a:t>!</a:t>
            </a:r>
            <a:endParaRPr lang="fr-FR" sz="12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000" cy="394971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8" name="ZoneTexte 17"/>
          <p:cNvSpPr txBox="1"/>
          <p:nvPr/>
        </p:nvSpPr>
        <p:spPr>
          <a:xfrm>
            <a:off x="5076056" y="1628800"/>
            <a:ext cx="244731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premier formulaire apparait comme saisie</a:t>
            </a:r>
            <a:endParaRPr lang="fr-FR" dirty="0">
              <a:solidFill>
                <a:srgbClr val="FF0000"/>
              </a:solidFill>
            </a:endParaRPr>
          </a:p>
        </p:txBody>
      </p:sp>
      <p:cxnSp>
        <p:nvCxnSpPr>
          <p:cNvPr id="20" name="Connecteur droit avec flèche 19"/>
          <p:cNvCxnSpPr>
            <a:stCxn id="18" idx="2"/>
          </p:cNvCxnSpPr>
          <p:nvPr/>
        </p:nvCxnSpPr>
        <p:spPr>
          <a:xfrm>
            <a:off x="6299712" y="2275131"/>
            <a:ext cx="1368632" cy="115386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7596336" y="3356992"/>
            <a:ext cx="648072"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179512" y="5264040"/>
            <a:ext cx="8784976" cy="1477328"/>
          </a:xfrm>
          <a:prstGeom prst="rect">
            <a:avLst/>
          </a:prstGeom>
          <a:solidFill>
            <a:schemeClr val="bg1">
              <a:alpha val="67000"/>
            </a:schemeClr>
          </a:solidFill>
          <a:ln w="25400">
            <a:solidFill>
              <a:srgbClr val="FF0000"/>
            </a:solidFill>
            <a:prstDash val="sysDash"/>
          </a:ln>
        </p:spPr>
        <p:txBody>
          <a:bodyPr wrap="square" rtlCol="0">
            <a:spAutoFit/>
          </a:bodyPr>
          <a:lstStyle/>
          <a:p>
            <a:r>
              <a:rPr lang="fr-FR" dirty="0" smtClean="0">
                <a:solidFill>
                  <a:srgbClr val="FF0000"/>
                </a:solidFill>
              </a:rPr>
              <a:t>Attention : l’indication « Saisie terminée » est placée par l’utilisateur comme aide au suivi de la réponse. Elle n’a aucune valeur juridique. Il reste de la responsabilité de l’organisme de vérifier la complétude de sa réponse avant de la déposer.  </a:t>
            </a:r>
          </a:p>
          <a:p>
            <a:r>
              <a:rPr lang="fr-FR" dirty="0" smtClean="0">
                <a:solidFill>
                  <a:srgbClr val="FF0000"/>
                </a:solidFill>
              </a:rPr>
              <a:t>Un formulaire au statut « Saisie terminée » peut être modifié tant que la date de clôture de la consultation n’est pas atteinte.</a:t>
            </a:r>
            <a:endParaRPr lang="fr-FR" dirty="0">
              <a:solidFill>
                <a:srgbClr val="FF0000"/>
              </a:solidFill>
            </a:endParaRPr>
          </a:p>
        </p:txBody>
      </p:sp>
      <p:sp>
        <p:nvSpPr>
          <p:cNvPr id="27"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Coordonnées du contractant…</a:t>
            </a:r>
            <a:endParaRPr lang="fr-FR" sz="4000" dirty="0"/>
          </a:p>
        </p:txBody>
      </p:sp>
    </p:spTree>
    <p:extLst>
      <p:ext uri="{BB962C8B-B14F-4D97-AF65-F5344CB8AC3E}">
        <p14:creationId xmlns:p14="http://schemas.microsoft.com/office/powerpoint/2010/main" val="405118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par>
                          <p:cTn id="33" fill="hold">
                            <p:stCondLst>
                              <p:cond delay="500"/>
                            </p:stCondLst>
                            <p:childTnLst>
                              <p:par>
                                <p:cTn id="34" presetID="32" presetClass="emph" presetSubtype="0" fill="hold" grpId="1" nodeType="afterEffect">
                                  <p:stCondLst>
                                    <p:cond delay="0"/>
                                  </p:stCondLst>
                                  <p:childTnLst>
                                    <p:animRot by="120000">
                                      <p:cBhvr>
                                        <p:cTn id="35" dur="500" fill="hold">
                                          <p:stCondLst>
                                            <p:cond delay="0"/>
                                          </p:stCondLst>
                                        </p:cTn>
                                        <p:tgtEl>
                                          <p:spTgt spid="4"/>
                                        </p:tgtEl>
                                        <p:attrNameLst>
                                          <p:attrName>r</p:attrName>
                                        </p:attrNameLst>
                                      </p:cBhvr>
                                    </p:animRot>
                                    <p:animRot by="-240000">
                                      <p:cBhvr>
                                        <p:cTn id="36" dur="1000" fill="hold">
                                          <p:stCondLst>
                                            <p:cond delay="1000"/>
                                          </p:stCondLst>
                                        </p:cTn>
                                        <p:tgtEl>
                                          <p:spTgt spid="4"/>
                                        </p:tgtEl>
                                        <p:attrNameLst>
                                          <p:attrName>r</p:attrName>
                                        </p:attrNameLst>
                                      </p:cBhvr>
                                    </p:animRot>
                                    <p:animRot by="240000">
                                      <p:cBhvr>
                                        <p:cTn id="37" dur="1000" fill="hold">
                                          <p:stCondLst>
                                            <p:cond delay="2000"/>
                                          </p:stCondLst>
                                        </p:cTn>
                                        <p:tgtEl>
                                          <p:spTgt spid="4"/>
                                        </p:tgtEl>
                                        <p:attrNameLst>
                                          <p:attrName>r</p:attrName>
                                        </p:attrNameLst>
                                      </p:cBhvr>
                                    </p:animRot>
                                    <p:animRot by="-240000">
                                      <p:cBhvr>
                                        <p:cTn id="38" dur="1000" fill="hold">
                                          <p:stCondLst>
                                            <p:cond delay="3000"/>
                                          </p:stCondLst>
                                        </p:cTn>
                                        <p:tgtEl>
                                          <p:spTgt spid="4"/>
                                        </p:tgtEl>
                                        <p:attrNameLst>
                                          <p:attrName>r</p:attrName>
                                        </p:attrNameLst>
                                      </p:cBhvr>
                                    </p:animRot>
                                    <p:animRot by="120000">
                                      <p:cBhvr>
                                        <p:cTn id="39" dur="1000" fill="hold">
                                          <p:stCondLst>
                                            <p:cond delay="4000"/>
                                          </p:stCondLst>
                                        </p:cTn>
                                        <p:tgtEl>
                                          <p:spTgt spid="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8" grpId="0" animBg="1"/>
      <p:bldP spid="18" grpId="1" animBg="1"/>
      <p:bldP spid="22" grpId="0" animBg="1"/>
      <p:bldP spid="22" grpId="1"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000" cy="394971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1403648" y="5445224"/>
            <a:ext cx="2807352"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Poursuivre de la même façon la saisie des autres formulaires</a:t>
            </a:r>
            <a:endParaRPr lang="fr-FR" dirty="0">
              <a:solidFill>
                <a:srgbClr val="FF0000"/>
              </a:solidFill>
            </a:endParaRPr>
          </a:p>
        </p:txBody>
      </p:sp>
      <p:cxnSp>
        <p:nvCxnSpPr>
          <p:cNvPr id="9" name="Connecteur droit avec flèche 8"/>
          <p:cNvCxnSpPr>
            <a:stCxn id="8" idx="3"/>
          </p:cNvCxnSpPr>
          <p:nvPr/>
        </p:nvCxnSpPr>
        <p:spPr>
          <a:xfrm flipV="1">
            <a:off x="4211000" y="3933057"/>
            <a:ext cx="793048" cy="197383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8" idx="3"/>
          </p:cNvCxnSpPr>
          <p:nvPr/>
        </p:nvCxnSpPr>
        <p:spPr>
          <a:xfrm flipV="1">
            <a:off x="4211000" y="4256223"/>
            <a:ext cx="2737264" cy="165066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3"/>
          </p:cNvCxnSpPr>
          <p:nvPr/>
        </p:nvCxnSpPr>
        <p:spPr>
          <a:xfrm flipV="1">
            <a:off x="4211000" y="4579387"/>
            <a:ext cx="865056" cy="13275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8" idx="3"/>
          </p:cNvCxnSpPr>
          <p:nvPr/>
        </p:nvCxnSpPr>
        <p:spPr>
          <a:xfrm flipV="1">
            <a:off x="4211000" y="4941169"/>
            <a:ext cx="721040" cy="96572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6"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Coordonnées du contractant…</a:t>
            </a:r>
            <a:endParaRPr lang="fr-FR" sz="4000" dirty="0"/>
          </a:p>
        </p:txBody>
      </p:sp>
    </p:spTree>
    <p:extLst>
      <p:ext uri="{BB962C8B-B14F-4D97-AF65-F5344CB8AC3E}">
        <p14:creationId xmlns:p14="http://schemas.microsoft.com/office/powerpoint/2010/main" val="12266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xit" presetSubtype="0" fill="hold"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Répondre avec un sous-traitant ou un cotraitant… </a:t>
            </a:r>
            <a:r>
              <a:rPr lang="fr-FR" sz="6000" dirty="0"/>
              <a:t> </a:t>
            </a:r>
          </a:p>
        </p:txBody>
      </p:sp>
    </p:spTree>
    <p:extLst>
      <p:ext uri="{BB962C8B-B14F-4D97-AF65-F5344CB8AC3E}">
        <p14:creationId xmlns:p14="http://schemas.microsoft.com/office/powerpoint/2010/main" val="8582801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56384"/>
            <a:ext cx="8640000" cy="3949714"/>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827584" y="5951021"/>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Les groupements sont définis dans le formulaire DC1</a:t>
            </a:r>
            <a:endParaRPr lang="fr-FR" dirty="0">
              <a:solidFill>
                <a:srgbClr val="FF0000"/>
              </a:solidFill>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420" t="76773" r="41567" b="15720"/>
          <a:stretch/>
        </p:blipFill>
        <p:spPr bwMode="auto">
          <a:xfrm>
            <a:off x="4089400" y="4788691"/>
            <a:ext cx="1210733" cy="29649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Connecteur droit avec flèche 14"/>
          <p:cNvCxnSpPr>
            <a:stCxn id="8" idx="3"/>
          </p:cNvCxnSpPr>
          <p:nvPr/>
        </p:nvCxnSpPr>
        <p:spPr>
          <a:xfrm flipV="1">
            <a:off x="4499992" y="5085186"/>
            <a:ext cx="576064" cy="118900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spTree>
    <p:extLst>
      <p:ext uri="{BB962C8B-B14F-4D97-AF65-F5344CB8AC3E}">
        <p14:creationId xmlns:p14="http://schemas.microsoft.com/office/powerpoint/2010/main" val="222356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72315" y="5241974"/>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Indiquer ici si le candidat se présente seul ou s’il fait parti d’un groupement</a:t>
            </a:r>
            <a:endParaRPr lang="fr-FR"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2130"/>
            <a:ext cx="8640000" cy="213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Connecteur droit avec flèche 14"/>
          <p:cNvCxnSpPr>
            <a:stCxn id="8" idx="0"/>
          </p:cNvCxnSpPr>
          <p:nvPr/>
        </p:nvCxnSpPr>
        <p:spPr>
          <a:xfrm flipH="1" flipV="1">
            <a:off x="1691681" y="3870184"/>
            <a:ext cx="416838" cy="137179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spTree>
    <p:extLst>
      <p:ext uri="{BB962C8B-B14F-4D97-AF65-F5344CB8AC3E}">
        <p14:creationId xmlns:p14="http://schemas.microsoft.com/office/powerpoint/2010/main" val="396649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5365"/>
            <a:ext cx="9000000" cy="245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51520" y="5097959"/>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composition de la candidature est rappelée ici</a:t>
            </a:r>
            <a:endParaRPr lang="fr-FR" dirty="0">
              <a:solidFill>
                <a:srgbClr val="FF0000"/>
              </a:solidFill>
            </a:endParaRPr>
          </a:p>
        </p:txBody>
      </p:sp>
      <p:cxnSp>
        <p:nvCxnSpPr>
          <p:cNvPr id="7" name="Connecteur droit avec flèche 6"/>
          <p:cNvCxnSpPr>
            <a:stCxn id="6" idx="0"/>
          </p:cNvCxnSpPr>
          <p:nvPr/>
        </p:nvCxnSpPr>
        <p:spPr>
          <a:xfrm flipV="1">
            <a:off x="2087724" y="4125851"/>
            <a:ext cx="324036" cy="97210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331640" y="1965611"/>
            <a:ext cx="417646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vous vous présentez seul…</a:t>
            </a:r>
            <a:endParaRPr lang="fr-FR" dirty="0">
              <a:solidFill>
                <a:srgbClr val="FF0000"/>
              </a:solidFill>
            </a:endParaRPr>
          </a:p>
        </p:txBody>
      </p:sp>
      <p:sp>
        <p:nvSpPr>
          <p:cNvPr id="11" name="ZoneTexte 10"/>
          <p:cNvSpPr txBox="1"/>
          <p:nvPr/>
        </p:nvSpPr>
        <p:spPr>
          <a:xfrm>
            <a:off x="4283968" y="5097958"/>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possibilité de modification ici ramène au formulaire « Coordonnées du contractant »</a:t>
            </a:r>
            <a:endParaRPr lang="fr-FR" dirty="0">
              <a:solidFill>
                <a:srgbClr val="FF0000"/>
              </a:solidFill>
            </a:endParaRPr>
          </a:p>
        </p:txBody>
      </p:sp>
      <p:cxnSp>
        <p:nvCxnSpPr>
          <p:cNvPr id="12" name="Connecteur droit avec flèche 11"/>
          <p:cNvCxnSpPr>
            <a:stCxn id="11" idx="3"/>
          </p:cNvCxnSpPr>
          <p:nvPr/>
        </p:nvCxnSpPr>
        <p:spPr>
          <a:xfrm flipV="1">
            <a:off x="7956376" y="4269868"/>
            <a:ext cx="432048" cy="128975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1"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spTree>
    <p:extLst>
      <p:ext uri="{BB962C8B-B14F-4D97-AF65-F5344CB8AC3E}">
        <p14:creationId xmlns:p14="http://schemas.microsoft.com/office/powerpoint/2010/main" val="5980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xit" presetSubtype="0" fill="hold"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3090"/>
            <a:ext cx="9000000" cy="245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331640" y="1823336"/>
            <a:ext cx="489654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vous vous présentez avec un sous traitant …</a:t>
            </a:r>
          </a:p>
        </p:txBody>
      </p:sp>
      <p:sp>
        <p:nvSpPr>
          <p:cNvPr id="16" name="ZoneTexte 15"/>
          <p:cNvSpPr txBox="1"/>
          <p:nvPr/>
        </p:nvSpPr>
        <p:spPr>
          <a:xfrm>
            <a:off x="467544" y="5879013"/>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contractant peut ici rajouter un sous traitant.</a:t>
            </a:r>
            <a:endParaRPr lang="fr-FR" dirty="0">
              <a:solidFill>
                <a:srgbClr val="FF0000"/>
              </a:solidFill>
            </a:endParaRPr>
          </a:p>
        </p:txBody>
      </p:sp>
      <p:cxnSp>
        <p:nvCxnSpPr>
          <p:cNvPr id="17" name="Connecteur droit avec flèche 16"/>
          <p:cNvCxnSpPr>
            <a:stCxn id="16" idx="3"/>
          </p:cNvCxnSpPr>
          <p:nvPr/>
        </p:nvCxnSpPr>
        <p:spPr>
          <a:xfrm flipV="1">
            <a:off x="4139952" y="3983577"/>
            <a:ext cx="3312368" cy="22186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spTree>
    <p:extLst>
      <p:ext uri="{BB962C8B-B14F-4D97-AF65-F5344CB8AC3E}">
        <p14:creationId xmlns:p14="http://schemas.microsoft.com/office/powerpoint/2010/main" val="3466922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7308304" cy="578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4139952" y="188640"/>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L’ajout d’un sous-traitant permet la saisie d’un nouveau formulaire de coordonnées pour le sous traitant.</a:t>
            </a:r>
            <a:endParaRPr lang="fr-FR" dirty="0">
              <a:solidFill>
                <a:srgbClr val="FF0000"/>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652691"/>
            <a:ext cx="8927976" cy="104363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5" name="ZoneTexte 14"/>
          <p:cNvSpPr txBox="1"/>
          <p:nvPr/>
        </p:nvSpPr>
        <p:spPr>
          <a:xfrm>
            <a:off x="5363072" y="3717032"/>
            <a:ext cx="3672408" cy="1754326"/>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contractant peut ici autoriser le sous traitant à accéder à la réponse ou pas.</a:t>
            </a:r>
          </a:p>
          <a:p>
            <a:r>
              <a:rPr lang="fr-FR" dirty="0" smtClean="0">
                <a:solidFill>
                  <a:srgbClr val="FF0000"/>
                </a:solidFill>
              </a:rPr>
              <a:t>Si vous l’autorisez il faudra renseigner l’identifiant de l’utilisateur autorisé.</a:t>
            </a:r>
            <a:endParaRPr lang="fr-FR" dirty="0">
              <a:solidFill>
                <a:srgbClr val="FF0000"/>
              </a:solidFill>
            </a:endParaRPr>
          </a:p>
        </p:txBody>
      </p:sp>
    </p:spTree>
    <p:extLst>
      <p:ext uri="{BB962C8B-B14F-4D97-AF65-F5344CB8AC3E}">
        <p14:creationId xmlns:p14="http://schemas.microsoft.com/office/powerpoint/2010/main" val="412753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38314"/>
            <a:ext cx="9000000" cy="2955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254637" y="4797152"/>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nouvelle composition de la candidature est rappelée ici</a:t>
            </a:r>
            <a:endParaRPr lang="fr-FR" dirty="0">
              <a:solidFill>
                <a:srgbClr val="FF0000"/>
              </a:solidFill>
            </a:endParaRPr>
          </a:p>
        </p:txBody>
      </p:sp>
      <p:cxnSp>
        <p:nvCxnSpPr>
          <p:cNvPr id="8" name="Connecteur droit avec flèche 7"/>
          <p:cNvCxnSpPr>
            <a:stCxn id="7" idx="0"/>
          </p:cNvCxnSpPr>
          <p:nvPr/>
        </p:nvCxnSpPr>
        <p:spPr>
          <a:xfrm flipV="1">
            <a:off x="2090841" y="3825044"/>
            <a:ext cx="324036" cy="97210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spTree>
    <p:extLst>
      <p:ext uri="{BB962C8B-B14F-4D97-AF65-F5344CB8AC3E}">
        <p14:creationId xmlns:p14="http://schemas.microsoft.com/office/powerpoint/2010/main" val="20884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 y="1611931"/>
            <a:ext cx="9000000" cy="45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211960" y="2454341"/>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Choisissez le type de groupement et le niveau de délégation</a:t>
            </a:r>
            <a:endParaRPr lang="fr-FR" dirty="0">
              <a:solidFill>
                <a:srgbClr val="FF0000"/>
              </a:solidFill>
            </a:endParaRPr>
          </a:p>
        </p:txBody>
      </p:sp>
      <p:cxnSp>
        <p:nvCxnSpPr>
          <p:cNvPr id="7" name="Connecteur droit avec flèche 6"/>
          <p:cNvCxnSpPr/>
          <p:nvPr/>
        </p:nvCxnSpPr>
        <p:spPr>
          <a:xfrm flipH="1">
            <a:off x="2558976" y="2777506"/>
            <a:ext cx="1656184" cy="14743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655676" y="1118569"/>
            <a:ext cx="446449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vous faites parti d’un groupement …</a:t>
            </a:r>
            <a:endParaRPr lang="fr-FR" dirty="0">
              <a:solidFill>
                <a:srgbClr val="FF0000"/>
              </a:solidFill>
            </a:endParaRPr>
          </a:p>
        </p:txBody>
      </p:sp>
      <p:sp>
        <p:nvSpPr>
          <p:cNvPr id="16" name="ZoneTexte 15"/>
          <p:cNvSpPr txBox="1"/>
          <p:nvPr/>
        </p:nvSpPr>
        <p:spPr>
          <a:xfrm>
            <a:off x="1377752" y="6093296"/>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contractant peut ici rajouter son/ses cotraitants.</a:t>
            </a:r>
            <a:endParaRPr lang="fr-FR" dirty="0">
              <a:solidFill>
                <a:srgbClr val="FF0000"/>
              </a:solidFill>
            </a:endParaRPr>
          </a:p>
        </p:txBody>
      </p:sp>
      <p:cxnSp>
        <p:nvCxnSpPr>
          <p:cNvPr id="17" name="Connecteur droit avec flèche 16"/>
          <p:cNvCxnSpPr>
            <a:stCxn id="16" idx="1"/>
          </p:cNvCxnSpPr>
          <p:nvPr/>
        </p:nvCxnSpPr>
        <p:spPr>
          <a:xfrm flipH="1" flipV="1">
            <a:off x="1043608" y="6021288"/>
            <a:ext cx="334144" cy="39517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6" idx="1"/>
          </p:cNvCxnSpPr>
          <p:nvPr/>
        </p:nvCxnSpPr>
        <p:spPr>
          <a:xfrm flipH="1">
            <a:off x="2411760" y="2777507"/>
            <a:ext cx="1800200" cy="93952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72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Se connecter…</a:t>
            </a:r>
            <a:endParaRPr lang="fr-FR" dirty="0"/>
          </a:p>
        </p:txBody>
      </p:sp>
      <p:sp>
        <p:nvSpPr>
          <p:cNvPr id="4" name="Espace réservé du contenu 3"/>
          <p:cNvSpPr>
            <a:spLocks noGrp="1"/>
          </p:cNvSpPr>
          <p:nvPr>
            <p:ph idx="1"/>
          </p:nvPr>
        </p:nvSpPr>
        <p:spPr/>
        <p:txBody>
          <a:bodyPr/>
          <a:lstStyle/>
          <a:p>
            <a:pPr marL="0" indent="0">
              <a:buNone/>
            </a:pPr>
            <a:r>
              <a:rPr lang="fr-FR" dirty="0" smtClean="0"/>
              <a:t>L’URL de connexion à SAM : </a:t>
            </a:r>
            <a:endParaRPr lang="fr-FR" dirty="0"/>
          </a:p>
          <a:p>
            <a:pPr marL="0" indent="0">
              <a:buNone/>
            </a:pPr>
            <a:r>
              <a:rPr lang="fr-FR" dirty="0" smtClean="0">
                <a:hlinkClick r:id="rId2"/>
              </a:rPr>
              <a:t>https://achats-formation-zefir.regioncentre-valdeloire.fr/</a:t>
            </a:r>
            <a:endParaRPr lang="fr-FR" dirty="0" smtClean="0"/>
          </a:p>
          <a:p>
            <a:pPr marL="0" indent="0">
              <a:buNone/>
            </a:pPr>
            <a:endParaRPr lang="fr-FR" dirty="0"/>
          </a:p>
          <a:p>
            <a:pPr marL="0" indent="0">
              <a:buNone/>
            </a:pPr>
            <a:r>
              <a:rPr lang="fr-FR" dirty="0" smtClean="0"/>
              <a:t>La plateforme ne sera accessible que le 2 mai.</a:t>
            </a:r>
            <a:endParaRPr lang="fr-FR" dirty="0"/>
          </a:p>
        </p:txBody>
      </p:sp>
    </p:spTree>
    <p:extLst>
      <p:ext uri="{BB962C8B-B14F-4D97-AF65-F5344CB8AC3E}">
        <p14:creationId xmlns:p14="http://schemas.microsoft.com/office/powerpoint/2010/main" val="2830589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7308304" cy="578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4139952" y="188640"/>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L’ajout d’un cotraitant permet la saisie d’un nouveau formulaire de coordonnées pour le cotraitant.</a:t>
            </a:r>
            <a:endParaRPr lang="fr-FR" dirty="0">
              <a:solidFill>
                <a:srgbClr val="FF0000"/>
              </a:solidFill>
            </a:endParaRPr>
          </a:p>
        </p:txBody>
      </p:sp>
      <p:sp>
        <p:nvSpPr>
          <p:cNvPr id="15" name="ZoneTexte 14"/>
          <p:cNvSpPr txBox="1"/>
          <p:nvPr/>
        </p:nvSpPr>
        <p:spPr>
          <a:xfrm>
            <a:off x="5381080" y="2048937"/>
            <a:ext cx="3672408" cy="1754326"/>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contractant peut ici autoriser le cotraitant à accéder à la réponse ou pas.</a:t>
            </a:r>
          </a:p>
          <a:p>
            <a:r>
              <a:rPr lang="fr-FR" dirty="0" smtClean="0">
                <a:solidFill>
                  <a:srgbClr val="FF0000"/>
                </a:solidFill>
              </a:rPr>
              <a:t>Si vous l’autorisez il faudra renseigner l’identifiant de l’utilisateur autorisé.</a:t>
            </a:r>
            <a:endParaRPr lang="fr-FR" dirty="0">
              <a:solidFill>
                <a:srgbClr val="FF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 y="3935370"/>
            <a:ext cx="8532192" cy="2922629"/>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74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7" y="1678982"/>
            <a:ext cx="8532440" cy="484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520857" y="2770015"/>
            <a:ext cx="3672408"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nouvelle composition de la candidature est rappelée ici</a:t>
            </a:r>
            <a:endParaRPr lang="fr-FR" dirty="0">
              <a:solidFill>
                <a:srgbClr val="FF0000"/>
              </a:solidFill>
            </a:endParaRPr>
          </a:p>
        </p:txBody>
      </p:sp>
      <p:cxnSp>
        <p:nvCxnSpPr>
          <p:cNvPr id="8" name="Connecteur droit avec flèche 7"/>
          <p:cNvCxnSpPr>
            <a:stCxn id="7" idx="2"/>
          </p:cNvCxnSpPr>
          <p:nvPr/>
        </p:nvCxnSpPr>
        <p:spPr>
          <a:xfrm flipH="1">
            <a:off x="3995936" y="3416346"/>
            <a:ext cx="2361125" cy="172993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76498" y="3850135"/>
            <a:ext cx="3672408"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Il est possible de rajouter des sous-traitants pour chaque membre du groupement</a:t>
            </a:r>
            <a:endParaRPr lang="fr-FR" dirty="0">
              <a:solidFill>
                <a:srgbClr val="FF0000"/>
              </a:solidFill>
            </a:endParaRPr>
          </a:p>
        </p:txBody>
      </p:sp>
      <p:cxnSp>
        <p:nvCxnSpPr>
          <p:cNvPr id="10" name="Connecteur droit avec flèche 9"/>
          <p:cNvCxnSpPr>
            <a:stCxn id="9" idx="2"/>
          </p:cNvCxnSpPr>
          <p:nvPr/>
        </p:nvCxnSpPr>
        <p:spPr>
          <a:xfrm>
            <a:off x="7012702" y="4773465"/>
            <a:ext cx="295603" cy="40330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spTree>
    <p:extLst>
      <p:ext uri="{BB962C8B-B14F-4D97-AF65-F5344CB8AC3E}">
        <p14:creationId xmlns:p14="http://schemas.microsoft.com/office/powerpoint/2010/main" val="356340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02794" cy="399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1115616" y="5540126"/>
            <a:ext cx="453650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L’outil génère les documents officiels à partir des saisies, consultables ici</a:t>
            </a:r>
            <a:endParaRPr lang="fr-FR" dirty="0">
              <a:solidFill>
                <a:srgbClr val="FF0000"/>
              </a:solidFill>
            </a:endParaRPr>
          </a:p>
        </p:txBody>
      </p:sp>
      <p:cxnSp>
        <p:nvCxnSpPr>
          <p:cNvPr id="12" name="Connecteur droit avec flèche 11"/>
          <p:cNvCxnSpPr>
            <a:stCxn id="11" idx="3"/>
          </p:cNvCxnSpPr>
          <p:nvPr/>
        </p:nvCxnSpPr>
        <p:spPr>
          <a:xfrm flipV="1">
            <a:off x="5652120" y="4869161"/>
            <a:ext cx="1800200" cy="99413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spTree>
    <p:extLst>
      <p:ext uri="{BB962C8B-B14F-4D97-AF65-F5344CB8AC3E}">
        <p14:creationId xmlns:p14="http://schemas.microsoft.com/office/powerpoint/2010/main" val="28478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63930">
            <a:off x="6235714" y="375327"/>
            <a:ext cx="2607152" cy="3168352"/>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5615">
            <a:off x="5243131" y="1340513"/>
            <a:ext cx="2952328" cy="4224549"/>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3768">
            <a:off x="4634297" y="2750223"/>
            <a:ext cx="3115764" cy="4149080"/>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77314">
            <a:off x="2787044" y="1180365"/>
            <a:ext cx="2946746" cy="4077072"/>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45917">
            <a:off x="256084" y="2149576"/>
            <a:ext cx="3203308" cy="4342261"/>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0" name="ZoneTexte 9"/>
          <p:cNvSpPr txBox="1"/>
          <p:nvPr/>
        </p:nvSpPr>
        <p:spPr>
          <a:xfrm>
            <a:off x="3923928" y="5632185"/>
            <a:ext cx="453650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C’est ce document généré qui sera signé électroniquement</a:t>
            </a:r>
            <a:endParaRPr lang="fr-FR" dirty="0">
              <a:solidFill>
                <a:srgbClr val="FF0000"/>
              </a:solidFill>
            </a:endParaRPr>
          </a:p>
        </p:txBody>
      </p:sp>
    </p:spTree>
    <p:extLst>
      <p:ext uri="{BB962C8B-B14F-4D97-AF65-F5344CB8AC3E}">
        <p14:creationId xmlns:p14="http://schemas.microsoft.com/office/powerpoint/2010/main" val="22494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5699"/>
            <a:ext cx="9000000" cy="330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539552" y="4961529"/>
            <a:ext cx="453650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Sur le résumé de la candidature, la composition du groupement est mis à jour.</a:t>
            </a:r>
            <a:endParaRPr lang="fr-FR" dirty="0">
              <a:solidFill>
                <a:srgbClr val="FF0000"/>
              </a:solidFill>
            </a:endParaRPr>
          </a:p>
        </p:txBody>
      </p:sp>
      <p:sp>
        <p:nvSpPr>
          <p:cNvPr id="11" name="ZoneTexte 10"/>
          <p:cNvSpPr txBox="1"/>
          <p:nvPr/>
        </p:nvSpPr>
        <p:spPr>
          <a:xfrm>
            <a:off x="2915816" y="5818038"/>
            <a:ext cx="4536504"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Les pièces demandées à chaque membre sont accessibles en cliquant sur le membre à gauche (ici le cotraitant est sélectionné).</a:t>
            </a:r>
            <a:endParaRPr lang="fr-FR" dirty="0">
              <a:solidFill>
                <a:srgbClr val="FF0000"/>
              </a:solidFill>
            </a:endParaRPr>
          </a:p>
        </p:txBody>
      </p:sp>
      <p:cxnSp>
        <p:nvCxnSpPr>
          <p:cNvPr id="12" name="Connecteur droit avec flèche 11"/>
          <p:cNvCxnSpPr>
            <a:stCxn id="9" idx="0"/>
          </p:cNvCxnSpPr>
          <p:nvPr/>
        </p:nvCxnSpPr>
        <p:spPr>
          <a:xfrm flipH="1" flipV="1">
            <a:off x="1691680" y="4041998"/>
            <a:ext cx="1116124" cy="91953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1" idx="0"/>
          </p:cNvCxnSpPr>
          <p:nvPr/>
        </p:nvCxnSpPr>
        <p:spPr>
          <a:xfrm flipV="1">
            <a:off x="5184068" y="4186015"/>
            <a:ext cx="149365" cy="163202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251520" y="4186015"/>
            <a:ext cx="648072"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Répondre avec un sous-traitant ou cotraitant…</a:t>
            </a:r>
            <a:endParaRPr lang="fr-FR" sz="4000" dirty="0"/>
          </a:p>
        </p:txBody>
      </p:sp>
    </p:spTree>
    <p:extLst>
      <p:ext uri="{BB962C8B-B14F-4D97-AF65-F5344CB8AC3E}">
        <p14:creationId xmlns:p14="http://schemas.microsoft.com/office/powerpoint/2010/main" val="9892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Reprendre une réponse en cours… </a:t>
            </a:r>
            <a:r>
              <a:rPr lang="fr-FR" sz="6000" dirty="0"/>
              <a:t> </a:t>
            </a:r>
          </a:p>
        </p:txBody>
      </p:sp>
    </p:spTree>
    <p:extLst>
      <p:ext uri="{BB962C8B-B14F-4D97-AF65-F5344CB8AC3E}">
        <p14:creationId xmlns:p14="http://schemas.microsoft.com/office/powerpoint/2010/main" val="2000241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7308304" cy="494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1" t="58312" r="81820" b="37363"/>
          <a:stretch/>
        </p:blipFill>
        <p:spPr bwMode="auto">
          <a:xfrm>
            <a:off x="1717705" y="4221622"/>
            <a:ext cx="1230594" cy="21364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0" name="ZoneTexte 9"/>
          <p:cNvSpPr txBox="1"/>
          <p:nvPr/>
        </p:nvSpPr>
        <p:spPr>
          <a:xfrm>
            <a:off x="107504" y="5085184"/>
            <a:ext cx="3744416"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pouvez retrouver toutes vos réponses en cliquant sur « Mes réponses »</a:t>
            </a:r>
            <a:endParaRPr lang="fr-FR" dirty="0">
              <a:solidFill>
                <a:srgbClr val="FF0000"/>
              </a:solidFill>
            </a:endParaRPr>
          </a:p>
        </p:txBody>
      </p:sp>
      <p:cxnSp>
        <p:nvCxnSpPr>
          <p:cNvPr id="13" name="Connecteur droit avec flèche 12"/>
          <p:cNvCxnSpPr>
            <a:stCxn id="10" idx="0"/>
          </p:cNvCxnSpPr>
          <p:nvPr/>
        </p:nvCxnSpPr>
        <p:spPr>
          <a:xfrm flipV="1">
            <a:off x="1979712" y="4365104"/>
            <a:ext cx="272704" cy="7200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6" name="Titre 2"/>
          <p:cNvSpPr txBox="1">
            <a:spLocks/>
          </p:cNvSpPr>
          <p:nvPr/>
        </p:nvSpPr>
        <p:spPr bwMode="auto">
          <a:xfrm>
            <a:off x="1368152" y="338138"/>
            <a:ext cx="781236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Reprendre une réponse en cours…</a:t>
            </a:r>
            <a:endParaRPr lang="fr-FR" sz="4000" dirty="0"/>
          </a:p>
        </p:txBody>
      </p:sp>
      <p:sp>
        <p:nvSpPr>
          <p:cNvPr id="7" name="ZoneTexte 6"/>
          <p:cNvSpPr txBox="1"/>
          <p:nvPr/>
        </p:nvSpPr>
        <p:spPr>
          <a:xfrm>
            <a:off x="3401616" y="1268760"/>
            <a:ext cx="3744416"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vous avez fait une pause dans la rédaction de votre réponse vous pouvez reprendre la saisie là où vous en étiez</a:t>
            </a:r>
            <a:endParaRPr lang="fr-FR" dirty="0">
              <a:solidFill>
                <a:srgbClr val="FF0000"/>
              </a:solidFill>
            </a:endParaRPr>
          </a:p>
        </p:txBody>
      </p:sp>
    </p:spTree>
    <p:extLst>
      <p:ext uri="{BB962C8B-B14F-4D97-AF65-F5344CB8AC3E}">
        <p14:creationId xmlns:p14="http://schemas.microsoft.com/office/powerpoint/2010/main" val="302878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7"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63"/>
            <a:ext cx="9000000" cy="275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4067944" y="4869160"/>
            <a:ext cx="3744416"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 crayon pour reprendre votre saisie</a:t>
            </a:r>
            <a:endParaRPr lang="fr-FR" dirty="0">
              <a:solidFill>
                <a:srgbClr val="FF0000"/>
              </a:solidFill>
            </a:endParaRPr>
          </a:p>
        </p:txBody>
      </p:sp>
      <p:cxnSp>
        <p:nvCxnSpPr>
          <p:cNvPr id="9" name="Connecteur droit avec flèche 8"/>
          <p:cNvCxnSpPr>
            <a:stCxn id="8" idx="0"/>
          </p:cNvCxnSpPr>
          <p:nvPr/>
        </p:nvCxnSpPr>
        <p:spPr>
          <a:xfrm flipV="1">
            <a:off x="5940152" y="3573016"/>
            <a:ext cx="2520280" cy="12961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Titre 2"/>
          <p:cNvSpPr txBox="1">
            <a:spLocks/>
          </p:cNvSpPr>
          <p:nvPr/>
        </p:nvSpPr>
        <p:spPr bwMode="auto">
          <a:xfrm>
            <a:off x="1368152" y="338138"/>
            <a:ext cx="781236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Reprendre une réponse en cours…</a:t>
            </a:r>
            <a:endParaRPr lang="fr-FR" sz="4000" dirty="0"/>
          </a:p>
        </p:txBody>
      </p:sp>
    </p:spTree>
    <p:extLst>
      <p:ext uri="{BB962C8B-B14F-4D97-AF65-F5344CB8AC3E}">
        <p14:creationId xmlns:p14="http://schemas.microsoft.com/office/powerpoint/2010/main" val="20460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Renseigner son offre… </a:t>
            </a:r>
            <a:r>
              <a:rPr lang="fr-FR" sz="6000" dirty="0"/>
              <a:t> </a:t>
            </a:r>
          </a:p>
        </p:txBody>
      </p:sp>
    </p:spTree>
    <p:extLst>
      <p:ext uri="{BB962C8B-B14F-4D97-AF65-F5344CB8AC3E}">
        <p14:creationId xmlns:p14="http://schemas.microsoft.com/office/powerpoint/2010/main" val="2309560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8640000" cy="301133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2339752" y="5877272"/>
            <a:ext cx="424847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les crayons d’une des lignes Offre pour commencer la saisie</a:t>
            </a:r>
            <a:endParaRPr lang="fr-FR" dirty="0">
              <a:solidFill>
                <a:srgbClr val="FF0000"/>
              </a:solidFill>
            </a:endParaRPr>
          </a:p>
        </p:txBody>
      </p:sp>
      <p:cxnSp>
        <p:nvCxnSpPr>
          <p:cNvPr id="6" name="Connecteur droit avec flèche 5"/>
          <p:cNvCxnSpPr>
            <a:stCxn id="5" idx="3"/>
            <a:endCxn id="7" idx="1"/>
          </p:cNvCxnSpPr>
          <p:nvPr/>
        </p:nvCxnSpPr>
        <p:spPr>
          <a:xfrm flipV="1">
            <a:off x="6588224" y="5096935"/>
            <a:ext cx="1656184" cy="110350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177" t="70304" r="1781" b="23511"/>
          <a:stretch/>
        </p:blipFill>
        <p:spPr bwMode="auto">
          <a:xfrm>
            <a:off x="8244408" y="5003801"/>
            <a:ext cx="34917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331" y="1052736"/>
            <a:ext cx="4950128" cy="150743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Ellipse 1"/>
          <p:cNvSpPr/>
          <p:nvPr/>
        </p:nvSpPr>
        <p:spPr>
          <a:xfrm>
            <a:off x="8460432" y="1988840"/>
            <a:ext cx="288032"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avec flèche 8"/>
          <p:cNvCxnSpPr>
            <a:stCxn id="2" idx="3"/>
          </p:cNvCxnSpPr>
          <p:nvPr/>
        </p:nvCxnSpPr>
        <p:spPr>
          <a:xfrm flipH="1">
            <a:off x="7416316" y="2234691"/>
            <a:ext cx="1086297" cy="61824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5496" y="1630541"/>
            <a:ext cx="3780420"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Dans la liste des réponses cliquez sur le crayon pour ouvrir celle qui vous intéresse.</a:t>
            </a:r>
            <a:endParaRPr lang="fr-FR" dirty="0">
              <a:solidFill>
                <a:srgbClr val="FF0000"/>
              </a:solidFill>
            </a:endParaRPr>
          </a:p>
        </p:txBody>
      </p:sp>
    </p:spTree>
    <p:extLst>
      <p:ext uri="{BB962C8B-B14F-4D97-AF65-F5344CB8AC3E}">
        <p14:creationId xmlns:p14="http://schemas.microsoft.com/office/powerpoint/2010/main" val="6099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xit" presetSubtype="0" fill="hold"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par>
                          <p:cTn id="41" fill="hold">
                            <p:stCondLst>
                              <p:cond delay="500"/>
                            </p:stCondLst>
                            <p:childTnLst>
                              <p:par>
                                <p:cTn id="42" presetID="6" presetClass="emph" presetSubtype="0" fill="hold" nodeType="afterEffect">
                                  <p:stCondLst>
                                    <p:cond delay="0"/>
                                  </p:stCondLst>
                                  <p:childTnLst>
                                    <p:animScale>
                                      <p:cBhvr>
                                        <p:cTn id="4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2"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La page d’accueil…</a:t>
            </a: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87239"/>
            <a:ext cx="8064896" cy="667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1520" y="2060848"/>
            <a:ext cx="1368152" cy="28803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2627784" y="764704"/>
            <a:ext cx="3096344" cy="646331"/>
          </a:xfrm>
          <a:prstGeom prst="rect">
            <a:avLst/>
          </a:prstGeom>
          <a:noFill/>
          <a:ln w="25400">
            <a:solidFill>
              <a:srgbClr val="FF0000"/>
            </a:solidFill>
            <a:prstDash val="sysDash"/>
          </a:ln>
        </p:spPr>
        <p:txBody>
          <a:bodyPr wrap="square" rtlCol="0">
            <a:spAutoFit/>
          </a:bodyPr>
          <a:lstStyle/>
          <a:p>
            <a:r>
              <a:rPr lang="fr-FR" dirty="0" smtClean="0">
                <a:solidFill>
                  <a:srgbClr val="FF0000"/>
                </a:solidFill>
              </a:rPr>
              <a:t>Zone accessible sans inscription </a:t>
            </a:r>
            <a:endParaRPr lang="fr-FR" dirty="0">
              <a:solidFill>
                <a:srgbClr val="FF0000"/>
              </a:solidFill>
            </a:endParaRPr>
          </a:p>
        </p:txBody>
      </p:sp>
      <p:cxnSp>
        <p:nvCxnSpPr>
          <p:cNvPr id="7" name="Connecteur droit avec flèche 6"/>
          <p:cNvCxnSpPr>
            <a:endCxn id="5" idx="1"/>
          </p:cNvCxnSpPr>
          <p:nvPr/>
        </p:nvCxnSpPr>
        <p:spPr>
          <a:xfrm flipV="1">
            <a:off x="1475656" y="1087870"/>
            <a:ext cx="1152128" cy="11890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91680" y="4509120"/>
            <a:ext cx="3240360" cy="9361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4594283" y="3359542"/>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identifier si vous êtes déjà inscrit</a:t>
            </a:r>
            <a:endParaRPr lang="fr-FR" dirty="0">
              <a:solidFill>
                <a:srgbClr val="FF0000"/>
              </a:solidFill>
            </a:endParaRPr>
          </a:p>
        </p:txBody>
      </p:sp>
      <p:cxnSp>
        <p:nvCxnSpPr>
          <p:cNvPr id="12" name="Connecteur droit avec flèche 11"/>
          <p:cNvCxnSpPr>
            <a:endCxn id="11" idx="1"/>
          </p:cNvCxnSpPr>
          <p:nvPr/>
        </p:nvCxnSpPr>
        <p:spPr>
          <a:xfrm flipV="1">
            <a:off x="3442155" y="3682708"/>
            <a:ext cx="1152128" cy="104243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04048" y="4513972"/>
            <a:ext cx="3240360" cy="21553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1619672" y="5733256"/>
            <a:ext cx="30963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inscrire si vous êtes nouvel utilisateur</a:t>
            </a:r>
            <a:endParaRPr lang="fr-FR" dirty="0">
              <a:solidFill>
                <a:srgbClr val="FF0000"/>
              </a:solidFill>
            </a:endParaRPr>
          </a:p>
        </p:txBody>
      </p:sp>
      <p:cxnSp>
        <p:nvCxnSpPr>
          <p:cNvPr id="15" name="Connecteur droit avec flèche 14"/>
          <p:cNvCxnSpPr/>
          <p:nvPr/>
        </p:nvCxnSpPr>
        <p:spPr>
          <a:xfrm flipH="1">
            <a:off x="4572000" y="5229201"/>
            <a:ext cx="1080120" cy="64807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2525" y="4941168"/>
            <a:ext cx="1368152" cy="5040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9" name="Connecteur droit avec flèche 18"/>
          <p:cNvCxnSpPr/>
          <p:nvPr/>
        </p:nvCxnSpPr>
        <p:spPr>
          <a:xfrm flipV="1">
            <a:off x="1445733" y="2972840"/>
            <a:ext cx="1152128" cy="206606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123728" y="2326509"/>
            <a:ext cx="3096344"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Zone accessible uniquement après inscription et identification</a:t>
            </a:r>
            <a:endParaRPr lang="fr-FR" dirty="0">
              <a:solidFill>
                <a:srgbClr val="FF0000"/>
              </a:solidFill>
            </a:endParaRPr>
          </a:p>
        </p:txBody>
      </p:sp>
    </p:spTree>
    <p:extLst>
      <p:ext uri="{BB962C8B-B14F-4D97-AF65-F5344CB8AC3E}">
        <p14:creationId xmlns:p14="http://schemas.microsoft.com/office/powerpoint/2010/main" val="143201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10" grpId="0" animBg="1"/>
      <p:bldP spid="10" grpId="1" animBg="1"/>
      <p:bldP spid="11" grpId="0" animBg="1"/>
      <p:bldP spid="11" grpId="1" animBg="1"/>
      <p:bldP spid="13" grpId="0" animBg="1"/>
      <p:bldP spid="14" grpId="0" animBg="1"/>
      <p:bldP spid="18" grpId="0" animBg="1"/>
      <p:bldP spid="18" grpId="1" animBg="1"/>
      <p:bldP spid="20" grpId="0" animBg="1"/>
      <p:bldP spid="20"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924060"/>
            <a:ext cx="9000000" cy="481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endParaRPr lang="fr-FR" dirty="0"/>
          </a:p>
        </p:txBody>
      </p:sp>
      <p:sp>
        <p:nvSpPr>
          <p:cNvPr id="11" name="ZoneTexte 10"/>
          <p:cNvSpPr txBox="1"/>
          <p:nvPr/>
        </p:nvSpPr>
        <p:spPr>
          <a:xfrm>
            <a:off x="1763688" y="1196752"/>
            <a:ext cx="4608512"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Nous sommes sur l’offre pour le lot 11</a:t>
            </a:r>
            <a:endParaRPr lang="fr-FR" dirty="0">
              <a:solidFill>
                <a:srgbClr val="FF0000"/>
              </a:solidFill>
            </a:endParaRPr>
          </a:p>
        </p:txBody>
      </p:sp>
      <p:cxnSp>
        <p:nvCxnSpPr>
          <p:cNvPr id="12" name="Connecteur droit avec flèche 11"/>
          <p:cNvCxnSpPr>
            <a:stCxn id="11" idx="1"/>
          </p:cNvCxnSpPr>
          <p:nvPr/>
        </p:nvCxnSpPr>
        <p:spPr>
          <a:xfrm flipH="1">
            <a:off x="1115616" y="1381418"/>
            <a:ext cx="648072" cy="7514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339752" y="1572471"/>
            <a:ext cx="3456384"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Rappel de son N° de Candidature</a:t>
            </a:r>
            <a:endParaRPr lang="fr-FR" dirty="0">
              <a:solidFill>
                <a:srgbClr val="FF0000"/>
              </a:solidFill>
            </a:endParaRPr>
          </a:p>
        </p:txBody>
      </p:sp>
      <p:cxnSp>
        <p:nvCxnSpPr>
          <p:cNvPr id="14" name="Connecteur droit avec flèche 13"/>
          <p:cNvCxnSpPr>
            <a:stCxn id="13" idx="1"/>
          </p:cNvCxnSpPr>
          <p:nvPr/>
        </p:nvCxnSpPr>
        <p:spPr>
          <a:xfrm flipH="1">
            <a:off x="1439652" y="1757137"/>
            <a:ext cx="900100" cy="7514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211960" y="2564904"/>
            <a:ext cx="345638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Rappel de la composition du groupement </a:t>
            </a:r>
            <a:endParaRPr lang="fr-FR" dirty="0">
              <a:solidFill>
                <a:srgbClr val="FF0000"/>
              </a:solidFill>
            </a:endParaRPr>
          </a:p>
        </p:txBody>
      </p:sp>
      <p:cxnSp>
        <p:nvCxnSpPr>
          <p:cNvPr id="16" name="Connecteur droit avec flèche 15"/>
          <p:cNvCxnSpPr>
            <a:stCxn id="15" idx="1"/>
          </p:cNvCxnSpPr>
          <p:nvPr/>
        </p:nvCxnSpPr>
        <p:spPr>
          <a:xfrm flipH="1">
            <a:off x="1439652" y="2888070"/>
            <a:ext cx="2772308" cy="140502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95536" y="4941168"/>
            <a:ext cx="3024336"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Liste des formulaires de l’offre et leurs états : « Saisie en cours », « Non commencée »…</a:t>
            </a:r>
            <a:endParaRPr lang="fr-FR" dirty="0">
              <a:solidFill>
                <a:srgbClr val="FF0000"/>
              </a:solidFill>
            </a:endParaRPr>
          </a:p>
        </p:txBody>
      </p:sp>
      <p:cxnSp>
        <p:nvCxnSpPr>
          <p:cNvPr id="18" name="Connecteur droit avec flèche 17"/>
          <p:cNvCxnSpPr>
            <a:stCxn id="17" idx="3"/>
            <a:endCxn id="23" idx="1"/>
          </p:cNvCxnSpPr>
          <p:nvPr/>
        </p:nvCxnSpPr>
        <p:spPr>
          <a:xfrm flipV="1">
            <a:off x="3419872" y="5247741"/>
            <a:ext cx="504056" cy="29359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9" idx="0"/>
          </p:cNvCxnSpPr>
          <p:nvPr/>
        </p:nvCxnSpPr>
        <p:spPr>
          <a:xfrm flipV="1">
            <a:off x="4283968" y="4437112"/>
            <a:ext cx="1440160" cy="18002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010" t="70304" r="3322" b="23511"/>
          <a:stretch/>
        </p:blipFill>
        <p:spPr bwMode="auto">
          <a:xfrm>
            <a:off x="5796136" y="4199962"/>
            <a:ext cx="14401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3" name="Accolade ouvrante 22"/>
          <p:cNvSpPr/>
          <p:nvPr/>
        </p:nvSpPr>
        <p:spPr>
          <a:xfrm>
            <a:off x="3923928" y="4095605"/>
            <a:ext cx="288032" cy="2326373"/>
          </a:xfrm>
          <a:prstGeom prst="leftBrace">
            <a:avLst>
              <a:gd name="adj1" fmla="val 52425"/>
              <a:gd name="adj2" fmla="val 49525"/>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9" name="ZoneTexte 18"/>
          <p:cNvSpPr txBox="1"/>
          <p:nvPr/>
        </p:nvSpPr>
        <p:spPr>
          <a:xfrm>
            <a:off x="971600" y="6237312"/>
            <a:ext cx="662473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 crayon pour commencer la saisie du 1</a:t>
            </a:r>
            <a:r>
              <a:rPr lang="fr-FR" baseline="30000" dirty="0" smtClean="0">
                <a:solidFill>
                  <a:srgbClr val="FF0000"/>
                </a:solidFill>
              </a:rPr>
              <a:t>er</a:t>
            </a:r>
            <a:r>
              <a:rPr lang="fr-FR" dirty="0" smtClean="0">
                <a:solidFill>
                  <a:srgbClr val="FF0000"/>
                </a:solidFill>
              </a:rPr>
              <a:t> formulaire</a:t>
            </a:r>
            <a:endParaRPr lang="fr-FR" dirty="0">
              <a:solidFill>
                <a:srgbClr val="FF0000"/>
              </a:solidFill>
            </a:endParaRPr>
          </a:p>
        </p:txBody>
      </p:sp>
    </p:spTree>
    <p:extLst>
      <p:ext uri="{BB962C8B-B14F-4D97-AF65-F5344CB8AC3E}">
        <p14:creationId xmlns:p14="http://schemas.microsoft.com/office/powerpoint/2010/main" val="30145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xit" presetSubtype="0" fill="hold" grpId="1"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par>
                          <p:cTn id="76" fill="hold">
                            <p:stCondLst>
                              <p:cond delay="500"/>
                            </p:stCondLst>
                            <p:childTnLst>
                              <p:par>
                                <p:cTn id="77" presetID="6" presetClass="emph" presetSubtype="0" fill="hold" nodeType="afterEffect">
                                  <p:stCondLst>
                                    <p:cond delay="0"/>
                                  </p:stCondLst>
                                  <p:childTnLst>
                                    <p:animScale>
                                      <p:cBhvr>
                                        <p:cTn id="78" dur="21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5" grpId="0" animBg="1"/>
      <p:bldP spid="15" grpId="1" animBg="1"/>
      <p:bldP spid="17" grpId="0" animBg="1"/>
      <p:bldP spid="17" grpId="1" animBg="1"/>
      <p:bldP spid="23" grpId="0" animBg="1"/>
      <p:bldP spid="23" grpId="1" animBg="1"/>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Renseigner son offre… </a:t>
            </a:r>
            <a:r>
              <a:rPr lang="fr-FR" sz="6000" dirty="0"/>
              <a:t> </a:t>
            </a:r>
            <a:endParaRPr lang="fr-FR" sz="6000" dirty="0" smtClean="0"/>
          </a:p>
          <a:p>
            <a:r>
              <a:rPr lang="fr-FR" sz="6000" dirty="0">
                <a:sym typeface="Wingdings" panose="05000000000000000000" pitchFamily="2" charset="2"/>
              </a:rPr>
              <a:t> </a:t>
            </a:r>
            <a:r>
              <a:rPr lang="fr-FR" sz="6000" dirty="0" smtClean="0">
                <a:sym typeface="Wingdings" panose="05000000000000000000" pitchFamily="2" charset="2"/>
              </a:rPr>
              <a:t>La fiche formation</a:t>
            </a:r>
            <a:endParaRPr lang="fr-FR" sz="6000" dirty="0"/>
          </a:p>
        </p:txBody>
      </p:sp>
    </p:spTree>
    <p:extLst>
      <p:ext uri="{BB962C8B-B14F-4D97-AF65-F5344CB8AC3E}">
        <p14:creationId xmlns:p14="http://schemas.microsoft.com/office/powerpoint/2010/main" val="32080954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a:t>
            </a:r>
            <a:r>
              <a:rPr lang="fr-FR" dirty="0" smtClean="0">
                <a:sym typeface="Wingdings" panose="05000000000000000000" pitchFamily="2" charset="2"/>
              </a:rPr>
              <a:t>formation</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04281"/>
            <a:ext cx="7343856" cy="516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5189240" y="2492896"/>
            <a:ext cx="2262120"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Fiche formation proprement dites : Généralité sur l’offre</a:t>
            </a:r>
            <a:endParaRPr lang="fr-FR" dirty="0">
              <a:solidFill>
                <a:srgbClr val="FF0000"/>
              </a:solidFill>
            </a:endParaRPr>
          </a:p>
        </p:txBody>
      </p:sp>
      <p:cxnSp>
        <p:nvCxnSpPr>
          <p:cNvPr id="24" name="Connecteur droit avec flèche 23"/>
          <p:cNvCxnSpPr>
            <a:stCxn id="22" idx="1"/>
          </p:cNvCxnSpPr>
          <p:nvPr/>
        </p:nvCxnSpPr>
        <p:spPr>
          <a:xfrm flipH="1" flipV="1">
            <a:off x="3851920" y="2780931"/>
            <a:ext cx="1337320" cy="17363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7452320" y="4365104"/>
            <a:ext cx="165618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Détails sur 1 à n composantes</a:t>
            </a:r>
            <a:endParaRPr lang="fr-FR" dirty="0">
              <a:solidFill>
                <a:srgbClr val="FF0000"/>
              </a:solidFill>
            </a:endParaRPr>
          </a:p>
        </p:txBody>
      </p:sp>
      <p:sp>
        <p:nvSpPr>
          <p:cNvPr id="4" name="Accolade fermante 3"/>
          <p:cNvSpPr/>
          <p:nvPr/>
        </p:nvSpPr>
        <p:spPr>
          <a:xfrm>
            <a:off x="7092280" y="3789040"/>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6" name="ZoneTexte 25"/>
          <p:cNvSpPr txBox="1"/>
          <p:nvPr/>
        </p:nvSpPr>
        <p:spPr>
          <a:xfrm>
            <a:off x="7461893" y="5805264"/>
            <a:ext cx="1656184"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Planifier les sessions par composantes</a:t>
            </a:r>
            <a:endParaRPr lang="fr-FR" dirty="0">
              <a:solidFill>
                <a:srgbClr val="FF0000"/>
              </a:solidFill>
            </a:endParaRPr>
          </a:p>
        </p:txBody>
      </p:sp>
      <p:sp>
        <p:nvSpPr>
          <p:cNvPr id="27" name="Accolade fermante 26"/>
          <p:cNvSpPr/>
          <p:nvPr/>
        </p:nvSpPr>
        <p:spPr>
          <a:xfrm>
            <a:off x="7098043" y="5885226"/>
            <a:ext cx="288032" cy="578739"/>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0" name="ZoneTexte 9"/>
          <p:cNvSpPr txBox="1"/>
          <p:nvPr/>
        </p:nvSpPr>
        <p:spPr>
          <a:xfrm>
            <a:off x="1835696" y="5085184"/>
            <a:ext cx="2262120"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pour commencer par la fiche formation</a:t>
            </a:r>
            <a:endParaRPr lang="fr-FR" dirty="0">
              <a:solidFill>
                <a:srgbClr val="FF0000"/>
              </a:solidFill>
            </a:endParaRPr>
          </a:p>
        </p:txBody>
      </p:sp>
      <p:cxnSp>
        <p:nvCxnSpPr>
          <p:cNvPr id="11" name="Connecteur droit avec flèche 10"/>
          <p:cNvCxnSpPr/>
          <p:nvPr/>
        </p:nvCxnSpPr>
        <p:spPr>
          <a:xfrm flipV="1">
            <a:off x="2966756" y="2954562"/>
            <a:ext cx="741148" cy="213062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63888" y="2636915"/>
            <a:ext cx="29519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2522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xit" presetSubtype="0" fill="hold"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xit" presetSubtype="0" fill="hold" grpId="1" nodeType="with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xit" presetSubtype="0" fill="hold" grpId="1"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5" grpId="0" animBg="1"/>
      <p:bldP spid="25" grpId="1" animBg="1"/>
      <p:bldP spid="4" grpId="0" animBg="1"/>
      <p:bldP spid="4" grpId="1" animBg="1"/>
      <p:bldP spid="26" grpId="0" animBg="1"/>
      <p:bldP spid="26" grpId="1" animBg="1"/>
      <p:bldP spid="27" grpId="0" animBg="1"/>
      <p:bldP spid="27" grpId="1" animBg="1"/>
      <p:bldP spid="10"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068960"/>
            <a:ext cx="6912769" cy="279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4932040" y="3789040"/>
            <a:ext cx="3456384"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fiche formation est découpée en plusieurs parties</a:t>
            </a:r>
          </a:p>
          <a:p>
            <a:r>
              <a:rPr lang="fr-FR" dirty="0" smtClean="0">
                <a:solidFill>
                  <a:srgbClr val="FF0000"/>
                </a:solidFill>
              </a:rPr>
              <a:t>Ces parties peuvent se replier à l’aide des flèches pour plus de lisibilité</a:t>
            </a:r>
            <a:endParaRPr lang="fr-FR" dirty="0">
              <a:solidFill>
                <a:srgbClr val="FF0000"/>
              </a:solidFill>
            </a:endParaRPr>
          </a:p>
        </p:txBody>
      </p:sp>
      <p:sp>
        <p:nvSpPr>
          <p:cNvPr id="12" name="Accolade fermante 11"/>
          <p:cNvSpPr/>
          <p:nvPr/>
        </p:nvSpPr>
        <p:spPr>
          <a:xfrm>
            <a:off x="4572000" y="3645024"/>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a:t>
            </a:r>
            <a:r>
              <a:rPr lang="fr-FR" dirty="0" smtClean="0">
                <a:sym typeface="Wingdings" panose="05000000000000000000" pitchFamily="2" charset="2"/>
              </a:rPr>
              <a:t>formation</a:t>
            </a:r>
            <a:endParaRPr lang="fr-FR" dirty="0"/>
          </a:p>
        </p:txBody>
      </p:sp>
    </p:spTree>
    <p:extLst>
      <p:ext uri="{BB962C8B-B14F-4D97-AF65-F5344CB8AC3E}">
        <p14:creationId xmlns:p14="http://schemas.microsoft.com/office/powerpoint/2010/main" val="23057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6965978" cy="342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ccolade fermante 11"/>
          <p:cNvSpPr/>
          <p:nvPr/>
        </p:nvSpPr>
        <p:spPr>
          <a:xfrm>
            <a:off x="6300192" y="1973064"/>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0"/>
          <p:cNvSpPr txBox="1"/>
          <p:nvPr/>
        </p:nvSpPr>
        <p:spPr>
          <a:xfrm>
            <a:off x="5230416" y="4581128"/>
            <a:ext cx="3456384"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partie identification est fixée par le besoin de la Région</a:t>
            </a:r>
          </a:p>
          <a:p>
            <a:r>
              <a:rPr lang="fr-FR" dirty="0" smtClean="0">
                <a:solidFill>
                  <a:srgbClr val="FF0000"/>
                </a:solidFill>
              </a:rPr>
              <a:t>Les champs sont grisés pour indiquer qu’ils ne sont pas modifiables</a:t>
            </a:r>
            <a:endParaRPr lang="fr-FR" dirty="0">
              <a:solidFill>
                <a:srgbClr val="FF0000"/>
              </a:solidFill>
            </a:endParaRPr>
          </a:p>
        </p:txBody>
      </p:sp>
      <p:sp>
        <p:nvSpPr>
          <p:cNvPr id="7"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a:t>
            </a:r>
            <a:r>
              <a:rPr lang="fr-FR" dirty="0" smtClean="0">
                <a:sym typeface="Wingdings" panose="05000000000000000000" pitchFamily="2" charset="2"/>
              </a:rPr>
              <a:t>formation</a:t>
            </a:r>
            <a:endParaRPr lang="fr-FR" dirty="0"/>
          </a:p>
        </p:txBody>
      </p:sp>
    </p:spTree>
    <p:extLst>
      <p:ext uri="{BB962C8B-B14F-4D97-AF65-F5344CB8AC3E}">
        <p14:creationId xmlns:p14="http://schemas.microsoft.com/office/powerpoint/2010/main" val="31083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69266"/>
            <a:ext cx="6063779" cy="490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ccolade fermante 11"/>
          <p:cNvSpPr/>
          <p:nvPr/>
        </p:nvSpPr>
        <p:spPr>
          <a:xfrm>
            <a:off x="5292080" y="2146857"/>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0"/>
          <p:cNvSpPr txBox="1"/>
          <p:nvPr/>
        </p:nvSpPr>
        <p:spPr>
          <a:xfrm>
            <a:off x="5590149" y="2344297"/>
            <a:ext cx="3456384"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Les éléments de volumétrie occupent 2 parties.</a:t>
            </a:r>
          </a:p>
          <a:p>
            <a:r>
              <a:rPr lang="fr-FR" dirty="0" smtClean="0">
                <a:solidFill>
                  <a:srgbClr val="FF0000"/>
                </a:solidFill>
              </a:rPr>
              <a:t>La première rappelle le besoin de la Région, elle est non modifiable.</a:t>
            </a:r>
            <a:endParaRPr lang="fr-FR" dirty="0">
              <a:solidFill>
                <a:srgbClr val="FF0000"/>
              </a:solidFill>
            </a:endParaRPr>
          </a:p>
        </p:txBody>
      </p:sp>
      <p:sp>
        <p:nvSpPr>
          <p:cNvPr id="7" name="Accolade fermante 6"/>
          <p:cNvSpPr/>
          <p:nvPr/>
        </p:nvSpPr>
        <p:spPr>
          <a:xfrm>
            <a:off x="5292080" y="4189142"/>
            <a:ext cx="288032" cy="18722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 name="ZoneTexte 8"/>
          <p:cNvSpPr txBox="1"/>
          <p:nvPr/>
        </p:nvSpPr>
        <p:spPr>
          <a:xfrm>
            <a:off x="5590149" y="4525081"/>
            <a:ext cx="3456384"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seconde est modifiable, on attend ici votre proposition, le besoin exprimé n’étant qu’indicatif</a:t>
            </a:r>
            <a:endParaRPr lang="fr-FR" dirty="0">
              <a:solidFill>
                <a:srgbClr val="FF0000"/>
              </a:solidFill>
            </a:endParaRPr>
          </a:p>
        </p:txBody>
      </p:sp>
      <p:sp>
        <p:nvSpPr>
          <p:cNvPr id="2" name="ZoneTexte 1"/>
          <p:cNvSpPr txBox="1"/>
          <p:nvPr/>
        </p:nvSpPr>
        <p:spPr>
          <a:xfrm>
            <a:off x="323528" y="2687207"/>
            <a:ext cx="1584176" cy="107722"/>
          </a:xfrm>
          <a:prstGeom prst="rect">
            <a:avLst/>
          </a:prstGeom>
          <a:solidFill>
            <a:schemeClr val="bg1"/>
          </a:solidFill>
        </p:spPr>
        <p:txBody>
          <a:bodyPr wrap="square" lIns="0" tIns="0" rIns="0" bIns="0" rtlCol="0">
            <a:spAutoFit/>
          </a:bodyPr>
          <a:lstStyle/>
          <a:p>
            <a:r>
              <a:rPr lang="fr-FR" sz="700" dirty="0" smtClean="0"/>
              <a:t>Formation  vendue unitairement</a:t>
            </a:r>
            <a:endParaRPr lang="fr-FR" sz="700" dirty="0"/>
          </a:p>
        </p:txBody>
      </p:sp>
      <p:sp>
        <p:nvSpPr>
          <p:cNvPr id="15"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a:t>
            </a:r>
            <a:r>
              <a:rPr lang="fr-FR" dirty="0" smtClean="0">
                <a:sym typeface="Wingdings" panose="05000000000000000000" pitchFamily="2" charset="2"/>
              </a:rPr>
              <a:t>formation</a:t>
            </a:r>
            <a:endParaRPr lang="fr-FR" dirty="0"/>
          </a:p>
        </p:txBody>
      </p:sp>
      <p:sp>
        <p:nvSpPr>
          <p:cNvPr id="13" name="ZoneTexte 12"/>
          <p:cNvSpPr txBox="1"/>
          <p:nvPr/>
        </p:nvSpPr>
        <p:spPr>
          <a:xfrm>
            <a:off x="323528" y="4919455"/>
            <a:ext cx="1584176" cy="107722"/>
          </a:xfrm>
          <a:prstGeom prst="rect">
            <a:avLst/>
          </a:prstGeom>
          <a:solidFill>
            <a:schemeClr val="bg1"/>
          </a:solidFill>
        </p:spPr>
        <p:txBody>
          <a:bodyPr wrap="square" lIns="0" tIns="0" rIns="0" bIns="0" rtlCol="0">
            <a:spAutoFit/>
          </a:bodyPr>
          <a:lstStyle/>
          <a:p>
            <a:r>
              <a:rPr lang="fr-FR" sz="700" dirty="0" smtClean="0"/>
              <a:t>Formation  vendue unitairement</a:t>
            </a:r>
            <a:endParaRPr lang="fr-FR" sz="700" dirty="0"/>
          </a:p>
        </p:txBody>
      </p:sp>
    </p:spTree>
    <p:extLst>
      <p:ext uri="{BB962C8B-B14F-4D97-AF65-F5344CB8AC3E}">
        <p14:creationId xmlns:p14="http://schemas.microsoft.com/office/powerpoint/2010/main" val="3911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7"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a:t>
            </a:r>
            <a:r>
              <a:rPr lang="fr-FR" dirty="0" smtClean="0">
                <a:sym typeface="Wingdings" panose="05000000000000000000" pitchFamily="2" charset="2"/>
              </a:rPr>
              <a:t>formation</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02" y="2204864"/>
            <a:ext cx="8295246" cy="354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810170" y="967603"/>
            <a:ext cx="5714158"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Pour les formations facturées à l’unité, saisir le nombre d’unité, c’est-à-dire le nombre de formation, elle est égal au nombre de stagiaires</a:t>
            </a:r>
            <a:endParaRPr lang="fr-FR" dirty="0">
              <a:solidFill>
                <a:srgbClr val="FF0000"/>
              </a:solidFill>
            </a:endParaRPr>
          </a:p>
        </p:txBody>
      </p:sp>
      <p:cxnSp>
        <p:nvCxnSpPr>
          <p:cNvPr id="13" name="Connecteur droit avec flèche 12"/>
          <p:cNvCxnSpPr>
            <a:stCxn id="10" idx="2"/>
          </p:cNvCxnSpPr>
          <p:nvPr/>
        </p:nvCxnSpPr>
        <p:spPr>
          <a:xfrm flipH="1">
            <a:off x="3678479" y="1890933"/>
            <a:ext cx="988770" cy="169747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04000" y="3511460"/>
            <a:ext cx="1739128" cy="153888"/>
          </a:xfrm>
          <a:prstGeom prst="rect">
            <a:avLst/>
          </a:prstGeom>
          <a:solidFill>
            <a:schemeClr val="bg1"/>
          </a:solidFill>
        </p:spPr>
        <p:txBody>
          <a:bodyPr wrap="square" lIns="0" tIns="0" rIns="0" bIns="0" rtlCol="0">
            <a:spAutoFit/>
          </a:bodyPr>
          <a:lstStyle/>
          <a:p>
            <a:r>
              <a:rPr lang="fr-FR" sz="1000" dirty="0" smtClean="0"/>
              <a:t>Formations facturées à l’unités</a:t>
            </a:r>
            <a:endParaRPr lang="fr-FR" sz="800" dirty="0"/>
          </a:p>
        </p:txBody>
      </p:sp>
      <p:sp>
        <p:nvSpPr>
          <p:cNvPr id="20" name="ZoneTexte 19"/>
          <p:cNvSpPr txBox="1"/>
          <p:nvPr/>
        </p:nvSpPr>
        <p:spPr>
          <a:xfrm>
            <a:off x="1008000" y="5517232"/>
            <a:ext cx="5714158"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Pour les formations facturées à l’heure,  le nombre d’unités prévues correspond au nombre d’heures totales en centre</a:t>
            </a:r>
          </a:p>
          <a:p>
            <a:r>
              <a:rPr lang="fr-FR" dirty="0" smtClean="0">
                <a:solidFill>
                  <a:srgbClr val="FF0000"/>
                </a:solidFill>
              </a:rPr>
              <a:t>(Soit le nb de stagiaire x heure en centre par stagiaire)</a:t>
            </a:r>
            <a:endParaRPr lang="fr-FR" dirty="0">
              <a:solidFill>
                <a:srgbClr val="FF0000"/>
              </a:solidFill>
            </a:endParaRPr>
          </a:p>
        </p:txBody>
      </p:sp>
      <p:cxnSp>
        <p:nvCxnSpPr>
          <p:cNvPr id="24" name="Connecteur droit avec flèche 23"/>
          <p:cNvCxnSpPr>
            <a:stCxn id="20" idx="0"/>
          </p:cNvCxnSpPr>
          <p:nvPr/>
        </p:nvCxnSpPr>
        <p:spPr>
          <a:xfrm flipH="1" flipV="1">
            <a:off x="3426451" y="3326214"/>
            <a:ext cx="438628" cy="219101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flipV="1">
            <a:off x="1008001" y="4077073"/>
            <a:ext cx="2857078" cy="144015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0" idx="0"/>
          </p:cNvCxnSpPr>
          <p:nvPr/>
        </p:nvCxnSpPr>
        <p:spPr>
          <a:xfrm flipV="1">
            <a:off x="3865079" y="4293097"/>
            <a:ext cx="1715033" cy="12241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174" name="Rectangle 7173"/>
          <p:cNvSpPr/>
          <p:nvPr/>
        </p:nvSpPr>
        <p:spPr>
          <a:xfrm>
            <a:off x="2987824" y="3140968"/>
            <a:ext cx="877255" cy="3704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p:cNvSpPr/>
          <p:nvPr/>
        </p:nvSpPr>
        <p:spPr>
          <a:xfrm>
            <a:off x="395536" y="3861048"/>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p:cNvSpPr/>
          <p:nvPr/>
        </p:nvSpPr>
        <p:spPr>
          <a:xfrm>
            <a:off x="5076056" y="4149080"/>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p:cNvSpPr/>
          <p:nvPr/>
        </p:nvSpPr>
        <p:spPr>
          <a:xfrm>
            <a:off x="2987824" y="3403158"/>
            <a:ext cx="877255" cy="3704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75" name="Égal 7174"/>
          <p:cNvSpPr/>
          <p:nvPr/>
        </p:nvSpPr>
        <p:spPr>
          <a:xfrm rot="20892578">
            <a:off x="1868164" y="3593075"/>
            <a:ext cx="749928" cy="411724"/>
          </a:xfrm>
          <a:prstGeom prst="mathEqual">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7" name="Égal 46"/>
          <p:cNvSpPr/>
          <p:nvPr/>
        </p:nvSpPr>
        <p:spPr>
          <a:xfrm>
            <a:off x="3938071" y="3109077"/>
            <a:ext cx="749928" cy="411724"/>
          </a:xfrm>
          <a:prstGeom prst="mathEqual">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176" name="Multiplier 7175"/>
          <p:cNvSpPr/>
          <p:nvPr/>
        </p:nvSpPr>
        <p:spPr>
          <a:xfrm>
            <a:off x="3155857" y="3798937"/>
            <a:ext cx="829220" cy="829220"/>
          </a:xfrm>
          <a:prstGeom prst="mathMultiply">
            <a:avLst>
              <a:gd name="adj1" fmla="val 11745"/>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p:cNvSpPr/>
          <p:nvPr/>
        </p:nvSpPr>
        <p:spPr>
          <a:xfrm>
            <a:off x="395535" y="3861048"/>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p:cNvSpPr txBox="1"/>
          <p:nvPr/>
        </p:nvSpPr>
        <p:spPr>
          <a:xfrm>
            <a:off x="5076056" y="2850320"/>
            <a:ext cx="388843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indiquez également ici le nb de sessions envisagées et le nb de sites</a:t>
            </a:r>
            <a:endParaRPr lang="fr-FR" dirty="0">
              <a:solidFill>
                <a:srgbClr val="FF0000"/>
              </a:solidFill>
            </a:endParaRPr>
          </a:p>
        </p:txBody>
      </p:sp>
      <p:cxnSp>
        <p:nvCxnSpPr>
          <p:cNvPr id="51" name="Connecteur droit avec flèche 50"/>
          <p:cNvCxnSpPr/>
          <p:nvPr/>
        </p:nvCxnSpPr>
        <p:spPr>
          <a:xfrm flipH="1">
            <a:off x="3678479" y="3173485"/>
            <a:ext cx="1397578" cy="68756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131839" y="3832426"/>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5" name="Connecteur droit avec flèche 54"/>
          <p:cNvCxnSpPr>
            <a:stCxn id="50" idx="2"/>
          </p:cNvCxnSpPr>
          <p:nvPr/>
        </p:nvCxnSpPr>
        <p:spPr>
          <a:xfrm flipH="1">
            <a:off x="6366279" y="3496651"/>
            <a:ext cx="653993" cy="39029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819638" y="3858322"/>
            <a:ext cx="877255"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ZoneTexte 58"/>
          <p:cNvSpPr txBox="1"/>
          <p:nvPr/>
        </p:nvSpPr>
        <p:spPr>
          <a:xfrm>
            <a:off x="5076056" y="5037409"/>
            <a:ext cx="3888432"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remplirez les durées par personnes en centre (si nécessaire) en entreprise </a:t>
            </a:r>
            <a:r>
              <a:rPr lang="fr-FR" dirty="0">
                <a:solidFill>
                  <a:srgbClr val="FF0000"/>
                </a:solidFill>
              </a:rPr>
              <a:t>(si nécessaire) </a:t>
            </a:r>
            <a:r>
              <a:rPr lang="fr-FR" dirty="0" smtClean="0">
                <a:solidFill>
                  <a:srgbClr val="FF0000"/>
                </a:solidFill>
              </a:rPr>
              <a:t>et ferez la somme pour le parcours total.</a:t>
            </a:r>
            <a:endParaRPr lang="fr-FR" dirty="0">
              <a:solidFill>
                <a:srgbClr val="FF0000"/>
              </a:solidFill>
            </a:endParaRPr>
          </a:p>
        </p:txBody>
      </p:sp>
      <p:cxnSp>
        <p:nvCxnSpPr>
          <p:cNvPr id="60" name="Connecteur droit avec flèche 59"/>
          <p:cNvCxnSpPr/>
          <p:nvPr/>
        </p:nvCxnSpPr>
        <p:spPr>
          <a:xfrm flipH="1" flipV="1">
            <a:off x="6693275" y="4293096"/>
            <a:ext cx="326997" cy="72746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4313036" y="4149080"/>
            <a:ext cx="2380240"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4" name="Connecteur droit avec flèche 63"/>
          <p:cNvCxnSpPr>
            <a:stCxn id="59" idx="0"/>
          </p:cNvCxnSpPr>
          <p:nvPr/>
        </p:nvCxnSpPr>
        <p:spPr>
          <a:xfrm flipH="1" flipV="1">
            <a:off x="6693276" y="4552507"/>
            <a:ext cx="326996" cy="4849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313036" y="4408490"/>
            <a:ext cx="2380240"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7" name="Connecteur droit avec flèche 66"/>
          <p:cNvCxnSpPr/>
          <p:nvPr/>
        </p:nvCxnSpPr>
        <p:spPr>
          <a:xfrm flipH="1" flipV="1">
            <a:off x="6693276" y="4772174"/>
            <a:ext cx="326996" cy="24245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313036" y="4628157"/>
            <a:ext cx="2380240"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85" name="Plus 7184"/>
          <p:cNvSpPr/>
          <p:nvPr/>
        </p:nvSpPr>
        <p:spPr>
          <a:xfrm>
            <a:off x="5468329" y="4283492"/>
            <a:ext cx="223565" cy="223565"/>
          </a:xfrm>
          <a:prstGeom prst="mathPlus">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86" name="Égal 7185"/>
          <p:cNvSpPr/>
          <p:nvPr/>
        </p:nvSpPr>
        <p:spPr>
          <a:xfrm>
            <a:off x="5436096" y="4549211"/>
            <a:ext cx="288032" cy="230788"/>
          </a:xfrm>
          <a:prstGeom prst="mathEqual">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cxnSp>
        <p:nvCxnSpPr>
          <p:cNvPr id="21" name="Connecteur droit avec flèche 20"/>
          <p:cNvCxnSpPr>
            <a:stCxn id="10" idx="2"/>
          </p:cNvCxnSpPr>
          <p:nvPr/>
        </p:nvCxnSpPr>
        <p:spPr>
          <a:xfrm flipH="1">
            <a:off x="936049" y="1890933"/>
            <a:ext cx="3731200" cy="208550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77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fade">
                                      <p:cBhvr>
                                        <p:cTn id="27" dur="500"/>
                                        <p:tgtEl>
                                          <p:spTgt spid="717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175"/>
                                        </p:tgtEl>
                                      </p:cBhvr>
                                    </p:animEffect>
                                    <p:set>
                                      <p:cBhvr>
                                        <p:cTn id="42" dur="1" fill="hold">
                                          <p:stCondLst>
                                            <p:cond delay="499"/>
                                          </p:stCondLst>
                                        </p:cTn>
                                        <p:tgtEl>
                                          <p:spTgt spid="717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43"/>
                                        </p:tgtEl>
                                      </p:cBhvr>
                                    </p:animEffect>
                                    <p:set>
                                      <p:cBhvr>
                                        <p:cTn id="45" dur="1" fill="hold">
                                          <p:stCondLst>
                                            <p:cond delay="499"/>
                                          </p:stCondLst>
                                        </p:cTn>
                                        <p:tgtEl>
                                          <p:spTgt spid="4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174"/>
                                        </p:tgtEl>
                                        <p:attrNameLst>
                                          <p:attrName>style.visibility</p:attrName>
                                        </p:attrNameLst>
                                      </p:cBhvr>
                                      <p:to>
                                        <p:strVal val="visible"/>
                                      </p:to>
                                    </p:set>
                                    <p:animEffect transition="in" filter="fade">
                                      <p:cBhvr>
                                        <p:cTn id="56" dur="500"/>
                                        <p:tgtEl>
                                          <p:spTgt spid="717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7176"/>
                                        </p:tgtEl>
                                        <p:attrNameLst>
                                          <p:attrName>style.visibility</p:attrName>
                                        </p:attrNameLst>
                                      </p:cBhvr>
                                      <p:to>
                                        <p:strVal val="visible"/>
                                      </p:to>
                                    </p:set>
                                    <p:animEffect transition="in" filter="fade">
                                      <p:cBhvr>
                                        <p:cTn id="75" dur="500"/>
                                        <p:tgtEl>
                                          <p:spTgt spid="7176"/>
                                        </p:tgtEl>
                                      </p:cBhvr>
                                    </p:animEffec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xit" presetSubtype="0" fill="hold" nodeType="with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xit" presetSubtype="0" fill="hold" grpId="1" nodeType="withEffect">
                                  <p:stCondLst>
                                    <p:cond delay="0"/>
                                  </p:stCondLst>
                                  <p:childTnLst>
                                    <p:animEffect transition="out" filter="fade">
                                      <p:cBhvr>
                                        <p:cTn id="94" dur="500"/>
                                        <p:tgtEl>
                                          <p:spTgt spid="7174"/>
                                        </p:tgtEl>
                                      </p:cBhvr>
                                    </p:animEffect>
                                    <p:set>
                                      <p:cBhvr>
                                        <p:cTn id="95" dur="1" fill="hold">
                                          <p:stCondLst>
                                            <p:cond delay="499"/>
                                          </p:stCondLst>
                                        </p:cTn>
                                        <p:tgtEl>
                                          <p:spTgt spid="7174"/>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47"/>
                                        </p:tgtEl>
                                      </p:cBhvr>
                                    </p:animEffect>
                                    <p:set>
                                      <p:cBhvr>
                                        <p:cTn id="98" dur="1" fill="hold">
                                          <p:stCondLst>
                                            <p:cond delay="499"/>
                                          </p:stCondLst>
                                        </p:cTn>
                                        <p:tgtEl>
                                          <p:spTgt spid="47"/>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49"/>
                                        </p:tgtEl>
                                      </p:cBhvr>
                                    </p:animEffect>
                                    <p:set>
                                      <p:cBhvr>
                                        <p:cTn id="101" dur="1" fill="hold">
                                          <p:stCondLst>
                                            <p:cond delay="499"/>
                                          </p:stCondLst>
                                        </p:cTn>
                                        <p:tgtEl>
                                          <p:spTgt spid="49"/>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7176"/>
                                        </p:tgtEl>
                                      </p:cBhvr>
                                    </p:animEffect>
                                    <p:set>
                                      <p:cBhvr>
                                        <p:cTn id="104" dur="1" fill="hold">
                                          <p:stCondLst>
                                            <p:cond delay="499"/>
                                          </p:stCondLst>
                                        </p:cTn>
                                        <p:tgtEl>
                                          <p:spTgt spid="717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4"/>
                                        </p:tgtEl>
                                      </p:cBhvr>
                                    </p:animEffect>
                                    <p:set>
                                      <p:cBhvr>
                                        <p:cTn id="107" dur="1" fill="hold">
                                          <p:stCondLst>
                                            <p:cond delay="499"/>
                                          </p:stCondLst>
                                        </p:cTn>
                                        <p:tgtEl>
                                          <p:spTgt spid="4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0"/>
                                        </p:tgtEl>
                                      </p:cBhvr>
                                    </p:animEffect>
                                    <p:set>
                                      <p:cBhvr>
                                        <p:cTn id="110" dur="1" fill="hold">
                                          <p:stCondLst>
                                            <p:cond delay="499"/>
                                          </p:stCondLst>
                                        </p:cTn>
                                        <p:tgtEl>
                                          <p:spTgt spid="2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fade">
                                      <p:cBhvr>
                                        <p:cTn id="118" dur="500"/>
                                        <p:tgtEl>
                                          <p:spTgt spid="5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fade">
                                      <p:cBhvr>
                                        <p:cTn id="126" dur="500"/>
                                        <p:tgtEl>
                                          <p:spTgt spid="56"/>
                                        </p:tgtEl>
                                      </p:cBhvr>
                                    </p:animEffect>
                                  </p:childTnLst>
                                </p:cTn>
                              </p:par>
                              <p:par>
                                <p:cTn id="127" presetID="10" presetClass="exit" presetSubtype="0" fill="hold" nodeType="withEffect">
                                  <p:stCondLst>
                                    <p:cond delay="0"/>
                                  </p:stCondLst>
                                  <p:childTnLst>
                                    <p:animEffect transition="out" filter="fade">
                                      <p:cBhvr>
                                        <p:cTn id="128" dur="500"/>
                                        <p:tgtEl>
                                          <p:spTgt spid="51"/>
                                        </p:tgtEl>
                                      </p:cBhvr>
                                    </p:animEffect>
                                    <p:set>
                                      <p:cBhvr>
                                        <p:cTn id="129" dur="1" fill="hold">
                                          <p:stCondLst>
                                            <p:cond delay="499"/>
                                          </p:stCondLst>
                                        </p:cTn>
                                        <p:tgtEl>
                                          <p:spTgt spid="5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fade">
                                      <p:cBhvr>
                                        <p:cTn id="137" dur="500"/>
                                        <p:tgtEl>
                                          <p:spTgt spid="59"/>
                                        </p:tgtEl>
                                      </p:cBhvr>
                                    </p:animEffect>
                                  </p:childTnLst>
                                </p:cTn>
                              </p:par>
                              <p:par>
                                <p:cTn id="138" presetID="10" presetClass="entr" presetSubtype="0" fill="hold" nodeType="with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500"/>
                                        <p:tgtEl>
                                          <p:spTgt spid="6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500"/>
                                        <p:tgtEl>
                                          <p:spTgt spid="63"/>
                                        </p:tgtEl>
                                      </p:cBhvr>
                                    </p:animEffect>
                                  </p:childTnLst>
                                </p:cTn>
                              </p:par>
                              <p:par>
                                <p:cTn id="144" presetID="10" presetClass="exit" presetSubtype="0" fill="hold" grpId="1" nodeType="withEffect">
                                  <p:stCondLst>
                                    <p:cond delay="0"/>
                                  </p:stCondLst>
                                  <p:childTnLst>
                                    <p:animEffect transition="out" filter="fade">
                                      <p:cBhvr>
                                        <p:cTn id="145" dur="500"/>
                                        <p:tgtEl>
                                          <p:spTgt spid="50"/>
                                        </p:tgtEl>
                                      </p:cBhvr>
                                    </p:animEffect>
                                    <p:set>
                                      <p:cBhvr>
                                        <p:cTn id="146" dur="1" fill="hold">
                                          <p:stCondLst>
                                            <p:cond delay="499"/>
                                          </p:stCondLst>
                                        </p:cTn>
                                        <p:tgtEl>
                                          <p:spTgt spid="50"/>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55"/>
                                        </p:tgtEl>
                                      </p:cBhvr>
                                    </p:animEffect>
                                    <p:set>
                                      <p:cBhvr>
                                        <p:cTn id="149" dur="1" fill="hold">
                                          <p:stCondLst>
                                            <p:cond delay="499"/>
                                          </p:stCondLst>
                                        </p:cTn>
                                        <p:tgtEl>
                                          <p:spTgt spid="55"/>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56"/>
                                        </p:tgtEl>
                                      </p:cBhvr>
                                    </p:animEffect>
                                    <p:set>
                                      <p:cBhvr>
                                        <p:cTn id="152" dur="1" fill="hold">
                                          <p:stCondLst>
                                            <p:cond delay="499"/>
                                          </p:stCondLst>
                                        </p:cTn>
                                        <p:tgtEl>
                                          <p:spTgt spid="56"/>
                                        </p:tgtEl>
                                        <p:attrNameLst>
                                          <p:attrName>style.visibility</p:attrName>
                                        </p:attrNameLst>
                                      </p:cBhvr>
                                      <p:to>
                                        <p:strVal val="hidden"/>
                                      </p:to>
                                    </p:set>
                                  </p:childTnLst>
                                </p:cTn>
                              </p:par>
                            </p:childTnLst>
                          </p:cTn>
                        </p:par>
                        <p:par>
                          <p:cTn id="153" fill="hold">
                            <p:stCondLst>
                              <p:cond delay="500"/>
                            </p:stCondLst>
                            <p:childTnLst>
                              <p:par>
                                <p:cTn id="154" presetID="10" presetClass="entr" presetSubtype="0" fill="hold" nodeType="afterEffect">
                                  <p:stCondLst>
                                    <p:cond delay="0"/>
                                  </p:stCondLst>
                                  <p:childTnLst>
                                    <p:set>
                                      <p:cBhvr>
                                        <p:cTn id="155" dur="1" fill="hold">
                                          <p:stCondLst>
                                            <p:cond delay="0"/>
                                          </p:stCondLst>
                                        </p:cTn>
                                        <p:tgtEl>
                                          <p:spTgt spid="64"/>
                                        </p:tgtEl>
                                        <p:attrNameLst>
                                          <p:attrName>style.visibility</p:attrName>
                                        </p:attrNameLst>
                                      </p:cBhvr>
                                      <p:to>
                                        <p:strVal val="visible"/>
                                      </p:to>
                                    </p:set>
                                    <p:animEffect transition="in" filter="fade">
                                      <p:cBhvr>
                                        <p:cTn id="156" dur="500"/>
                                        <p:tgtEl>
                                          <p:spTgt spid="6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5"/>
                                        </p:tgtEl>
                                        <p:attrNameLst>
                                          <p:attrName>style.visibility</p:attrName>
                                        </p:attrNameLst>
                                      </p:cBhvr>
                                      <p:to>
                                        <p:strVal val="visible"/>
                                      </p:to>
                                    </p:set>
                                    <p:animEffect transition="in" filter="fade">
                                      <p:cBhvr>
                                        <p:cTn id="159" dur="500"/>
                                        <p:tgtEl>
                                          <p:spTgt spid="65"/>
                                        </p:tgtEl>
                                      </p:cBhvr>
                                    </p:animEffect>
                                  </p:childTnLst>
                                </p:cTn>
                              </p:par>
                              <p:par>
                                <p:cTn id="160" presetID="10" presetClass="exit" presetSubtype="0" fill="hold" nodeType="withEffect">
                                  <p:stCondLst>
                                    <p:cond delay="0"/>
                                  </p:stCondLst>
                                  <p:childTnLst>
                                    <p:animEffect transition="out" filter="fade">
                                      <p:cBhvr>
                                        <p:cTn id="161" dur="500"/>
                                        <p:tgtEl>
                                          <p:spTgt spid="60"/>
                                        </p:tgtEl>
                                      </p:cBhvr>
                                    </p:animEffect>
                                    <p:set>
                                      <p:cBhvr>
                                        <p:cTn id="162" dur="1" fill="hold">
                                          <p:stCondLst>
                                            <p:cond delay="499"/>
                                          </p:stCondLst>
                                        </p:cTn>
                                        <p:tgtEl>
                                          <p:spTgt spid="60"/>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3"/>
                                        </p:tgtEl>
                                      </p:cBhvr>
                                    </p:animEffect>
                                    <p:set>
                                      <p:cBhvr>
                                        <p:cTn id="165" dur="1" fill="hold">
                                          <p:stCondLst>
                                            <p:cond delay="499"/>
                                          </p:stCondLst>
                                        </p:cTn>
                                        <p:tgtEl>
                                          <p:spTgt spid="63"/>
                                        </p:tgtEl>
                                        <p:attrNameLst>
                                          <p:attrName>style.visibility</p:attrName>
                                        </p:attrNameLst>
                                      </p:cBhvr>
                                      <p:to>
                                        <p:strVal val="hidden"/>
                                      </p:to>
                                    </p:set>
                                  </p:childTnLst>
                                </p:cTn>
                              </p:par>
                            </p:childTnLst>
                          </p:cTn>
                        </p:par>
                        <p:par>
                          <p:cTn id="166" fill="hold">
                            <p:stCondLst>
                              <p:cond delay="1000"/>
                            </p:stCondLst>
                            <p:childTnLst>
                              <p:par>
                                <p:cTn id="167" presetID="10" presetClass="entr" presetSubtype="0" fill="hold" nodeType="afterEffect">
                                  <p:stCondLst>
                                    <p:cond delay="0"/>
                                  </p:stCondLst>
                                  <p:childTnLst>
                                    <p:set>
                                      <p:cBhvr>
                                        <p:cTn id="168" dur="1" fill="hold">
                                          <p:stCondLst>
                                            <p:cond delay="0"/>
                                          </p:stCondLst>
                                        </p:cTn>
                                        <p:tgtEl>
                                          <p:spTgt spid="67"/>
                                        </p:tgtEl>
                                        <p:attrNameLst>
                                          <p:attrName>style.visibility</p:attrName>
                                        </p:attrNameLst>
                                      </p:cBhvr>
                                      <p:to>
                                        <p:strVal val="visible"/>
                                      </p:to>
                                    </p:set>
                                    <p:animEffect transition="in" filter="fade">
                                      <p:cBhvr>
                                        <p:cTn id="169" dur="500"/>
                                        <p:tgtEl>
                                          <p:spTgt spid="6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fade">
                                      <p:cBhvr>
                                        <p:cTn id="172" dur="500"/>
                                        <p:tgtEl>
                                          <p:spTgt spid="68"/>
                                        </p:tgtEl>
                                      </p:cBhvr>
                                    </p:animEffect>
                                  </p:childTnLst>
                                </p:cTn>
                              </p:par>
                              <p:par>
                                <p:cTn id="173" presetID="10" presetClass="exit" presetSubtype="0" fill="hold" nodeType="withEffect">
                                  <p:stCondLst>
                                    <p:cond delay="0"/>
                                  </p:stCondLst>
                                  <p:childTnLst>
                                    <p:animEffect transition="out" filter="fade">
                                      <p:cBhvr>
                                        <p:cTn id="174" dur="500"/>
                                        <p:tgtEl>
                                          <p:spTgt spid="64"/>
                                        </p:tgtEl>
                                      </p:cBhvr>
                                    </p:animEffect>
                                    <p:set>
                                      <p:cBhvr>
                                        <p:cTn id="175" dur="1" fill="hold">
                                          <p:stCondLst>
                                            <p:cond delay="499"/>
                                          </p:stCondLst>
                                        </p:cTn>
                                        <p:tgtEl>
                                          <p:spTgt spid="64"/>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65"/>
                                        </p:tgtEl>
                                      </p:cBhvr>
                                    </p:animEffect>
                                    <p:set>
                                      <p:cBhvr>
                                        <p:cTn id="178" dur="1" fill="hold">
                                          <p:stCondLst>
                                            <p:cond delay="499"/>
                                          </p:stCondLst>
                                        </p:cTn>
                                        <p:tgtEl>
                                          <p:spTgt spid="65"/>
                                        </p:tgtEl>
                                        <p:attrNameLst>
                                          <p:attrName>style.visibility</p:attrName>
                                        </p:attrNameLst>
                                      </p:cBhvr>
                                      <p:to>
                                        <p:strVal val="hidden"/>
                                      </p:to>
                                    </p:set>
                                  </p:childTnLst>
                                </p:cTn>
                              </p:par>
                            </p:childTnLst>
                          </p:cTn>
                        </p:par>
                        <p:par>
                          <p:cTn id="179" fill="hold">
                            <p:stCondLst>
                              <p:cond delay="1500"/>
                            </p:stCondLst>
                            <p:childTnLst>
                              <p:par>
                                <p:cTn id="180" presetID="10" presetClass="exit" presetSubtype="0" fill="hold" nodeType="afterEffect">
                                  <p:stCondLst>
                                    <p:cond delay="0"/>
                                  </p:stCondLst>
                                  <p:childTnLst>
                                    <p:animEffect transition="out" filter="fade">
                                      <p:cBhvr>
                                        <p:cTn id="181" dur="500"/>
                                        <p:tgtEl>
                                          <p:spTgt spid="67"/>
                                        </p:tgtEl>
                                      </p:cBhvr>
                                    </p:animEffect>
                                    <p:set>
                                      <p:cBhvr>
                                        <p:cTn id="182" dur="1" fill="hold">
                                          <p:stCondLst>
                                            <p:cond delay="499"/>
                                          </p:stCondLst>
                                        </p:cTn>
                                        <p:tgtEl>
                                          <p:spTgt spid="67"/>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68"/>
                                        </p:tgtEl>
                                      </p:cBhvr>
                                    </p:animEffect>
                                    <p:set>
                                      <p:cBhvr>
                                        <p:cTn id="185" dur="1" fill="hold">
                                          <p:stCondLst>
                                            <p:cond delay="499"/>
                                          </p:stCondLst>
                                        </p:cTn>
                                        <p:tgtEl>
                                          <p:spTgt spid="68"/>
                                        </p:tgtEl>
                                        <p:attrNameLst>
                                          <p:attrName>style.visibility</p:attrName>
                                        </p:attrNameLst>
                                      </p:cBhvr>
                                      <p:to>
                                        <p:strVal val="hidden"/>
                                      </p:to>
                                    </p:set>
                                  </p:childTnLst>
                                </p:cTn>
                              </p:par>
                            </p:childTnLst>
                          </p:cTn>
                        </p:par>
                        <p:par>
                          <p:cTn id="186" fill="hold">
                            <p:stCondLst>
                              <p:cond delay="2000"/>
                            </p:stCondLst>
                            <p:childTnLst>
                              <p:par>
                                <p:cTn id="187" presetID="10" presetClass="entr" presetSubtype="0" fill="hold" grpId="0" nodeType="afterEffect">
                                  <p:stCondLst>
                                    <p:cond delay="0"/>
                                  </p:stCondLst>
                                  <p:childTnLst>
                                    <p:set>
                                      <p:cBhvr>
                                        <p:cTn id="188" dur="1" fill="hold">
                                          <p:stCondLst>
                                            <p:cond delay="0"/>
                                          </p:stCondLst>
                                        </p:cTn>
                                        <p:tgtEl>
                                          <p:spTgt spid="7186"/>
                                        </p:tgtEl>
                                        <p:attrNameLst>
                                          <p:attrName>style.visibility</p:attrName>
                                        </p:attrNameLst>
                                      </p:cBhvr>
                                      <p:to>
                                        <p:strVal val="visible"/>
                                      </p:to>
                                    </p:set>
                                    <p:animEffect transition="in" filter="fade">
                                      <p:cBhvr>
                                        <p:cTn id="189" dur="500"/>
                                        <p:tgtEl>
                                          <p:spTgt spid="718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7185"/>
                                        </p:tgtEl>
                                        <p:attrNameLst>
                                          <p:attrName>style.visibility</p:attrName>
                                        </p:attrNameLst>
                                      </p:cBhvr>
                                      <p:to>
                                        <p:strVal val="visible"/>
                                      </p:to>
                                    </p:set>
                                    <p:animEffect transition="in" filter="fade">
                                      <p:cBhvr>
                                        <p:cTn id="192" dur="500"/>
                                        <p:tgtEl>
                                          <p:spTgt spid="7185"/>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59"/>
                                        </p:tgtEl>
                                      </p:cBhvr>
                                    </p:animEffect>
                                    <p:set>
                                      <p:cBhvr>
                                        <p:cTn id="197" dur="1" fill="hold">
                                          <p:stCondLst>
                                            <p:cond delay="499"/>
                                          </p:stCondLst>
                                        </p:cTn>
                                        <p:tgtEl>
                                          <p:spTgt spid="59"/>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7186"/>
                                        </p:tgtEl>
                                      </p:cBhvr>
                                    </p:animEffect>
                                    <p:set>
                                      <p:cBhvr>
                                        <p:cTn id="200" dur="1" fill="hold">
                                          <p:stCondLst>
                                            <p:cond delay="499"/>
                                          </p:stCondLst>
                                        </p:cTn>
                                        <p:tgtEl>
                                          <p:spTgt spid="7186"/>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7185"/>
                                        </p:tgtEl>
                                      </p:cBhvr>
                                    </p:animEffect>
                                    <p:set>
                                      <p:cBhvr>
                                        <p:cTn id="203" dur="1" fill="hold">
                                          <p:stCondLst>
                                            <p:cond delay="499"/>
                                          </p:stCondLst>
                                        </p:cTn>
                                        <p:tgtEl>
                                          <p:spTgt spid="7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0" grpId="0" animBg="1"/>
      <p:bldP spid="20" grpId="1" animBg="1"/>
      <p:bldP spid="7174" grpId="0" animBg="1"/>
      <p:bldP spid="7174" grpId="1" animBg="1"/>
      <p:bldP spid="43" grpId="0" animBg="1"/>
      <p:bldP spid="43" grpId="1" animBg="1"/>
      <p:bldP spid="44" grpId="0" animBg="1"/>
      <p:bldP spid="44" grpId="1" animBg="1"/>
      <p:bldP spid="45" grpId="0" animBg="1"/>
      <p:bldP spid="45" grpId="1" animBg="1"/>
      <p:bldP spid="7175" grpId="0" animBg="1"/>
      <p:bldP spid="7175" grpId="1" animBg="1"/>
      <p:bldP spid="47" grpId="0" animBg="1"/>
      <p:bldP spid="47" grpId="1" animBg="1"/>
      <p:bldP spid="7176" grpId="0" animBg="1"/>
      <p:bldP spid="7176" grpId="1" animBg="1"/>
      <p:bldP spid="49" grpId="0" animBg="1"/>
      <p:bldP spid="49" grpId="1" animBg="1"/>
      <p:bldP spid="50" grpId="0" animBg="1"/>
      <p:bldP spid="50" grpId="1" animBg="1"/>
      <p:bldP spid="54" grpId="0" animBg="1"/>
      <p:bldP spid="54" grpId="1" animBg="1"/>
      <p:bldP spid="56" grpId="0" animBg="1"/>
      <p:bldP spid="56" grpId="1" animBg="1"/>
      <p:bldP spid="59" grpId="0" animBg="1"/>
      <p:bldP spid="59" grpId="1" animBg="1"/>
      <p:bldP spid="63" grpId="0" animBg="1"/>
      <p:bldP spid="63" grpId="1" animBg="1"/>
      <p:bldP spid="65" grpId="0" animBg="1"/>
      <p:bldP spid="65" grpId="1" animBg="1"/>
      <p:bldP spid="68" grpId="0" animBg="1"/>
      <p:bldP spid="68" grpId="1" animBg="1"/>
      <p:bldP spid="7185" grpId="0" animBg="1"/>
      <p:bldP spid="7185" grpId="1" animBg="1"/>
      <p:bldP spid="7186" grpId="0" animBg="1"/>
      <p:bldP spid="7186"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5327"/>
            <a:ext cx="8709067" cy="518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ZoneTexte 34"/>
          <p:cNvSpPr txBox="1"/>
          <p:nvPr/>
        </p:nvSpPr>
        <p:spPr>
          <a:xfrm>
            <a:off x="5133587" y="1875234"/>
            <a:ext cx="3024336"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Les 3 parties restantes sont indicatives, et définissent le besoin de la Région.</a:t>
            </a:r>
          </a:p>
          <a:p>
            <a:r>
              <a:rPr lang="fr-FR" dirty="0" smtClean="0">
                <a:solidFill>
                  <a:srgbClr val="FF0000"/>
                </a:solidFill>
              </a:rPr>
              <a:t>L’organisme ne peut pas modifier ces champs</a:t>
            </a:r>
            <a:endParaRPr lang="fr-FR" dirty="0">
              <a:solidFill>
                <a:srgbClr val="FF0000"/>
              </a:solidFill>
            </a:endParaRPr>
          </a:p>
        </p:txBody>
      </p:sp>
      <p:sp>
        <p:nvSpPr>
          <p:cNvPr id="38" name="Organigramme : Extraire 37"/>
          <p:cNvSpPr/>
          <p:nvPr/>
        </p:nvSpPr>
        <p:spPr>
          <a:xfrm>
            <a:off x="7690130" y="3713559"/>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FF0000"/>
                </a:solidFill>
              </a:rPr>
              <a:t>!</a:t>
            </a:r>
            <a:endParaRPr lang="fr-FR" sz="1200" b="1" dirty="0">
              <a:solidFill>
                <a:srgbClr val="FF0000"/>
              </a:solidFill>
            </a:endParaRPr>
          </a:p>
        </p:txBody>
      </p:sp>
      <p:sp>
        <p:nvSpPr>
          <p:cNvPr id="37" name="ZoneTexte 36"/>
          <p:cNvSpPr txBox="1"/>
          <p:nvPr/>
        </p:nvSpPr>
        <p:spPr>
          <a:xfrm>
            <a:off x="4067944" y="3569543"/>
            <a:ext cx="4824535" cy="2308324"/>
          </a:xfrm>
          <a:prstGeom prst="rect">
            <a:avLst/>
          </a:prstGeom>
          <a:solidFill>
            <a:schemeClr val="bg1">
              <a:alpha val="46000"/>
            </a:schemeClr>
          </a:solidFill>
          <a:ln w="25400">
            <a:solidFill>
              <a:srgbClr val="FF0000"/>
            </a:solidFill>
            <a:prstDash val="sysDash"/>
          </a:ln>
        </p:spPr>
        <p:txBody>
          <a:bodyPr wrap="square" rtlCol="0">
            <a:spAutoFit/>
          </a:bodyPr>
          <a:lstStyle/>
          <a:p>
            <a:r>
              <a:rPr lang="fr-FR" dirty="0" smtClean="0">
                <a:solidFill>
                  <a:srgbClr val="FF0000"/>
                </a:solidFill>
              </a:rPr>
              <a:t>Attention </a:t>
            </a:r>
          </a:p>
          <a:p>
            <a:r>
              <a:rPr lang="fr-FR" dirty="0" smtClean="0">
                <a:solidFill>
                  <a:srgbClr val="FF0000"/>
                </a:solidFill>
              </a:rPr>
              <a:t>En cas de définition géographique du besoin par la Région, une aire de mise en œuvre et/ou des sites obligatoires ou optionnels pourront éventuellement être précisés. </a:t>
            </a:r>
          </a:p>
          <a:p>
            <a:r>
              <a:rPr lang="fr-FR" dirty="0" smtClean="0">
                <a:solidFill>
                  <a:srgbClr val="FF0000"/>
                </a:solidFill>
              </a:rPr>
              <a:t>La définition des champs et donc votre engagement géographique, seront décrit dans le DCE.</a:t>
            </a:r>
            <a:endParaRPr lang="fr-FR" dirty="0">
              <a:solidFill>
                <a:srgbClr val="FF0000"/>
              </a:solidFill>
            </a:endParaRPr>
          </a:p>
        </p:txBody>
      </p:sp>
      <p:sp>
        <p:nvSpPr>
          <p:cNvPr id="39" name="Accolade fermante 38"/>
          <p:cNvSpPr/>
          <p:nvPr/>
        </p:nvSpPr>
        <p:spPr>
          <a:xfrm>
            <a:off x="2771800" y="3209502"/>
            <a:ext cx="288032" cy="1740913"/>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40" name="Connecteur droit avec flèche 39"/>
          <p:cNvCxnSpPr/>
          <p:nvPr/>
        </p:nvCxnSpPr>
        <p:spPr>
          <a:xfrm flipH="1">
            <a:off x="3203848" y="4088590"/>
            <a:ext cx="864096" cy="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259632" y="2057375"/>
            <a:ext cx="936104" cy="123111"/>
          </a:xfrm>
          <a:prstGeom prst="rect">
            <a:avLst/>
          </a:prstGeom>
          <a:solidFill>
            <a:schemeClr val="bg1">
              <a:lumMod val="95000"/>
            </a:schemeClr>
          </a:solidFill>
        </p:spPr>
        <p:txBody>
          <a:bodyPr wrap="square" lIns="0" tIns="0" rIns="0" bIns="0" rtlCol="0">
            <a:spAutoFit/>
          </a:bodyPr>
          <a:lstStyle/>
          <a:p>
            <a:r>
              <a:rPr lang="fr-FR" sz="800" dirty="0" smtClean="0"/>
              <a:t>Tout public</a:t>
            </a:r>
            <a:endParaRPr lang="fr-FR" sz="800" dirty="0"/>
          </a:p>
        </p:txBody>
      </p:sp>
      <p:sp>
        <p:nvSpPr>
          <p:cNvPr id="46"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a:t>
            </a:r>
            <a:r>
              <a:rPr lang="fr-FR" dirty="0" smtClean="0">
                <a:sym typeface="Wingdings" panose="05000000000000000000" pitchFamily="2" charset="2"/>
              </a:rPr>
              <a:t>formation</a:t>
            </a:r>
            <a:endParaRPr lang="fr-FR" dirty="0"/>
          </a:p>
        </p:txBody>
      </p:sp>
    </p:spTree>
    <p:extLst>
      <p:ext uri="{BB962C8B-B14F-4D97-AF65-F5344CB8AC3E}">
        <p14:creationId xmlns:p14="http://schemas.microsoft.com/office/powerpoint/2010/main" val="104202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32" presetClass="emph" presetSubtype="0" fill="hold" grpId="1" nodeType="withEffect">
                                  <p:stCondLst>
                                    <p:cond delay="0"/>
                                  </p:stCondLst>
                                  <p:childTnLst>
                                    <p:animRot by="120000">
                                      <p:cBhvr>
                                        <p:cTn id="14" dur="100" fill="hold">
                                          <p:stCondLst>
                                            <p:cond delay="0"/>
                                          </p:stCondLst>
                                        </p:cTn>
                                        <p:tgtEl>
                                          <p:spTgt spid="38"/>
                                        </p:tgtEl>
                                        <p:attrNameLst>
                                          <p:attrName>r</p:attrName>
                                        </p:attrNameLst>
                                      </p:cBhvr>
                                    </p:animRot>
                                    <p:animRot by="-240000">
                                      <p:cBhvr>
                                        <p:cTn id="15" dur="200" fill="hold">
                                          <p:stCondLst>
                                            <p:cond delay="200"/>
                                          </p:stCondLst>
                                        </p:cTn>
                                        <p:tgtEl>
                                          <p:spTgt spid="38"/>
                                        </p:tgtEl>
                                        <p:attrNameLst>
                                          <p:attrName>r</p:attrName>
                                        </p:attrNameLst>
                                      </p:cBhvr>
                                    </p:animRot>
                                    <p:animRot by="240000">
                                      <p:cBhvr>
                                        <p:cTn id="16" dur="200" fill="hold">
                                          <p:stCondLst>
                                            <p:cond delay="400"/>
                                          </p:stCondLst>
                                        </p:cTn>
                                        <p:tgtEl>
                                          <p:spTgt spid="38"/>
                                        </p:tgtEl>
                                        <p:attrNameLst>
                                          <p:attrName>r</p:attrName>
                                        </p:attrNameLst>
                                      </p:cBhvr>
                                    </p:animRot>
                                    <p:animRot by="-240000">
                                      <p:cBhvr>
                                        <p:cTn id="17" dur="200" fill="hold">
                                          <p:stCondLst>
                                            <p:cond delay="600"/>
                                          </p:stCondLst>
                                        </p:cTn>
                                        <p:tgtEl>
                                          <p:spTgt spid="38"/>
                                        </p:tgtEl>
                                        <p:attrNameLst>
                                          <p:attrName>r</p:attrName>
                                        </p:attrNameLst>
                                      </p:cBhvr>
                                    </p:animRot>
                                    <p:animRot by="120000">
                                      <p:cBhvr>
                                        <p:cTn id="18" dur="200" fill="hold">
                                          <p:stCondLst>
                                            <p:cond delay="800"/>
                                          </p:stCondLst>
                                        </p:cTn>
                                        <p:tgtEl>
                                          <p:spTgt spid="3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xit" presetSubtype="0" fill="hold" grpId="1" nodeType="withEffect">
                                  <p:stCondLst>
                                    <p:cond delay="0"/>
                                  </p:stCondLst>
                                  <p:childTnLst>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8" grpId="0" animBg="1"/>
      <p:bldP spid="38" grpId="1" animBg="1"/>
      <p:bldP spid="37" grpId="0" animBg="1"/>
      <p:bldP spid="3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a:t>
            </a:r>
            <a:r>
              <a:rPr lang="fr-FR" dirty="0" smtClean="0">
                <a:sym typeface="Wingdings" panose="05000000000000000000" pitchFamily="2" charset="2"/>
              </a:rPr>
              <a:t>formation</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04281"/>
            <a:ext cx="7343856" cy="516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5189240" y="2492896"/>
            <a:ext cx="2262120"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 crayon pour saisir le détail par composante</a:t>
            </a:r>
            <a:endParaRPr lang="fr-FR" dirty="0">
              <a:solidFill>
                <a:srgbClr val="FF0000"/>
              </a:solidFill>
            </a:endParaRPr>
          </a:p>
        </p:txBody>
      </p:sp>
      <p:cxnSp>
        <p:nvCxnSpPr>
          <p:cNvPr id="24" name="Connecteur droit avec flèche 23"/>
          <p:cNvCxnSpPr>
            <a:stCxn id="22" idx="2"/>
          </p:cNvCxnSpPr>
          <p:nvPr/>
        </p:nvCxnSpPr>
        <p:spPr>
          <a:xfrm>
            <a:off x="6320300" y="3416226"/>
            <a:ext cx="699972" cy="58883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19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pPr marL="571500" indent="-571500">
              <a:buFont typeface="Wingdings"/>
              <a:buChar char="à"/>
            </a:pPr>
            <a:r>
              <a:rPr lang="fr-FR" dirty="0" smtClean="0">
                <a:sym typeface="Wingdings" panose="05000000000000000000" pitchFamily="2" charset="2"/>
              </a:rPr>
              <a:t>La </a:t>
            </a:r>
            <a:r>
              <a:rPr lang="fr-FR" dirty="0">
                <a:sym typeface="Wingdings" panose="05000000000000000000" pitchFamily="2" charset="2"/>
              </a:rPr>
              <a:t>fiche </a:t>
            </a:r>
            <a:r>
              <a:rPr lang="fr-FR" dirty="0" smtClean="0">
                <a:sym typeface="Wingdings" panose="05000000000000000000" pitchFamily="2" charset="2"/>
              </a:rPr>
              <a:t>composante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3" y="1891813"/>
            <a:ext cx="6948264" cy="495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139952" y="1628800"/>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fiche composante est également découpée en plusieurs parties</a:t>
            </a:r>
            <a:endParaRPr lang="fr-FR" dirty="0">
              <a:solidFill>
                <a:srgbClr val="FF0000"/>
              </a:solidFill>
            </a:endParaRPr>
          </a:p>
        </p:txBody>
      </p:sp>
      <p:sp>
        <p:nvSpPr>
          <p:cNvPr id="9" name="ZoneTexte 8"/>
          <p:cNvSpPr txBox="1"/>
          <p:nvPr/>
        </p:nvSpPr>
        <p:spPr>
          <a:xfrm>
            <a:off x="6769415" y="2892944"/>
            <a:ext cx="2355196"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partie identification décrit la composante et précise notamment la certification attendue</a:t>
            </a:r>
            <a:endParaRPr lang="fr-FR" dirty="0">
              <a:solidFill>
                <a:srgbClr val="FF0000"/>
              </a:solidFill>
            </a:endParaRPr>
          </a:p>
        </p:txBody>
      </p:sp>
      <p:sp>
        <p:nvSpPr>
          <p:cNvPr id="10" name="ZoneTexte 9"/>
          <p:cNvSpPr txBox="1"/>
          <p:nvPr/>
        </p:nvSpPr>
        <p:spPr>
          <a:xfrm>
            <a:off x="6769415" y="4581128"/>
            <a:ext cx="2355196" cy="1477328"/>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ne pouvez ici que faire un commentaire. Les autres champs ne sont pas modifiables</a:t>
            </a:r>
            <a:endParaRPr lang="fr-FR" dirty="0">
              <a:solidFill>
                <a:srgbClr val="FF0000"/>
              </a:solidFill>
            </a:endParaRPr>
          </a:p>
        </p:txBody>
      </p:sp>
      <p:sp>
        <p:nvSpPr>
          <p:cNvPr id="11" name="Accolade fermante 10"/>
          <p:cNvSpPr/>
          <p:nvPr/>
        </p:nvSpPr>
        <p:spPr>
          <a:xfrm>
            <a:off x="6351132" y="2533024"/>
            <a:ext cx="288032" cy="2480151"/>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2" name="Connecteur droit avec flèche 11"/>
          <p:cNvCxnSpPr>
            <a:stCxn id="10" idx="1"/>
          </p:cNvCxnSpPr>
          <p:nvPr/>
        </p:nvCxnSpPr>
        <p:spPr>
          <a:xfrm flipH="1" flipV="1">
            <a:off x="3131840" y="4370272"/>
            <a:ext cx="3637575" cy="94952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6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Rechercher une consultation… </a:t>
            </a:r>
            <a:r>
              <a:rPr lang="fr-FR" sz="6000" dirty="0"/>
              <a:t> </a:t>
            </a:r>
          </a:p>
        </p:txBody>
      </p:sp>
    </p:spTree>
    <p:extLst>
      <p:ext uri="{BB962C8B-B14F-4D97-AF65-F5344CB8AC3E}">
        <p14:creationId xmlns:p14="http://schemas.microsoft.com/office/powerpoint/2010/main" val="24615941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composante</a:t>
            </a:r>
            <a:endParaRPr lang="fr-FR" dirty="0"/>
          </a:p>
        </p:txBody>
      </p:sp>
      <p:sp>
        <p:nvSpPr>
          <p:cNvPr id="10" name="ZoneTexte 9"/>
          <p:cNvSpPr txBox="1"/>
          <p:nvPr/>
        </p:nvSpPr>
        <p:spPr>
          <a:xfrm>
            <a:off x="6144675" y="4546212"/>
            <a:ext cx="2355196" cy="1754326"/>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Résumez ici les conditions d’entrée en formation. Le détail vous sera demandé dans les conditions de recrutement</a:t>
            </a:r>
            <a:endParaRPr lang="fr-FR"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59" y="1798229"/>
            <a:ext cx="4822676" cy="496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139952" y="1628800"/>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Complétez la partie sur les objectifs de votre formation</a:t>
            </a:r>
            <a:endParaRPr lang="fr-FR" dirty="0">
              <a:solidFill>
                <a:srgbClr val="FF0000"/>
              </a:solidFill>
            </a:endParaRPr>
          </a:p>
        </p:txBody>
      </p:sp>
      <p:sp>
        <p:nvSpPr>
          <p:cNvPr id="11" name="Accolade fermante 10"/>
          <p:cNvSpPr/>
          <p:nvPr/>
        </p:nvSpPr>
        <p:spPr>
          <a:xfrm>
            <a:off x="3878535" y="1890121"/>
            <a:ext cx="288032" cy="2480151"/>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ZoneTexte 12"/>
          <p:cNvSpPr txBox="1"/>
          <p:nvPr/>
        </p:nvSpPr>
        <p:spPr>
          <a:xfrm>
            <a:off x="2044845" y="4528700"/>
            <a:ext cx="936104" cy="123111"/>
          </a:xfrm>
          <a:prstGeom prst="rect">
            <a:avLst/>
          </a:prstGeom>
          <a:solidFill>
            <a:schemeClr val="bg1">
              <a:lumMod val="95000"/>
            </a:schemeClr>
          </a:solidFill>
        </p:spPr>
        <p:txBody>
          <a:bodyPr wrap="square" lIns="0" tIns="0" rIns="0" bIns="0" rtlCol="0">
            <a:spAutoFit/>
          </a:bodyPr>
          <a:lstStyle/>
          <a:p>
            <a:r>
              <a:rPr lang="fr-FR" sz="800" dirty="0" smtClean="0"/>
              <a:t>Tout public</a:t>
            </a:r>
            <a:endParaRPr lang="fr-FR" sz="800" dirty="0"/>
          </a:p>
        </p:txBody>
      </p:sp>
      <p:cxnSp>
        <p:nvCxnSpPr>
          <p:cNvPr id="12" name="Connecteur droit avec flèche 11"/>
          <p:cNvCxnSpPr>
            <a:stCxn id="10" idx="1"/>
          </p:cNvCxnSpPr>
          <p:nvPr/>
        </p:nvCxnSpPr>
        <p:spPr>
          <a:xfrm flipH="1">
            <a:off x="3155173" y="5423375"/>
            <a:ext cx="2989502" cy="34697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3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xit" presetSubtype="0" fill="hold" grpId="1"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7" grpId="1" animBg="1"/>
      <p:bldP spid="11" grpId="0" animBg="1"/>
      <p:bldP spid="11"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composante</a:t>
            </a:r>
            <a:endParaRPr lang="fr-FR" dirty="0"/>
          </a:p>
        </p:txBody>
      </p:sp>
      <p:cxnSp>
        <p:nvCxnSpPr>
          <p:cNvPr id="12" name="Connecteur droit avec flèche 11"/>
          <p:cNvCxnSpPr>
            <a:stCxn id="10" idx="1"/>
          </p:cNvCxnSpPr>
          <p:nvPr/>
        </p:nvCxnSpPr>
        <p:spPr>
          <a:xfrm flipH="1">
            <a:off x="3603934" y="5522980"/>
            <a:ext cx="2280922" cy="20847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939"/>
          <a:stretch/>
        </p:blipFill>
        <p:spPr bwMode="auto">
          <a:xfrm>
            <a:off x="251080" y="2503648"/>
            <a:ext cx="7071193" cy="78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158869" y="1809690"/>
            <a:ext cx="4710392"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la formation est multi-composantes la volumétrie par composant peut être demandée. Elle est à remplir de la même façon que pour la formation globale.</a:t>
            </a:r>
            <a:endParaRPr lang="fr-FR" dirty="0">
              <a:solidFill>
                <a:srgbClr val="FF0000"/>
              </a:solidFill>
            </a:endParaRPr>
          </a:p>
        </p:txBody>
      </p:sp>
      <p:sp>
        <p:nvSpPr>
          <p:cNvPr id="14" name="Organigramme : Extraire 13"/>
          <p:cNvSpPr/>
          <p:nvPr/>
        </p:nvSpPr>
        <p:spPr>
          <a:xfrm>
            <a:off x="7690130" y="4590607"/>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FF0000"/>
                </a:solidFill>
              </a:rPr>
              <a:t>!</a:t>
            </a:r>
            <a:endParaRPr lang="fr-FR" sz="1200" b="1" dirty="0">
              <a:solidFill>
                <a:srgbClr val="FF0000"/>
              </a:solidFill>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061" b="42687"/>
          <a:stretch/>
        </p:blipFill>
        <p:spPr bwMode="auto">
          <a:xfrm>
            <a:off x="251520" y="3251200"/>
            <a:ext cx="7071193" cy="125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663"/>
          <a:stretch/>
        </p:blipFill>
        <p:spPr bwMode="auto">
          <a:xfrm>
            <a:off x="251520" y="4437112"/>
            <a:ext cx="7071193" cy="149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5884856" y="4507317"/>
            <a:ext cx="3252165" cy="2031325"/>
          </a:xfrm>
          <a:prstGeom prst="rect">
            <a:avLst/>
          </a:prstGeom>
          <a:solidFill>
            <a:schemeClr val="bg1">
              <a:alpha val="73000"/>
            </a:schemeClr>
          </a:solidFill>
          <a:ln w="25400">
            <a:solidFill>
              <a:srgbClr val="FF0000"/>
            </a:solidFill>
            <a:prstDash val="sysDash"/>
          </a:ln>
        </p:spPr>
        <p:txBody>
          <a:bodyPr wrap="square" rtlCol="0">
            <a:spAutoFit/>
          </a:bodyPr>
          <a:lstStyle/>
          <a:p>
            <a:r>
              <a:rPr lang="fr-FR" dirty="0" smtClean="0">
                <a:solidFill>
                  <a:srgbClr val="FF0000"/>
                </a:solidFill>
              </a:rPr>
              <a:t>Attention</a:t>
            </a:r>
          </a:p>
          <a:p>
            <a:r>
              <a:rPr lang="fr-FR" dirty="0" smtClean="0">
                <a:solidFill>
                  <a:srgbClr val="FF0000"/>
                </a:solidFill>
              </a:rPr>
              <a:t>Il est de la responsabilité de l’organisme de bien vérifier la cohérence entre la volumétrie indiquée dans la fiche formation et sa répartition dans les différentes composantes</a:t>
            </a:r>
            <a:endParaRPr lang="fr-FR" dirty="0">
              <a:solidFill>
                <a:srgbClr val="FF0000"/>
              </a:solidFill>
            </a:endParaRPr>
          </a:p>
        </p:txBody>
      </p:sp>
    </p:spTree>
    <p:extLst>
      <p:ext uri="{BB962C8B-B14F-4D97-AF65-F5344CB8AC3E}">
        <p14:creationId xmlns:p14="http://schemas.microsoft.com/office/powerpoint/2010/main" val="40724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composante</a:t>
            </a:r>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09690"/>
            <a:ext cx="4671988" cy="481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158869" y="1809690"/>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Complétez les informations sur le recrutement des stagiaires.</a:t>
            </a:r>
            <a:endParaRPr lang="fr-FR" dirty="0">
              <a:solidFill>
                <a:srgbClr val="FF0000"/>
              </a:solidFill>
            </a:endParaRPr>
          </a:p>
        </p:txBody>
      </p:sp>
    </p:spTree>
    <p:extLst>
      <p:ext uri="{BB962C8B-B14F-4D97-AF65-F5344CB8AC3E}">
        <p14:creationId xmlns:p14="http://schemas.microsoft.com/office/powerpoint/2010/main" val="59219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La fiche composante</a:t>
            </a:r>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6983856" cy="48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283968" y="3645024"/>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Complétez les informations sur l’offre pédagogique</a:t>
            </a:r>
            <a:endParaRPr lang="fr-FR" dirty="0">
              <a:solidFill>
                <a:srgbClr val="FF0000"/>
              </a:solidFill>
            </a:endParaRPr>
          </a:p>
        </p:txBody>
      </p:sp>
      <p:sp>
        <p:nvSpPr>
          <p:cNvPr id="6" name="ZoneTexte 5"/>
          <p:cNvSpPr txBox="1"/>
          <p:nvPr/>
        </p:nvSpPr>
        <p:spPr>
          <a:xfrm>
            <a:off x="4283968" y="4509120"/>
            <a:ext cx="4710392"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Que votre formation soit modulaire ou non, détaillez votre formation en indiquant dans ce tableau son découpage.</a:t>
            </a:r>
            <a:endParaRPr lang="fr-FR" dirty="0">
              <a:solidFill>
                <a:srgbClr val="FF0000"/>
              </a:solidFill>
            </a:endParaRPr>
          </a:p>
        </p:txBody>
      </p:sp>
      <p:sp>
        <p:nvSpPr>
          <p:cNvPr id="9" name="ZoneTexte 8"/>
          <p:cNvSpPr txBox="1"/>
          <p:nvPr/>
        </p:nvSpPr>
        <p:spPr>
          <a:xfrm>
            <a:off x="4283968" y="5517232"/>
            <a:ext cx="4710392"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pouvez rajouter des lignes</a:t>
            </a:r>
            <a:endParaRPr lang="fr-FR" dirty="0">
              <a:solidFill>
                <a:srgbClr val="FF0000"/>
              </a:solidFill>
            </a:endParaRPr>
          </a:p>
        </p:txBody>
      </p:sp>
      <p:sp>
        <p:nvSpPr>
          <p:cNvPr id="10" name="ZoneTexte 9"/>
          <p:cNvSpPr txBox="1"/>
          <p:nvPr/>
        </p:nvSpPr>
        <p:spPr>
          <a:xfrm>
            <a:off x="4283968" y="6021288"/>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Ou en dupliquer en sélectionnant la ligne et en cliquant sur dupliquer</a:t>
            </a:r>
            <a:endParaRPr lang="fr-FR" dirty="0">
              <a:solidFill>
                <a:srgbClr val="FF0000"/>
              </a:solidFill>
            </a:endParaRPr>
          </a:p>
        </p:txBody>
      </p:sp>
      <p:sp>
        <p:nvSpPr>
          <p:cNvPr id="11" name="Accolade fermante 10"/>
          <p:cNvSpPr/>
          <p:nvPr/>
        </p:nvSpPr>
        <p:spPr>
          <a:xfrm>
            <a:off x="7019352" y="2028969"/>
            <a:ext cx="288032" cy="1472039"/>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2" name="Connecteur droit avec flèche 11"/>
          <p:cNvCxnSpPr>
            <a:endCxn id="11" idx="1"/>
          </p:cNvCxnSpPr>
          <p:nvPr/>
        </p:nvCxnSpPr>
        <p:spPr>
          <a:xfrm flipH="1" flipV="1">
            <a:off x="7307384" y="2764989"/>
            <a:ext cx="1441080" cy="188814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10" idx="0"/>
          </p:cNvCxnSpPr>
          <p:nvPr/>
        </p:nvCxnSpPr>
        <p:spPr>
          <a:xfrm flipH="1" flipV="1">
            <a:off x="611560" y="3068960"/>
            <a:ext cx="6027604" cy="295232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1115616" y="2420889"/>
            <a:ext cx="5523548" cy="360039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9" idx="0"/>
          </p:cNvCxnSpPr>
          <p:nvPr/>
        </p:nvCxnSpPr>
        <p:spPr>
          <a:xfrm flipH="1" flipV="1">
            <a:off x="6588224" y="2420889"/>
            <a:ext cx="50940" cy="309634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3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xit" presetSubtype="0" fill="hold"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9" grpId="0" animBg="1"/>
      <p:bldP spid="9" grpId="1" animBg="1"/>
      <p:bldP spid="10" grpId="0" animBg="1"/>
      <p:bldP spid="11" grpId="0" animBg="1"/>
      <p:bldP spid="11"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6556595"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26" y="1772816"/>
            <a:ext cx="6565020" cy="4719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a:t>
            </a:r>
            <a:r>
              <a:rPr lang="fr-FR" dirty="0" smtClean="0">
                <a:sym typeface="Wingdings" panose="05000000000000000000" pitchFamily="2" charset="2"/>
              </a:rPr>
              <a:t>Les sessions</a:t>
            </a:r>
            <a:endParaRPr lang="fr-FR" dirty="0"/>
          </a:p>
        </p:txBody>
      </p:sp>
      <p:sp>
        <p:nvSpPr>
          <p:cNvPr id="14" name="ZoneTexte 13"/>
          <p:cNvSpPr txBox="1"/>
          <p:nvPr/>
        </p:nvSpPr>
        <p:spPr>
          <a:xfrm>
            <a:off x="4284877" y="2348880"/>
            <a:ext cx="4710392"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Créez vos sessions sur chaque composante</a:t>
            </a:r>
            <a:endParaRPr lang="fr-FR" dirty="0">
              <a:solidFill>
                <a:srgbClr val="FF0000"/>
              </a:solidFill>
            </a:endParaRPr>
          </a:p>
        </p:txBody>
      </p:sp>
      <p:cxnSp>
        <p:nvCxnSpPr>
          <p:cNvPr id="15" name="Connecteur droit avec flèche 14"/>
          <p:cNvCxnSpPr>
            <a:stCxn id="14" idx="2"/>
          </p:cNvCxnSpPr>
          <p:nvPr/>
        </p:nvCxnSpPr>
        <p:spPr>
          <a:xfrm flipH="1">
            <a:off x="5189240" y="2718212"/>
            <a:ext cx="1450833" cy="25109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Organigramme : Extraire 19"/>
          <p:cNvSpPr/>
          <p:nvPr/>
        </p:nvSpPr>
        <p:spPr>
          <a:xfrm>
            <a:off x="7020272" y="3933056"/>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FF0000"/>
                </a:solidFill>
              </a:rPr>
              <a:t>!</a:t>
            </a:r>
            <a:endParaRPr lang="fr-FR" sz="1200" b="1" dirty="0">
              <a:solidFill>
                <a:srgbClr val="FF0000"/>
              </a:solidFill>
            </a:endParaRPr>
          </a:p>
        </p:txBody>
      </p:sp>
      <p:sp>
        <p:nvSpPr>
          <p:cNvPr id="22" name="ZoneTexte 21"/>
          <p:cNvSpPr txBox="1"/>
          <p:nvPr/>
        </p:nvSpPr>
        <p:spPr>
          <a:xfrm>
            <a:off x="827584" y="3258225"/>
            <a:ext cx="4721696" cy="1754326"/>
          </a:xfrm>
          <a:prstGeom prst="rect">
            <a:avLst/>
          </a:prstGeom>
          <a:solidFill>
            <a:schemeClr val="bg1">
              <a:alpha val="80000"/>
            </a:schemeClr>
          </a:solidFill>
          <a:ln w="25400">
            <a:solidFill>
              <a:srgbClr val="FF0000"/>
            </a:solidFill>
            <a:prstDash val="sysDash"/>
          </a:ln>
        </p:spPr>
        <p:txBody>
          <a:bodyPr wrap="square" rtlCol="0">
            <a:spAutoFit/>
          </a:bodyPr>
          <a:lstStyle/>
          <a:p>
            <a:r>
              <a:rPr lang="fr-FR" dirty="0" smtClean="0">
                <a:solidFill>
                  <a:srgbClr val="FF0000"/>
                </a:solidFill>
              </a:rPr>
              <a:t>Attention </a:t>
            </a:r>
          </a:p>
          <a:p>
            <a:r>
              <a:rPr lang="fr-FR" dirty="0">
                <a:solidFill>
                  <a:srgbClr val="FF0000"/>
                </a:solidFill>
              </a:rPr>
              <a:t>En cas de définition géographique du besoin par la Région,  </a:t>
            </a:r>
            <a:r>
              <a:rPr lang="fr-FR" dirty="0" smtClean="0">
                <a:solidFill>
                  <a:srgbClr val="FF0000"/>
                </a:solidFill>
              </a:rPr>
              <a:t>il pourra vous être demandé, par exemple, de créer vos sessions prévisionnelles sur des sites obligatoires et optionnels. </a:t>
            </a:r>
          </a:p>
        </p:txBody>
      </p:sp>
      <p:cxnSp>
        <p:nvCxnSpPr>
          <p:cNvPr id="24" name="Connecteur droit avec flèche 23"/>
          <p:cNvCxnSpPr/>
          <p:nvPr/>
        </p:nvCxnSpPr>
        <p:spPr>
          <a:xfrm flipH="1">
            <a:off x="6156176" y="2718212"/>
            <a:ext cx="483898" cy="330307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284877" y="1628800"/>
            <a:ext cx="471039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Après avoir saisie chaque formulaire composante</a:t>
            </a:r>
            <a:endParaRPr lang="fr-FR" dirty="0">
              <a:solidFill>
                <a:srgbClr val="FF0000"/>
              </a:solidFill>
            </a:endParaRPr>
          </a:p>
        </p:txBody>
      </p:sp>
      <p:sp>
        <p:nvSpPr>
          <p:cNvPr id="11" name="Rectangle 10"/>
          <p:cNvSpPr/>
          <p:nvPr/>
        </p:nvSpPr>
        <p:spPr>
          <a:xfrm>
            <a:off x="6300192" y="3645024"/>
            <a:ext cx="438627" cy="15841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p:cNvCxnSpPr>
            <a:stCxn id="10" idx="2"/>
          </p:cNvCxnSpPr>
          <p:nvPr/>
        </p:nvCxnSpPr>
        <p:spPr>
          <a:xfrm flipH="1">
            <a:off x="6519505" y="2275131"/>
            <a:ext cx="120568" cy="136989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6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500"/>
                                        <p:tgtEl>
                                          <p:spTgt spid="143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xit" presetSubtype="0" fill="hold" grpId="1"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par>
                          <p:cTn id="53" fill="hold">
                            <p:stCondLst>
                              <p:cond delay="500"/>
                            </p:stCondLst>
                            <p:childTnLst>
                              <p:par>
                                <p:cTn id="54" presetID="32" presetClass="emph" presetSubtype="0" fill="hold" grpId="1" nodeType="afterEffect">
                                  <p:stCondLst>
                                    <p:cond delay="0"/>
                                  </p:stCondLst>
                                  <p:childTnLst>
                                    <p:animRot by="120000">
                                      <p:cBhvr>
                                        <p:cTn id="55" dur="100" fill="hold">
                                          <p:stCondLst>
                                            <p:cond delay="0"/>
                                          </p:stCondLst>
                                        </p:cTn>
                                        <p:tgtEl>
                                          <p:spTgt spid="20"/>
                                        </p:tgtEl>
                                        <p:attrNameLst>
                                          <p:attrName>r</p:attrName>
                                        </p:attrNameLst>
                                      </p:cBhvr>
                                    </p:animRot>
                                    <p:animRot by="-240000">
                                      <p:cBhvr>
                                        <p:cTn id="56" dur="200" fill="hold">
                                          <p:stCondLst>
                                            <p:cond delay="200"/>
                                          </p:stCondLst>
                                        </p:cTn>
                                        <p:tgtEl>
                                          <p:spTgt spid="20"/>
                                        </p:tgtEl>
                                        <p:attrNameLst>
                                          <p:attrName>r</p:attrName>
                                        </p:attrNameLst>
                                      </p:cBhvr>
                                    </p:animRot>
                                    <p:animRot by="240000">
                                      <p:cBhvr>
                                        <p:cTn id="57" dur="200" fill="hold">
                                          <p:stCondLst>
                                            <p:cond delay="400"/>
                                          </p:stCondLst>
                                        </p:cTn>
                                        <p:tgtEl>
                                          <p:spTgt spid="20"/>
                                        </p:tgtEl>
                                        <p:attrNameLst>
                                          <p:attrName>r</p:attrName>
                                        </p:attrNameLst>
                                      </p:cBhvr>
                                    </p:animRot>
                                    <p:animRot by="-240000">
                                      <p:cBhvr>
                                        <p:cTn id="58" dur="200" fill="hold">
                                          <p:stCondLst>
                                            <p:cond delay="600"/>
                                          </p:stCondLst>
                                        </p:cTn>
                                        <p:tgtEl>
                                          <p:spTgt spid="20"/>
                                        </p:tgtEl>
                                        <p:attrNameLst>
                                          <p:attrName>r</p:attrName>
                                        </p:attrNameLst>
                                      </p:cBhvr>
                                    </p:animRot>
                                    <p:animRot by="120000">
                                      <p:cBhvr>
                                        <p:cTn id="59" dur="200" fill="hold">
                                          <p:stCondLst>
                                            <p:cond delay="800"/>
                                          </p:stCondLst>
                                        </p:cTn>
                                        <p:tgtEl>
                                          <p:spTgt spid="20"/>
                                        </p:tgtEl>
                                        <p:attrNameLst>
                                          <p:attrName>r</p:attrName>
                                        </p:attrNameLst>
                                      </p:cBhvr>
                                    </p:animRo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0" grpId="0" animBg="1"/>
      <p:bldP spid="20" grpId="1" animBg="1"/>
      <p:bldP spid="22" grpId="0" animBg="1"/>
      <p:bldP spid="10" grpId="0" animBg="1"/>
      <p:bldP spid="10" grpId="1" animBg="1"/>
      <p:bldP spid="11" grpId="0" animBg="1"/>
      <p:bldP spid="11"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a:t>
            </a:r>
            <a:r>
              <a:rPr lang="fr-FR" dirty="0" smtClean="0">
                <a:sym typeface="Wingdings" panose="05000000000000000000" pitchFamily="2" charset="2"/>
              </a:rPr>
              <a:t>Les sessions</a:t>
            </a:r>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52" y="1844824"/>
            <a:ext cx="6481291" cy="483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6084168" y="1968409"/>
            <a:ext cx="291019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Complétez l’adresse du lieu de formation</a:t>
            </a:r>
            <a:endParaRPr lang="fr-FR" dirty="0">
              <a:solidFill>
                <a:srgbClr val="FF0000"/>
              </a:solidFill>
            </a:endParaRPr>
          </a:p>
        </p:txBody>
      </p:sp>
      <p:cxnSp>
        <p:nvCxnSpPr>
          <p:cNvPr id="12" name="Connecteur droit avec flèche 11"/>
          <p:cNvCxnSpPr>
            <a:stCxn id="11" idx="1"/>
          </p:cNvCxnSpPr>
          <p:nvPr/>
        </p:nvCxnSpPr>
        <p:spPr>
          <a:xfrm flipH="1">
            <a:off x="4973216" y="2291575"/>
            <a:ext cx="1110952" cy="48935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940152" y="3140968"/>
            <a:ext cx="3054208"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Indiquez l’organisme qui effectuera la session, dans le cas de co ou sous traitance</a:t>
            </a:r>
            <a:endParaRPr lang="fr-FR" dirty="0">
              <a:solidFill>
                <a:srgbClr val="FF0000"/>
              </a:solidFill>
            </a:endParaRPr>
          </a:p>
        </p:txBody>
      </p:sp>
      <p:cxnSp>
        <p:nvCxnSpPr>
          <p:cNvPr id="19" name="Connecteur droit avec flèche 18"/>
          <p:cNvCxnSpPr/>
          <p:nvPr/>
        </p:nvCxnSpPr>
        <p:spPr>
          <a:xfrm flipH="1">
            <a:off x="5076056" y="3464133"/>
            <a:ext cx="843384" cy="38221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940152" y="4221088"/>
            <a:ext cx="3054208"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Indiquez les effectifs visés pour cette session et l’effectif minimum pour la déclencher</a:t>
            </a:r>
            <a:endParaRPr lang="fr-FR" dirty="0">
              <a:solidFill>
                <a:srgbClr val="FF0000"/>
              </a:solidFill>
            </a:endParaRPr>
          </a:p>
        </p:txBody>
      </p:sp>
      <p:cxnSp>
        <p:nvCxnSpPr>
          <p:cNvPr id="23" name="Connecteur droit avec flèche 22"/>
          <p:cNvCxnSpPr/>
          <p:nvPr/>
        </p:nvCxnSpPr>
        <p:spPr>
          <a:xfrm flipH="1">
            <a:off x="5076056" y="4688269"/>
            <a:ext cx="843384" cy="23965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292080" y="5613047"/>
            <a:ext cx="3702280"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Indiquez les dates prévisionnelles, pour les formations à entrée/sortie permanente mettre les dates de début et fin du marché</a:t>
            </a:r>
            <a:endParaRPr lang="fr-FR" dirty="0">
              <a:solidFill>
                <a:srgbClr val="FF0000"/>
              </a:solidFill>
            </a:endParaRPr>
          </a:p>
        </p:txBody>
      </p:sp>
      <p:cxnSp>
        <p:nvCxnSpPr>
          <p:cNvPr id="26" name="Connecteur droit avec flèche 25"/>
          <p:cNvCxnSpPr>
            <a:stCxn id="25" idx="1"/>
          </p:cNvCxnSpPr>
          <p:nvPr/>
        </p:nvCxnSpPr>
        <p:spPr>
          <a:xfrm flipH="1" flipV="1">
            <a:off x="5076057" y="5813577"/>
            <a:ext cx="216023" cy="39963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Accolade fermante 26"/>
          <p:cNvSpPr/>
          <p:nvPr/>
        </p:nvSpPr>
        <p:spPr>
          <a:xfrm>
            <a:off x="4694219" y="2204864"/>
            <a:ext cx="288032" cy="9864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8" name="Accolade fermante 27"/>
          <p:cNvSpPr/>
          <p:nvPr/>
        </p:nvSpPr>
        <p:spPr>
          <a:xfrm>
            <a:off x="4694219" y="3489285"/>
            <a:ext cx="288032" cy="9864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0" name="Accolade fermante 29"/>
          <p:cNvSpPr/>
          <p:nvPr/>
        </p:nvSpPr>
        <p:spPr>
          <a:xfrm>
            <a:off x="4694219" y="4626639"/>
            <a:ext cx="288032" cy="602561"/>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2" name="Accolade fermante 31"/>
          <p:cNvSpPr/>
          <p:nvPr/>
        </p:nvSpPr>
        <p:spPr>
          <a:xfrm>
            <a:off x="4694219" y="5413942"/>
            <a:ext cx="288032" cy="799269"/>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4" name="Organigramme : Extraire 33"/>
          <p:cNvSpPr/>
          <p:nvPr/>
        </p:nvSpPr>
        <p:spPr>
          <a:xfrm>
            <a:off x="7020272" y="3933056"/>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FF0000"/>
                </a:solidFill>
              </a:rPr>
              <a:t>!</a:t>
            </a:r>
            <a:endParaRPr lang="fr-FR" sz="1200" b="1" dirty="0">
              <a:solidFill>
                <a:srgbClr val="FF0000"/>
              </a:solidFill>
            </a:endParaRPr>
          </a:p>
        </p:txBody>
      </p:sp>
      <p:sp>
        <p:nvSpPr>
          <p:cNvPr id="35" name="ZoneTexte 34"/>
          <p:cNvSpPr txBox="1"/>
          <p:nvPr/>
        </p:nvSpPr>
        <p:spPr>
          <a:xfrm>
            <a:off x="827584" y="3258225"/>
            <a:ext cx="4721696" cy="1754326"/>
          </a:xfrm>
          <a:prstGeom prst="rect">
            <a:avLst/>
          </a:prstGeom>
          <a:solidFill>
            <a:schemeClr val="bg1">
              <a:alpha val="80000"/>
            </a:schemeClr>
          </a:solidFill>
          <a:ln w="25400">
            <a:solidFill>
              <a:srgbClr val="FF0000"/>
            </a:solidFill>
            <a:prstDash val="sysDash"/>
          </a:ln>
        </p:spPr>
        <p:txBody>
          <a:bodyPr wrap="square" rtlCol="0">
            <a:spAutoFit/>
          </a:bodyPr>
          <a:lstStyle/>
          <a:p>
            <a:r>
              <a:rPr lang="fr-FR" dirty="0" smtClean="0">
                <a:solidFill>
                  <a:srgbClr val="FF0000"/>
                </a:solidFill>
              </a:rPr>
              <a:t>Rappel</a:t>
            </a:r>
          </a:p>
          <a:p>
            <a:r>
              <a:rPr lang="fr-FR" dirty="0">
                <a:solidFill>
                  <a:srgbClr val="FF0000"/>
                </a:solidFill>
              </a:rPr>
              <a:t>En cas de définition géographique du besoin par la Région,  il pourra vous être demandé, par exemple, de créer vos sessions prévisionnelles sur des sites obligatoires et optionnels. </a:t>
            </a:r>
          </a:p>
        </p:txBody>
      </p:sp>
    </p:spTree>
    <p:extLst>
      <p:ext uri="{BB962C8B-B14F-4D97-AF65-F5344CB8AC3E}">
        <p14:creationId xmlns:p14="http://schemas.microsoft.com/office/powerpoint/2010/main" val="24442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xit" presetSubtype="0" fill="hold" grpId="1" nodeType="with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xit" presetSubtype="0" fill="hold" grpId="1"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xit" presetSubtype="0" fill="hold" grpId="1" nodeType="with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xit" presetSubtype="0" fill="hold" grpId="1" nodeType="withEffect">
                                  <p:stCondLst>
                                    <p:cond delay="0"/>
                                  </p:stCondLst>
                                  <p:childTnLst>
                                    <p:animEffect transition="out" filter="fade">
                                      <p:cBhvr>
                                        <p:cTn id="83" dur="500"/>
                                        <p:tgtEl>
                                          <p:spTgt spid="32"/>
                                        </p:tgtEl>
                                      </p:cBhvr>
                                    </p:animEffect>
                                    <p:set>
                                      <p:cBhvr>
                                        <p:cTn id="84" dur="1" fill="hold">
                                          <p:stCondLst>
                                            <p:cond delay="499"/>
                                          </p:stCondLst>
                                        </p:cTn>
                                        <p:tgtEl>
                                          <p:spTgt spid="3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5"/>
                                        </p:tgtEl>
                                      </p:cBhvr>
                                    </p:animEffect>
                                    <p:set>
                                      <p:cBhvr>
                                        <p:cTn id="9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animBg="1"/>
      <p:bldP spid="18" grpId="1" animBg="1"/>
      <p:bldP spid="21" grpId="0" animBg="1"/>
      <p:bldP spid="21" grpId="1" animBg="1"/>
      <p:bldP spid="25" grpId="0" animBg="1"/>
      <p:bldP spid="25" grpId="1" animBg="1"/>
      <p:bldP spid="27" grpId="0" animBg="1"/>
      <p:bldP spid="27" grpId="1" animBg="1"/>
      <p:bldP spid="28" grpId="0" animBg="1"/>
      <p:bldP spid="28" grpId="1" animBg="1"/>
      <p:bldP spid="30" grpId="0" animBg="1"/>
      <p:bldP spid="30" grpId="1" animBg="1"/>
      <p:bldP spid="32" grpId="0" animBg="1"/>
      <p:bldP spid="32" grpId="1" animBg="1"/>
      <p:bldP spid="34" grpId="0" animBg="1"/>
      <p:bldP spid="3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Renseigner son offre… </a:t>
            </a:r>
            <a:r>
              <a:rPr lang="fr-FR" sz="6000" dirty="0"/>
              <a:t> </a:t>
            </a:r>
            <a:endParaRPr lang="fr-FR" sz="6000" dirty="0" smtClean="0"/>
          </a:p>
          <a:p>
            <a:r>
              <a:rPr lang="fr-FR" sz="6000" dirty="0">
                <a:sym typeface="Wingdings" panose="05000000000000000000" pitchFamily="2" charset="2"/>
              </a:rPr>
              <a:t> </a:t>
            </a:r>
            <a:r>
              <a:rPr lang="fr-FR" sz="6000" dirty="0" smtClean="0">
                <a:sym typeface="Wingdings" panose="05000000000000000000" pitchFamily="2" charset="2"/>
              </a:rPr>
              <a:t>Le cadre de réponse</a:t>
            </a:r>
            <a:endParaRPr lang="fr-FR" sz="6000" dirty="0"/>
          </a:p>
        </p:txBody>
      </p:sp>
    </p:spTree>
    <p:extLst>
      <p:ext uri="{BB962C8B-B14F-4D97-AF65-F5344CB8AC3E}">
        <p14:creationId xmlns:p14="http://schemas.microsoft.com/office/powerpoint/2010/main" val="9655939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924060"/>
            <a:ext cx="9000000" cy="481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endParaRPr lang="fr-FR" dirty="0"/>
          </a:p>
        </p:txBody>
      </p:sp>
      <p:cxnSp>
        <p:nvCxnSpPr>
          <p:cNvPr id="20" name="Connecteur droit avec flèche 19"/>
          <p:cNvCxnSpPr>
            <a:stCxn id="19" idx="0"/>
            <a:endCxn id="21" idx="2"/>
          </p:cNvCxnSpPr>
          <p:nvPr/>
        </p:nvCxnSpPr>
        <p:spPr>
          <a:xfrm flipV="1">
            <a:off x="4535996" y="5727599"/>
            <a:ext cx="900100" cy="50971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010" t="70304" r="3322" b="23511"/>
          <a:stretch/>
        </p:blipFill>
        <p:spPr bwMode="auto">
          <a:xfrm>
            <a:off x="5364088" y="5541332"/>
            <a:ext cx="14401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9" name="ZoneTexte 18"/>
          <p:cNvSpPr txBox="1"/>
          <p:nvPr/>
        </p:nvSpPr>
        <p:spPr>
          <a:xfrm>
            <a:off x="971600" y="6237312"/>
            <a:ext cx="7128792"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 crayon pour commencer la saisie du Cadre de Réponse</a:t>
            </a:r>
            <a:endParaRPr lang="fr-FR" dirty="0">
              <a:solidFill>
                <a:srgbClr val="FF0000"/>
              </a:solidFill>
            </a:endParaRPr>
          </a:p>
        </p:txBody>
      </p:sp>
    </p:spTree>
    <p:extLst>
      <p:ext uri="{BB962C8B-B14F-4D97-AF65-F5344CB8AC3E}">
        <p14:creationId xmlns:p14="http://schemas.microsoft.com/office/powerpoint/2010/main" val="8283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6" presetClass="emph" presetSubtype="0" fill="hold" nodeType="afterEffect">
                                  <p:stCondLst>
                                    <p:cond delay="0"/>
                                  </p:stCondLst>
                                  <p:childTnLst>
                                    <p:animScale>
                                      <p:cBhvr>
                                        <p:cTn id="16" dur="21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37" y="2034334"/>
            <a:ext cx="4935091" cy="420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a:t>
            </a:r>
            <a:r>
              <a:rPr lang="fr-FR" dirty="0" smtClean="0">
                <a:sym typeface="Wingdings" panose="05000000000000000000" pitchFamily="2" charset="2"/>
              </a:rPr>
              <a:t>Le cadre de réponse</a:t>
            </a:r>
            <a:endParaRPr lang="fr-FR" dirty="0"/>
          </a:p>
        </p:txBody>
      </p:sp>
      <p:sp>
        <p:nvSpPr>
          <p:cNvPr id="11" name="ZoneTexte 10"/>
          <p:cNvSpPr txBox="1"/>
          <p:nvPr/>
        </p:nvSpPr>
        <p:spPr>
          <a:xfrm>
            <a:off x="6084168" y="1968409"/>
            <a:ext cx="2910192"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cadre de réponse propose des questions plus ouvertes, sur les différentes caractéristiques de l’offre </a:t>
            </a:r>
            <a:endParaRPr lang="fr-FR" dirty="0">
              <a:solidFill>
                <a:srgbClr val="FF0000"/>
              </a:solidFill>
            </a:endParaRPr>
          </a:p>
        </p:txBody>
      </p:sp>
      <p:cxnSp>
        <p:nvCxnSpPr>
          <p:cNvPr id="12" name="Connecteur droit avec flèche 11"/>
          <p:cNvCxnSpPr>
            <a:stCxn id="11" idx="1"/>
          </p:cNvCxnSpPr>
          <p:nvPr/>
        </p:nvCxnSpPr>
        <p:spPr>
          <a:xfrm flipH="1">
            <a:off x="5060528" y="2568574"/>
            <a:ext cx="1023640" cy="34551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Accolade fermante 26"/>
          <p:cNvSpPr/>
          <p:nvPr/>
        </p:nvSpPr>
        <p:spPr>
          <a:xfrm>
            <a:off x="4685184" y="2420888"/>
            <a:ext cx="288032" cy="9864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 name="ZoneTexte 19"/>
          <p:cNvSpPr txBox="1"/>
          <p:nvPr/>
        </p:nvSpPr>
        <p:spPr>
          <a:xfrm>
            <a:off x="6060835" y="3449431"/>
            <a:ext cx="2910192" cy="2308324"/>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Sur les questions rédigées, un second cadre vous permettra de répondre aux demandes de compléments ou de négociation.</a:t>
            </a:r>
          </a:p>
          <a:p>
            <a:r>
              <a:rPr lang="fr-FR" dirty="0" smtClean="0">
                <a:solidFill>
                  <a:srgbClr val="FF0000"/>
                </a:solidFill>
              </a:rPr>
              <a:t>Il ne doit pas être utilisé dans la première phase de réponse</a:t>
            </a:r>
            <a:endParaRPr lang="fr-FR" dirty="0">
              <a:solidFill>
                <a:srgbClr val="FF0000"/>
              </a:solidFill>
            </a:endParaRPr>
          </a:p>
        </p:txBody>
      </p:sp>
      <p:cxnSp>
        <p:nvCxnSpPr>
          <p:cNvPr id="22" name="Connecteur droit avec flèche 21"/>
          <p:cNvCxnSpPr>
            <a:stCxn id="20" idx="1"/>
          </p:cNvCxnSpPr>
          <p:nvPr/>
        </p:nvCxnSpPr>
        <p:spPr>
          <a:xfrm flipH="1" flipV="1">
            <a:off x="5060528" y="3727247"/>
            <a:ext cx="1000307" cy="87634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4" name="Accolade fermante 23"/>
          <p:cNvSpPr/>
          <p:nvPr/>
        </p:nvSpPr>
        <p:spPr>
          <a:xfrm>
            <a:off x="4685184" y="3449431"/>
            <a:ext cx="288032" cy="555633"/>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4677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xit" presetSubtype="0" fill="hold" grpId="1" nodeType="with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7" grpId="0" animBg="1"/>
      <p:bldP spid="27" grpId="1" animBg="1"/>
      <p:bldP spid="20" grpId="0" animBg="1"/>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Renseigner son offre… </a:t>
            </a:r>
            <a:r>
              <a:rPr lang="fr-FR" sz="6000" dirty="0"/>
              <a:t> </a:t>
            </a:r>
            <a:endParaRPr lang="fr-FR" sz="6000" dirty="0" smtClean="0"/>
          </a:p>
          <a:p>
            <a:r>
              <a:rPr lang="fr-FR" sz="6000" dirty="0">
                <a:sym typeface="Wingdings" panose="05000000000000000000" pitchFamily="2" charset="2"/>
              </a:rPr>
              <a:t> </a:t>
            </a:r>
            <a:r>
              <a:rPr lang="fr-FR" sz="6000" dirty="0" smtClean="0">
                <a:sym typeface="Wingdings" panose="05000000000000000000" pitchFamily="2" charset="2"/>
              </a:rPr>
              <a:t>Le bordereau de prix</a:t>
            </a:r>
            <a:endParaRPr lang="fr-FR" sz="6000" dirty="0"/>
          </a:p>
        </p:txBody>
      </p:sp>
    </p:spTree>
    <p:extLst>
      <p:ext uri="{BB962C8B-B14F-4D97-AF65-F5344CB8AC3E}">
        <p14:creationId xmlns:p14="http://schemas.microsoft.com/office/powerpoint/2010/main" val="2656739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Rechercher une consultation…</a:t>
            </a: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064896" cy="667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050" r="82962" b="19876"/>
          <a:stretch/>
        </p:blipFill>
        <p:spPr bwMode="auto">
          <a:xfrm>
            <a:off x="323528" y="1853622"/>
            <a:ext cx="1374080" cy="36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464" y="764704"/>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27" name="Groupe 26"/>
          <p:cNvGrpSpPr/>
          <p:nvPr/>
        </p:nvGrpSpPr>
        <p:grpSpPr>
          <a:xfrm>
            <a:off x="35496" y="1628802"/>
            <a:ext cx="2701693" cy="833245"/>
            <a:chOff x="35496" y="1628802"/>
            <a:chExt cx="2701693" cy="833245"/>
          </a:xfrm>
        </p:grpSpPr>
        <p:sp>
          <p:nvSpPr>
            <p:cNvPr id="17" name="Rectangle 16"/>
            <p:cNvSpPr/>
            <p:nvPr/>
          </p:nvSpPr>
          <p:spPr>
            <a:xfrm>
              <a:off x="35496" y="2132856"/>
              <a:ext cx="1872208" cy="3291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2" name="Connecteur droit avec flèche 21"/>
            <p:cNvCxnSpPr/>
            <p:nvPr/>
          </p:nvCxnSpPr>
          <p:spPr>
            <a:xfrm flipV="1">
              <a:off x="1835696" y="1628802"/>
              <a:ext cx="901493" cy="57606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sp>
        <p:nvSpPr>
          <p:cNvPr id="25" name="ZoneTexte 24"/>
          <p:cNvSpPr txBox="1"/>
          <p:nvPr/>
        </p:nvSpPr>
        <p:spPr>
          <a:xfrm>
            <a:off x="3491880" y="5316406"/>
            <a:ext cx="3096344" cy="646331"/>
          </a:xfrm>
          <a:prstGeom prst="rect">
            <a:avLst/>
          </a:prstGeom>
          <a:noFill/>
          <a:ln w="25400">
            <a:solidFill>
              <a:srgbClr val="FF0000"/>
            </a:solidFill>
            <a:prstDash val="sysDash"/>
          </a:ln>
        </p:spPr>
        <p:txBody>
          <a:bodyPr wrap="square" rtlCol="0">
            <a:spAutoFit/>
          </a:bodyPr>
          <a:lstStyle/>
          <a:p>
            <a:r>
              <a:rPr lang="fr-FR" dirty="0" smtClean="0">
                <a:solidFill>
                  <a:srgbClr val="FF0000"/>
                </a:solidFill>
              </a:rPr>
              <a:t>Réaliser une action sur cette consultation</a:t>
            </a:r>
            <a:endParaRPr lang="fr-FR" dirty="0">
              <a:solidFill>
                <a:srgbClr val="FF0000"/>
              </a:solidFill>
            </a:endParaRPr>
          </a:p>
        </p:txBody>
      </p:sp>
      <p:cxnSp>
        <p:nvCxnSpPr>
          <p:cNvPr id="26" name="Connecteur droit avec flèche 25"/>
          <p:cNvCxnSpPr/>
          <p:nvPr/>
        </p:nvCxnSpPr>
        <p:spPr>
          <a:xfrm flipH="1">
            <a:off x="5580112" y="1916832"/>
            <a:ext cx="2664296" cy="354359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4860032" y="6093296"/>
            <a:ext cx="3096344" cy="369332"/>
          </a:xfrm>
          <a:prstGeom prst="rect">
            <a:avLst/>
          </a:prstGeom>
          <a:noFill/>
          <a:ln w="25400">
            <a:solidFill>
              <a:srgbClr val="FF0000"/>
            </a:solidFill>
            <a:prstDash val="sysDash"/>
          </a:ln>
        </p:spPr>
        <p:txBody>
          <a:bodyPr wrap="square" rtlCol="0">
            <a:spAutoFit/>
          </a:bodyPr>
          <a:lstStyle/>
          <a:p>
            <a:r>
              <a:rPr lang="fr-FR" dirty="0" smtClean="0">
                <a:solidFill>
                  <a:srgbClr val="FF0000"/>
                </a:solidFill>
              </a:rPr>
              <a:t>Tester sa configuration</a:t>
            </a:r>
            <a:endParaRPr lang="fr-FR" dirty="0">
              <a:solidFill>
                <a:srgbClr val="FF0000"/>
              </a:solidFill>
            </a:endParaRPr>
          </a:p>
        </p:txBody>
      </p:sp>
      <p:cxnSp>
        <p:nvCxnSpPr>
          <p:cNvPr id="31" name="Connecteur droit avec flèche 30"/>
          <p:cNvCxnSpPr/>
          <p:nvPr/>
        </p:nvCxnSpPr>
        <p:spPr>
          <a:xfrm flipH="1">
            <a:off x="6948264" y="2132856"/>
            <a:ext cx="1332148" cy="410445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endCxn id="30" idx="1"/>
          </p:cNvCxnSpPr>
          <p:nvPr/>
        </p:nvCxnSpPr>
        <p:spPr>
          <a:xfrm>
            <a:off x="1619672" y="6277962"/>
            <a:ext cx="3240360" cy="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219" y="3979618"/>
            <a:ext cx="5103428" cy="287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2483768" y="4437112"/>
            <a:ext cx="3096344" cy="646331"/>
          </a:xfrm>
          <a:prstGeom prst="rect">
            <a:avLst/>
          </a:prstGeom>
          <a:noFill/>
          <a:ln w="25400">
            <a:solidFill>
              <a:srgbClr val="FF0000"/>
            </a:solidFill>
            <a:prstDash val="sysDash"/>
          </a:ln>
        </p:spPr>
        <p:txBody>
          <a:bodyPr wrap="square" rtlCol="0">
            <a:spAutoFit/>
          </a:bodyPr>
          <a:lstStyle/>
          <a:p>
            <a:r>
              <a:rPr lang="fr-FR" dirty="0" smtClean="0">
                <a:solidFill>
                  <a:srgbClr val="FF0000"/>
                </a:solidFill>
              </a:rPr>
              <a:t>Consulter la liste des lots de cette consultation</a:t>
            </a:r>
            <a:endParaRPr lang="fr-FR" dirty="0">
              <a:solidFill>
                <a:srgbClr val="FF0000"/>
              </a:solidFill>
            </a:endParaRPr>
          </a:p>
        </p:txBody>
      </p:sp>
      <p:cxnSp>
        <p:nvCxnSpPr>
          <p:cNvPr id="23" name="Connecteur droit avec flèche 22"/>
          <p:cNvCxnSpPr/>
          <p:nvPr/>
        </p:nvCxnSpPr>
        <p:spPr>
          <a:xfrm flipH="1">
            <a:off x="4572000" y="1916832"/>
            <a:ext cx="2376264" cy="266429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04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6"/>
                                        </p:tgtEl>
                                      </p:cBhvr>
                                      <p:by x="150000" y="150000"/>
                                    </p:animScale>
                                  </p:childTnLst>
                                </p:cTn>
                              </p:par>
                              <p:par>
                                <p:cTn id="15" presetID="10" presetClass="exit" presetSubtype="0" fill="hold" nodeType="with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fade">
                                      <p:cBhvr>
                                        <p:cTn id="35" dur="500"/>
                                        <p:tgtEl>
                                          <p:spTgt spid="40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099"/>
                                        </p:tgtEl>
                                      </p:cBhvr>
                                    </p:animEffect>
                                    <p:set>
                                      <p:cBhvr>
                                        <p:cTn id="46" dur="1" fill="hold">
                                          <p:stCondLst>
                                            <p:cond delay="499"/>
                                          </p:stCondLst>
                                        </p:cTn>
                                        <p:tgtEl>
                                          <p:spTgt spid="409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0" grpId="0" animBg="1"/>
      <p:bldP spid="21" grpId="0" animBg="1"/>
      <p:bldP spid="21"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924060"/>
            <a:ext cx="9000000" cy="481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endParaRPr lang="fr-FR" dirty="0"/>
          </a:p>
        </p:txBody>
      </p:sp>
      <p:cxnSp>
        <p:nvCxnSpPr>
          <p:cNvPr id="20" name="Connecteur droit avec flèche 19"/>
          <p:cNvCxnSpPr>
            <a:stCxn id="19" idx="0"/>
            <a:endCxn id="21" idx="2"/>
          </p:cNvCxnSpPr>
          <p:nvPr/>
        </p:nvCxnSpPr>
        <p:spPr>
          <a:xfrm flipV="1">
            <a:off x="4535996" y="4695387"/>
            <a:ext cx="900100" cy="154192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010" t="70304" r="3322" b="23511"/>
          <a:stretch/>
        </p:blipFill>
        <p:spPr bwMode="auto">
          <a:xfrm>
            <a:off x="5364088" y="4509120"/>
            <a:ext cx="144016" cy="18626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9" name="ZoneTexte 18"/>
          <p:cNvSpPr txBox="1"/>
          <p:nvPr/>
        </p:nvSpPr>
        <p:spPr>
          <a:xfrm>
            <a:off x="971600" y="6237312"/>
            <a:ext cx="7128792"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 crayon pour commencer la saisie du Bordereau de prix</a:t>
            </a:r>
            <a:endParaRPr lang="fr-FR" dirty="0">
              <a:solidFill>
                <a:srgbClr val="FF0000"/>
              </a:solidFill>
            </a:endParaRPr>
          </a:p>
        </p:txBody>
      </p:sp>
    </p:spTree>
    <p:extLst>
      <p:ext uri="{BB962C8B-B14F-4D97-AF65-F5344CB8AC3E}">
        <p14:creationId xmlns:p14="http://schemas.microsoft.com/office/powerpoint/2010/main" val="26929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500"/>
                            </p:stCondLst>
                            <p:childTnLst>
                              <p:par>
                                <p:cTn id="15" presetID="6" presetClass="emph" presetSubtype="0" fill="hold" nodeType="afterEffect">
                                  <p:stCondLst>
                                    <p:cond delay="0"/>
                                  </p:stCondLst>
                                  <p:childTnLst>
                                    <p:animScale>
                                      <p:cBhvr>
                                        <p:cTn id="16" dur="21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52342"/>
            <a:ext cx="6404020" cy="3826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p:nvPr/>
        </p:nvGrpSpPr>
        <p:grpSpPr>
          <a:xfrm>
            <a:off x="1331640" y="4134315"/>
            <a:ext cx="8295246" cy="3543157"/>
            <a:chOff x="1331640" y="4134315"/>
            <a:chExt cx="8295246" cy="3543157"/>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134315"/>
              <a:ext cx="8295246" cy="354315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6" name="ZoneTexte 25"/>
            <p:cNvSpPr txBox="1"/>
            <p:nvPr/>
          </p:nvSpPr>
          <p:spPr>
            <a:xfrm>
              <a:off x="1475656" y="5389185"/>
              <a:ext cx="2016224" cy="200055"/>
            </a:xfrm>
            <a:prstGeom prst="rect">
              <a:avLst/>
            </a:prstGeom>
            <a:solidFill>
              <a:schemeClr val="bg1">
                <a:lumMod val="95000"/>
              </a:schemeClr>
            </a:solidFill>
          </p:spPr>
          <p:txBody>
            <a:bodyPr wrap="square" rtlCol="0">
              <a:spAutoFit/>
            </a:bodyPr>
            <a:lstStyle/>
            <a:p>
              <a:r>
                <a:rPr lang="fr-FR" sz="700" dirty="0" smtClean="0"/>
                <a:t>Formation facturée à l’unité</a:t>
              </a:r>
              <a:endParaRPr lang="fr-FR" sz="700" dirty="0"/>
            </a:p>
          </p:txBody>
        </p:sp>
      </p:grpSp>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a:t>
            </a:r>
            <a:r>
              <a:rPr lang="fr-FR" dirty="0" smtClean="0">
                <a:sym typeface="Wingdings" panose="05000000000000000000" pitchFamily="2" charset="2"/>
              </a:rPr>
              <a:t>Le cadre de réponse</a:t>
            </a:r>
            <a:endParaRPr lang="fr-FR" dirty="0"/>
          </a:p>
        </p:txBody>
      </p:sp>
      <p:sp>
        <p:nvSpPr>
          <p:cNvPr id="20" name="ZoneTexte 19"/>
          <p:cNvSpPr txBox="1"/>
          <p:nvPr/>
        </p:nvSpPr>
        <p:spPr>
          <a:xfrm>
            <a:off x="6060835" y="1916832"/>
            <a:ext cx="2910192"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quantité estimée doit correspondre au nombre d’unité prévue de la fiche formation</a:t>
            </a:r>
            <a:endParaRPr lang="fr-FR" dirty="0">
              <a:solidFill>
                <a:srgbClr val="FF0000"/>
              </a:solidFill>
            </a:endParaRPr>
          </a:p>
        </p:txBody>
      </p:sp>
      <p:cxnSp>
        <p:nvCxnSpPr>
          <p:cNvPr id="22" name="Connecteur droit avec flèche 21"/>
          <p:cNvCxnSpPr>
            <a:stCxn id="20" idx="1"/>
          </p:cNvCxnSpPr>
          <p:nvPr/>
        </p:nvCxnSpPr>
        <p:spPr>
          <a:xfrm flipH="1">
            <a:off x="4283968" y="2516997"/>
            <a:ext cx="1776867" cy="64440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91880" y="3161399"/>
            <a:ext cx="733239"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4010262" y="5070419"/>
            <a:ext cx="877255" cy="3704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Égal 15"/>
          <p:cNvSpPr/>
          <p:nvPr/>
        </p:nvSpPr>
        <p:spPr>
          <a:xfrm>
            <a:off x="3565044" y="3645024"/>
            <a:ext cx="749928" cy="411724"/>
          </a:xfrm>
          <a:prstGeom prst="mathEqual">
            <a:avLst/>
          </a:prstGeom>
          <a:solidFill>
            <a:srgbClr val="FCC6C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Rectangle 16"/>
          <p:cNvSpPr/>
          <p:nvPr/>
        </p:nvSpPr>
        <p:spPr>
          <a:xfrm>
            <a:off x="4154278" y="3161399"/>
            <a:ext cx="733239"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6090355" y="3303361"/>
            <a:ext cx="2910192"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Saisir le coût unitaire</a:t>
            </a:r>
            <a:endParaRPr lang="fr-FR" dirty="0">
              <a:solidFill>
                <a:srgbClr val="FF0000"/>
              </a:solidFill>
            </a:endParaRPr>
          </a:p>
        </p:txBody>
      </p:sp>
      <p:cxnSp>
        <p:nvCxnSpPr>
          <p:cNvPr id="19" name="Connecteur droit avec flèche 18"/>
          <p:cNvCxnSpPr>
            <a:stCxn id="18" idx="1"/>
          </p:cNvCxnSpPr>
          <p:nvPr/>
        </p:nvCxnSpPr>
        <p:spPr>
          <a:xfrm flipH="1" flipV="1">
            <a:off x="4788025" y="3449432"/>
            <a:ext cx="1302330" cy="3859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27696" y="3923225"/>
            <a:ext cx="733239"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6266970" y="4653136"/>
            <a:ext cx="291019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Saisir la base de TVA </a:t>
            </a:r>
          </a:p>
          <a:p>
            <a:r>
              <a:rPr lang="fr-FR" dirty="0" smtClean="0">
                <a:solidFill>
                  <a:srgbClr val="FF0000"/>
                </a:solidFill>
              </a:rPr>
              <a:t>(0 si non assujettie)</a:t>
            </a:r>
            <a:endParaRPr lang="fr-FR" dirty="0">
              <a:solidFill>
                <a:srgbClr val="FF0000"/>
              </a:solidFill>
            </a:endParaRPr>
          </a:p>
        </p:txBody>
      </p:sp>
      <p:cxnSp>
        <p:nvCxnSpPr>
          <p:cNvPr id="25" name="Connecteur droit avec flèche 24"/>
          <p:cNvCxnSpPr>
            <a:stCxn id="23" idx="1"/>
          </p:cNvCxnSpPr>
          <p:nvPr/>
        </p:nvCxnSpPr>
        <p:spPr>
          <a:xfrm flipH="1" flipV="1">
            <a:off x="5894316" y="4211258"/>
            <a:ext cx="372654" cy="7650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403648" y="3441900"/>
            <a:ext cx="1296144" cy="200055"/>
          </a:xfrm>
          <a:prstGeom prst="rect">
            <a:avLst/>
          </a:prstGeom>
          <a:solidFill>
            <a:schemeClr val="bg1">
              <a:lumMod val="95000"/>
            </a:schemeClr>
          </a:solidFill>
        </p:spPr>
        <p:txBody>
          <a:bodyPr wrap="square" rtlCol="0">
            <a:spAutoFit/>
          </a:bodyPr>
          <a:lstStyle/>
          <a:p>
            <a:r>
              <a:rPr lang="fr-FR" sz="700" dirty="0" smtClean="0"/>
              <a:t>Formation facturée à l’unité</a:t>
            </a:r>
            <a:endParaRPr lang="fr-FR" sz="700" dirty="0"/>
          </a:p>
        </p:txBody>
      </p:sp>
      <p:sp>
        <p:nvSpPr>
          <p:cNvPr id="28" name="ZoneTexte 27"/>
          <p:cNvSpPr txBox="1"/>
          <p:nvPr/>
        </p:nvSpPr>
        <p:spPr>
          <a:xfrm>
            <a:off x="683568" y="5818195"/>
            <a:ext cx="7488831"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Le calcul du montant global est automatique.</a:t>
            </a:r>
          </a:p>
          <a:p>
            <a:r>
              <a:rPr lang="fr-FR" dirty="0" smtClean="0">
                <a:solidFill>
                  <a:srgbClr val="FF0000"/>
                </a:solidFill>
              </a:rPr>
              <a:t>Attention il est de la responsabilité de l’organisme de garantir la cohérence de son offre</a:t>
            </a:r>
            <a:endParaRPr lang="fr-FR" dirty="0">
              <a:solidFill>
                <a:srgbClr val="FF0000"/>
              </a:solidFill>
            </a:endParaRPr>
          </a:p>
        </p:txBody>
      </p:sp>
    </p:spTree>
    <p:extLst>
      <p:ext uri="{BB962C8B-B14F-4D97-AF65-F5344CB8AC3E}">
        <p14:creationId xmlns:p14="http://schemas.microsoft.com/office/powerpoint/2010/main" val="21819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xit" presetSubtype="0" fill="hold" grpId="1" nodeType="with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xit" presetSubtype="0" fill="hold" grpId="1" nodeType="with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21" grpId="0" animBg="1"/>
      <p:bldP spid="21" grpId="1" animBg="1"/>
      <p:bldP spid="23" grpId="0" animBg="1"/>
      <p:bldP spid="23" grpId="1" animBg="1"/>
      <p:bldP spid="2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Renseigner son offre… </a:t>
            </a:r>
            <a:r>
              <a:rPr lang="fr-FR" sz="6000" dirty="0"/>
              <a:t> </a:t>
            </a:r>
            <a:endParaRPr lang="fr-FR" sz="6000" dirty="0" smtClean="0"/>
          </a:p>
          <a:p>
            <a:r>
              <a:rPr lang="fr-FR" sz="6000" dirty="0">
                <a:sym typeface="Wingdings" panose="05000000000000000000" pitchFamily="2" charset="2"/>
              </a:rPr>
              <a:t> </a:t>
            </a:r>
            <a:r>
              <a:rPr lang="fr-FR" sz="6000" dirty="0" smtClean="0">
                <a:sym typeface="Wingdings" panose="05000000000000000000" pitchFamily="2" charset="2"/>
              </a:rPr>
              <a:t>Les formulaires spéciaux</a:t>
            </a:r>
            <a:endParaRPr lang="fr-FR" sz="6000" dirty="0"/>
          </a:p>
        </p:txBody>
      </p:sp>
    </p:spTree>
    <p:extLst>
      <p:ext uri="{BB962C8B-B14F-4D97-AF65-F5344CB8AC3E}">
        <p14:creationId xmlns:p14="http://schemas.microsoft.com/office/powerpoint/2010/main" val="6892146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 y="2060848"/>
            <a:ext cx="9000000" cy="471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a:t>
            </a:r>
            <a:r>
              <a:rPr lang="fr-FR" dirty="0" smtClean="0">
                <a:sym typeface="Wingdings" panose="05000000000000000000" pitchFamily="2" charset="2"/>
              </a:rPr>
              <a:t>Les formulaires spéciaux</a:t>
            </a:r>
            <a:endParaRPr lang="fr-FR" dirty="0"/>
          </a:p>
        </p:txBody>
      </p:sp>
      <p:sp>
        <p:nvSpPr>
          <p:cNvPr id="28" name="ZoneTexte 27"/>
          <p:cNvSpPr txBox="1"/>
          <p:nvPr/>
        </p:nvSpPr>
        <p:spPr>
          <a:xfrm>
            <a:off x="1547664" y="2708920"/>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Certains formulaires n’existent que pour proposer la fonctionnalité de dépôt de pièces jointes. C’est le cas pour les CV des formateurs.</a:t>
            </a:r>
            <a:endParaRPr lang="fr-FR" dirty="0">
              <a:solidFill>
                <a:srgbClr val="FF0000"/>
              </a:solidFill>
            </a:endParaRPr>
          </a:p>
        </p:txBody>
      </p:sp>
      <p:cxnSp>
        <p:nvCxnSpPr>
          <p:cNvPr id="24" name="Connecteur droit avec flèche 23"/>
          <p:cNvCxnSpPr>
            <a:stCxn id="28" idx="2"/>
          </p:cNvCxnSpPr>
          <p:nvPr/>
        </p:nvCxnSpPr>
        <p:spPr>
          <a:xfrm>
            <a:off x="5292080" y="3355251"/>
            <a:ext cx="1080120" cy="2522021"/>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917348" y="5877272"/>
            <a:ext cx="4975132"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437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a:spLocks/>
          </p:cNvSpPr>
          <p:nvPr/>
        </p:nvSpPr>
        <p:spPr bwMode="auto">
          <a:xfrm>
            <a:off x="1691680"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Renseigner son offre…</a:t>
            </a:r>
          </a:p>
          <a:p>
            <a:r>
              <a:rPr lang="fr-FR" dirty="0">
                <a:sym typeface="Wingdings" panose="05000000000000000000" pitchFamily="2" charset="2"/>
              </a:rPr>
              <a:t> </a:t>
            </a:r>
            <a:r>
              <a:rPr lang="fr-FR" dirty="0" smtClean="0">
                <a:sym typeface="Wingdings" panose="05000000000000000000" pitchFamily="2" charset="2"/>
              </a:rPr>
              <a:t>Les formulaires spéciaux</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7812360" cy="302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539550" y="5472882"/>
            <a:ext cx="7488831" cy="1200329"/>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parcourir pour joindre votre fichier.</a:t>
            </a:r>
          </a:p>
          <a:p>
            <a:r>
              <a:rPr lang="fr-FR" dirty="0" smtClean="0">
                <a:solidFill>
                  <a:srgbClr val="FF0000"/>
                </a:solidFill>
              </a:rPr>
              <a:t>1 seul fichier peut être joint. </a:t>
            </a:r>
          </a:p>
          <a:p>
            <a:r>
              <a:rPr lang="fr-FR" dirty="0" smtClean="0">
                <a:solidFill>
                  <a:srgbClr val="FF0000"/>
                </a:solidFill>
              </a:rPr>
              <a:t>Si vous souhaitez en joindre plusieurs, vous devez les regrouper dans une même archive au format .zip </a:t>
            </a:r>
            <a:endParaRPr lang="fr-FR" dirty="0">
              <a:solidFill>
                <a:srgbClr val="FF0000"/>
              </a:solidFill>
            </a:endParaRPr>
          </a:p>
        </p:txBody>
      </p:sp>
      <p:cxnSp>
        <p:nvCxnSpPr>
          <p:cNvPr id="10" name="Connecteur droit avec flèche 9"/>
          <p:cNvCxnSpPr>
            <a:stCxn id="9" idx="0"/>
          </p:cNvCxnSpPr>
          <p:nvPr/>
        </p:nvCxnSpPr>
        <p:spPr>
          <a:xfrm flipH="1" flipV="1">
            <a:off x="3419872" y="3573150"/>
            <a:ext cx="864094" cy="189973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67744" y="3213109"/>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Organigramme : Extraire 13"/>
          <p:cNvSpPr/>
          <p:nvPr/>
        </p:nvSpPr>
        <p:spPr>
          <a:xfrm>
            <a:off x="7020272" y="3933056"/>
            <a:ext cx="1152128" cy="1214657"/>
          </a:xfrm>
          <a:prstGeom prst="flowChartExtract">
            <a:avLst/>
          </a:prstGeom>
          <a:solidFill>
            <a:srgbClr val="FFFF00"/>
          </a:solid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rgbClr val="FF0000"/>
                </a:solidFill>
              </a:rPr>
              <a:t>!</a:t>
            </a:r>
            <a:endParaRPr lang="fr-FR" sz="1200" b="1" dirty="0">
              <a:solidFill>
                <a:srgbClr val="FF0000"/>
              </a:solidFill>
            </a:endParaRPr>
          </a:p>
        </p:txBody>
      </p:sp>
      <p:sp>
        <p:nvSpPr>
          <p:cNvPr id="15" name="ZoneTexte 14"/>
          <p:cNvSpPr txBox="1"/>
          <p:nvPr/>
        </p:nvSpPr>
        <p:spPr>
          <a:xfrm>
            <a:off x="827584" y="2241120"/>
            <a:ext cx="5472608" cy="2492990"/>
          </a:xfrm>
          <a:prstGeom prst="rect">
            <a:avLst/>
          </a:prstGeom>
          <a:solidFill>
            <a:schemeClr val="bg1">
              <a:alpha val="80000"/>
            </a:schemeClr>
          </a:solidFill>
          <a:ln w="25400">
            <a:solidFill>
              <a:srgbClr val="FF0000"/>
            </a:solidFill>
            <a:prstDash val="sysDash"/>
          </a:ln>
        </p:spPr>
        <p:txBody>
          <a:bodyPr wrap="square" rtlCol="0">
            <a:spAutoFit/>
          </a:bodyPr>
          <a:lstStyle/>
          <a:p>
            <a:r>
              <a:rPr lang="fr-FR" dirty="0" smtClean="0">
                <a:solidFill>
                  <a:srgbClr val="FF0000"/>
                </a:solidFill>
              </a:rPr>
              <a:t>Attention</a:t>
            </a:r>
          </a:p>
          <a:p>
            <a:r>
              <a:rPr lang="fr-FR" dirty="0" smtClean="0">
                <a:solidFill>
                  <a:srgbClr val="FF0000"/>
                </a:solidFill>
              </a:rPr>
              <a:t>Seule les pièces demandées sont autorisées.</a:t>
            </a:r>
          </a:p>
          <a:p>
            <a:r>
              <a:rPr lang="fr-FR" dirty="0" smtClean="0">
                <a:solidFill>
                  <a:srgbClr val="FF0000"/>
                </a:solidFill>
              </a:rPr>
              <a:t>Le dépôt de pièces autres que celle demandée ne seront pas examinées.</a:t>
            </a:r>
          </a:p>
          <a:p>
            <a:r>
              <a:rPr lang="fr-FR" dirty="0" smtClean="0">
                <a:solidFill>
                  <a:srgbClr val="FF0000"/>
                </a:solidFill>
              </a:rPr>
              <a:t>(ex : Des plaquettes de présentation pédagogique dans le formulaire CV des formateurs)</a:t>
            </a:r>
          </a:p>
          <a:p>
            <a:pPr algn="ctr"/>
            <a:r>
              <a:rPr lang="fr-FR" sz="2400" b="1" dirty="0" smtClean="0">
                <a:solidFill>
                  <a:srgbClr val="FF0000"/>
                </a:solidFill>
              </a:rPr>
              <a:t>La taille maximale de la réponse est de 50Mo</a:t>
            </a:r>
            <a:endParaRPr lang="fr-FR" sz="2400" b="1" dirty="0">
              <a:solidFill>
                <a:srgbClr val="FF0000"/>
              </a:solidFill>
            </a:endParaRPr>
          </a:p>
        </p:txBody>
      </p:sp>
    </p:spTree>
    <p:extLst>
      <p:ext uri="{BB962C8B-B14F-4D97-AF65-F5344CB8AC3E}">
        <p14:creationId xmlns:p14="http://schemas.microsoft.com/office/powerpoint/2010/main" val="4876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500"/>
                            </p:stCondLst>
                            <p:childTnLst>
                              <p:par>
                                <p:cTn id="32" presetID="32" presetClass="emph" presetSubtype="0" fill="hold" grpId="1" nodeType="afterEffect">
                                  <p:stCondLst>
                                    <p:cond delay="0"/>
                                  </p:stCondLst>
                                  <p:childTnLst>
                                    <p:animRot by="120000">
                                      <p:cBhvr>
                                        <p:cTn id="33" dur="100" fill="hold">
                                          <p:stCondLst>
                                            <p:cond delay="0"/>
                                          </p:stCondLst>
                                        </p:cTn>
                                        <p:tgtEl>
                                          <p:spTgt spid="14"/>
                                        </p:tgtEl>
                                        <p:attrNameLst>
                                          <p:attrName>r</p:attrName>
                                        </p:attrNameLst>
                                      </p:cBhvr>
                                    </p:animRot>
                                    <p:animRot by="-240000">
                                      <p:cBhvr>
                                        <p:cTn id="34" dur="200" fill="hold">
                                          <p:stCondLst>
                                            <p:cond delay="200"/>
                                          </p:stCondLst>
                                        </p:cTn>
                                        <p:tgtEl>
                                          <p:spTgt spid="14"/>
                                        </p:tgtEl>
                                        <p:attrNameLst>
                                          <p:attrName>r</p:attrName>
                                        </p:attrNameLst>
                                      </p:cBhvr>
                                    </p:animRot>
                                    <p:animRot by="240000">
                                      <p:cBhvr>
                                        <p:cTn id="35" dur="200" fill="hold">
                                          <p:stCondLst>
                                            <p:cond delay="400"/>
                                          </p:stCondLst>
                                        </p:cTn>
                                        <p:tgtEl>
                                          <p:spTgt spid="14"/>
                                        </p:tgtEl>
                                        <p:attrNameLst>
                                          <p:attrName>r</p:attrName>
                                        </p:attrNameLst>
                                      </p:cBhvr>
                                    </p:animRot>
                                    <p:animRot by="-240000">
                                      <p:cBhvr>
                                        <p:cTn id="36" dur="200" fill="hold">
                                          <p:stCondLst>
                                            <p:cond delay="600"/>
                                          </p:stCondLst>
                                        </p:cTn>
                                        <p:tgtEl>
                                          <p:spTgt spid="14"/>
                                        </p:tgtEl>
                                        <p:attrNameLst>
                                          <p:attrName>r</p:attrName>
                                        </p:attrNameLst>
                                      </p:cBhvr>
                                    </p:animRot>
                                    <p:animRot by="120000">
                                      <p:cBhvr>
                                        <p:cTn id="37"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4" grpId="0" animBg="1"/>
      <p:bldP spid="14" grpId="1" animBg="1"/>
      <p:bldP spid="1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Terminer sa réponse… </a:t>
            </a:r>
            <a:r>
              <a:rPr lang="fr-FR" sz="6000" dirty="0"/>
              <a:t> </a:t>
            </a:r>
          </a:p>
        </p:txBody>
      </p:sp>
    </p:spTree>
    <p:extLst>
      <p:ext uri="{BB962C8B-B14F-4D97-AF65-F5344CB8AC3E}">
        <p14:creationId xmlns:p14="http://schemas.microsoft.com/office/powerpoint/2010/main" val="36133211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Terminer sa réponse</a:t>
            </a:r>
            <a:endParaRPr lang="fr-FR" dirty="0"/>
          </a:p>
        </p:txBody>
      </p:sp>
      <p:sp>
        <p:nvSpPr>
          <p:cNvPr id="6" name="ZoneTexte 5"/>
          <p:cNvSpPr txBox="1"/>
          <p:nvPr/>
        </p:nvSpPr>
        <p:spPr>
          <a:xfrm>
            <a:off x="1115616" y="1439488"/>
            <a:ext cx="7488831"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Vérifier que les documents sont </a:t>
            </a:r>
            <a:r>
              <a:rPr lang="fr-FR" dirty="0">
                <a:solidFill>
                  <a:srgbClr val="FF0000"/>
                </a:solidFill>
              </a:rPr>
              <a:t>bien « terminés » pour </a:t>
            </a:r>
            <a:r>
              <a:rPr lang="fr-FR" dirty="0" smtClean="0">
                <a:solidFill>
                  <a:srgbClr val="FF0000"/>
                </a:solidFill>
              </a:rPr>
              <a:t>la candidature et les différentes offres. </a:t>
            </a:r>
          </a:p>
          <a:p>
            <a:r>
              <a:rPr lang="fr-FR" dirty="0" smtClean="0">
                <a:solidFill>
                  <a:srgbClr val="FF0000"/>
                </a:solidFill>
              </a:rPr>
              <a:t>Cliquez sur les crayons pour aller les vérifier.</a:t>
            </a:r>
            <a:endParaRPr lang="fr-FR"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9" y="2492896"/>
            <a:ext cx="9000000" cy="414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cteur droit avec flèche 13"/>
          <p:cNvCxnSpPr>
            <a:stCxn id="6" idx="2"/>
            <a:endCxn id="15" idx="0"/>
          </p:cNvCxnSpPr>
          <p:nvPr/>
        </p:nvCxnSpPr>
        <p:spPr>
          <a:xfrm>
            <a:off x="4860032" y="2362818"/>
            <a:ext cx="3744415" cy="185826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08403" y="4221087"/>
            <a:ext cx="792088" cy="14401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98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Terminer sa réponse</a:t>
            </a:r>
            <a:endParaRPr lang="fr-FR" dirty="0"/>
          </a:p>
        </p:txBody>
      </p:sp>
      <p:sp>
        <p:nvSpPr>
          <p:cNvPr id="6" name="ZoneTexte 5"/>
          <p:cNvSpPr txBox="1"/>
          <p:nvPr/>
        </p:nvSpPr>
        <p:spPr>
          <a:xfrm>
            <a:off x="1115616" y="1439488"/>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Vérifier que tous vos formulaires de </a:t>
            </a:r>
            <a:r>
              <a:rPr lang="fr-FR" b="1" dirty="0" smtClean="0">
                <a:solidFill>
                  <a:srgbClr val="FF0000"/>
                </a:solidFill>
              </a:rPr>
              <a:t>CANDIDATURE</a:t>
            </a:r>
            <a:r>
              <a:rPr lang="fr-FR" dirty="0" smtClean="0">
                <a:solidFill>
                  <a:srgbClr val="FF0000"/>
                </a:solidFill>
              </a:rPr>
              <a:t> sont bien saisis, </a:t>
            </a:r>
          </a:p>
          <a:p>
            <a:r>
              <a:rPr lang="fr-FR" dirty="0" smtClean="0">
                <a:solidFill>
                  <a:srgbClr val="FF0000"/>
                </a:solidFill>
              </a:rPr>
              <a:t>l’indicateur « Saisie terminée » peut vous aider dans votre organisation.</a:t>
            </a:r>
            <a:endParaRPr lang="fr-FR" dirty="0">
              <a:solidFill>
                <a:srgbClr val="FF0000"/>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9000000" cy="416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avec flèche 7"/>
          <p:cNvCxnSpPr>
            <a:stCxn id="6" idx="2"/>
            <a:endCxn id="9" idx="0"/>
          </p:cNvCxnSpPr>
          <p:nvPr/>
        </p:nvCxnSpPr>
        <p:spPr>
          <a:xfrm flipH="1">
            <a:off x="1259632" y="2085819"/>
            <a:ext cx="3600400" cy="2567317"/>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7504" y="4653136"/>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p:cNvCxnSpPr>
            <a:stCxn id="6" idx="2"/>
            <a:endCxn id="10" idx="0"/>
          </p:cNvCxnSpPr>
          <p:nvPr/>
        </p:nvCxnSpPr>
        <p:spPr>
          <a:xfrm>
            <a:off x="4860032" y="2085819"/>
            <a:ext cx="3168352" cy="254234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68343" y="4628164"/>
            <a:ext cx="720081" cy="16811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9096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Terminer sa réponse</a:t>
            </a:r>
            <a:endParaRPr lang="fr-FR" dirty="0"/>
          </a:p>
        </p:txBody>
      </p:sp>
      <p:sp>
        <p:nvSpPr>
          <p:cNvPr id="6" name="ZoneTexte 5"/>
          <p:cNvSpPr txBox="1"/>
          <p:nvPr/>
        </p:nvSpPr>
        <p:spPr>
          <a:xfrm>
            <a:off x="1115616" y="1439488"/>
            <a:ext cx="7488831"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Idem pour les sous traitants et des cotraitants</a:t>
            </a:r>
            <a:endParaRPr lang="fr-FR"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4" y="2780928"/>
            <a:ext cx="9000000" cy="3215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a:stCxn id="6" idx="2"/>
            <a:endCxn id="8" idx="0"/>
          </p:cNvCxnSpPr>
          <p:nvPr/>
        </p:nvCxnSpPr>
        <p:spPr>
          <a:xfrm flipH="1">
            <a:off x="1259632" y="1808820"/>
            <a:ext cx="3600400" cy="361143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7504" y="5420253"/>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avec flèche 8"/>
          <p:cNvCxnSpPr>
            <a:stCxn id="6" idx="2"/>
            <a:endCxn id="10" idx="0"/>
          </p:cNvCxnSpPr>
          <p:nvPr/>
        </p:nvCxnSpPr>
        <p:spPr>
          <a:xfrm>
            <a:off x="4860032" y="1808820"/>
            <a:ext cx="3348372" cy="281934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84368" y="4628164"/>
            <a:ext cx="648072" cy="115212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117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Terminer sa réponse</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83886"/>
            <a:ext cx="9000000" cy="472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115616" y="1439488"/>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Vérifier pour chaque </a:t>
            </a:r>
            <a:r>
              <a:rPr lang="fr-FR" b="1" dirty="0" smtClean="0">
                <a:solidFill>
                  <a:srgbClr val="FF0000"/>
                </a:solidFill>
              </a:rPr>
              <a:t>OFFRE</a:t>
            </a:r>
            <a:r>
              <a:rPr lang="fr-FR" dirty="0" smtClean="0">
                <a:solidFill>
                  <a:srgbClr val="FF0000"/>
                </a:solidFill>
              </a:rPr>
              <a:t>, que tous vos formulaires sont bien saisis, </a:t>
            </a:r>
          </a:p>
          <a:p>
            <a:r>
              <a:rPr lang="fr-FR" dirty="0" smtClean="0">
                <a:solidFill>
                  <a:srgbClr val="FF0000"/>
                </a:solidFill>
              </a:rPr>
              <a:t>l’indicateur « Saisie terminée » peut vous aider dans votre organisation.</a:t>
            </a:r>
            <a:endParaRPr lang="fr-FR" dirty="0">
              <a:solidFill>
                <a:srgbClr val="FF0000"/>
              </a:solidFill>
            </a:endParaRPr>
          </a:p>
        </p:txBody>
      </p:sp>
      <p:cxnSp>
        <p:nvCxnSpPr>
          <p:cNvPr id="5" name="Connecteur droit avec flèche 4"/>
          <p:cNvCxnSpPr>
            <a:stCxn id="6" idx="2"/>
            <a:endCxn id="7" idx="0"/>
          </p:cNvCxnSpPr>
          <p:nvPr/>
        </p:nvCxnSpPr>
        <p:spPr>
          <a:xfrm flipH="1">
            <a:off x="1331640" y="2085819"/>
            <a:ext cx="3528392" cy="21865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9512" y="4272384"/>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p:cNvCxnSpPr>
            <a:endCxn id="9" idx="0"/>
          </p:cNvCxnSpPr>
          <p:nvPr/>
        </p:nvCxnSpPr>
        <p:spPr>
          <a:xfrm>
            <a:off x="4860032" y="2085819"/>
            <a:ext cx="3276364" cy="218656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84368" y="4272384"/>
            <a:ext cx="504056" cy="23969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193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p:cNvSpPr txBox="1">
            <a:spLocks/>
          </p:cNvSpPr>
          <p:nvPr/>
        </p:nvSpPr>
        <p:spPr bwMode="auto">
          <a:xfrm>
            <a:off x="2053952" y="338138"/>
            <a:ext cx="699512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La recherche avancée…</a:t>
            </a:r>
            <a:endParaRPr lang="fr-FR" dirty="0"/>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050" r="82962" b="19876"/>
          <a:stretch/>
        </p:blipFill>
        <p:spPr bwMode="auto">
          <a:xfrm>
            <a:off x="107504" y="1286584"/>
            <a:ext cx="2057912" cy="540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e 26"/>
          <p:cNvGrpSpPr/>
          <p:nvPr/>
        </p:nvGrpSpPr>
        <p:grpSpPr>
          <a:xfrm>
            <a:off x="35496" y="2163707"/>
            <a:ext cx="2701693" cy="833245"/>
            <a:chOff x="35496" y="1628802"/>
            <a:chExt cx="2701693" cy="833245"/>
          </a:xfrm>
        </p:grpSpPr>
        <p:sp>
          <p:nvSpPr>
            <p:cNvPr id="17" name="Rectangle 16"/>
            <p:cNvSpPr/>
            <p:nvPr/>
          </p:nvSpPr>
          <p:spPr>
            <a:xfrm>
              <a:off x="35496" y="2132856"/>
              <a:ext cx="1872208" cy="3291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2" name="Connecteur droit avec flèche 21"/>
            <p:cNvCxnSpPr/>
            <p:nvPr/>
          </p:nvCxnSpPr>
          <p:spPr>
            <a:xfrm flipV="1">
              <a:off x="1835696" y="1628802"/>
              <a:ext cx="901493" cy="576062"/>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376" y="69155"/>
            <a:ext cx="5968378" cy="480000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482" y="3429000"/>
            <a:ext cx="6540591" cy="339468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9" name="Connecteur droit avec flèche 18"/>
          <p:cNvCxnSpPr/>
          <p:nvPr/>
        </p:nvCxnSpPr>
        <p:spPr>
          <a:xfrm flipH="1">
            <a:off x="6084168" y="3284984"/>
            <a:ext cx="1656184" cy="43204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004048" y="1412776"/>
            <a:ext cx="3096344" cy="369332"/>
          </a:xfrm>
          <a:prstGeom prst="rect">
            <a:avLst/>
          </a:prstGeom>
          <a:noFill/>
          <a:ln w="25400">
            <a:solidFill>
              <a:srgbClr val="FF0000"/>
            </a:solidFill>
            <a:prstDash val="sysDash"/>
          </a:ln>
        </p:spPr>
        <p:txBody>
          <a:bodyPr wrap="square" rtlCol="0">
            <a:spAutoFit/>
          </a:bodyPr>
          <a:lstStyle/>
          <a:p>
            <a:r>
              <a:rPr lang="fr-FR" dirty="0" smtClean="0">
                <a:solidFill>
                  <a:srgbClr val="FF0000"/>
                </a:solidFill>
              </a:rPr>
              <a:t>Saisissez vos critères</a:t>
            </a:r>
            <a:endParaRPr lang="fr-FR" dirty="0">
              <a:solidFill>
                <a:srgbClr val="FF0000"/>
              </a:solidFill>
            </a:endParaRPr>
          </a:p>
        </p:txBody>
      </p:sp>
      <p:cxnSp>
        <p:nvCxnSpPr>
          <p:cNvPr id="11" name="Connecteur droit avec flèche 10"/>
          <p:cNvCxnSpPr>
            <a:endCxn id="10" idx="0"/>
          </p:cNvCxnSpPr>
          <p:nvPr/>
        </p:nvCxnSpPr>
        <p:spPr>
          <a:xfrm>
            <a:off x="6228184" y="753852"/>
            <a:ext cx="324036" cy="65892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4" name="Accolade fermante 13"/>
          <p:cNvSpPr/>
          <p:nvPr/>
        </p:nvSpPr>
        <p:spPr>
          <a:xfrm>
            <a:off x="5910054" y="260648"/>
            <a:ext cx="288032" cy="986408"/>
          </a:xfrm>
          <a:prstGeom prst="rightBrace">
            <a:avLst>
              <a:gd name="adj1" fmla="val 31849"/>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 name="ZoneTexte 19"/>
          <p:cNvSpPr txBox="1"/>
          <p:nvPr/>
        </p:nvSpPr>
        <p:spPr>
          <a:xfrm>
            <a:off x="6552220" y="2739769"/>
            <a:ext cx="2114223" cy="369332"/>
          </a:xfrm>
          <a:prstGeom prst="rect">
            <a:avLst/>
          </a:prstGeom>
          <a:noFill/>
          <a:ln w="25400">
            <a:solidFill>
              <a:srgbClr val="FF0000"/>
            </a:solidFill>
            <a:prstDash val="sysDash"/>
          </a:ln>
        </p:spPr>
        <p:txBody>
          <a:bodyPr wrap="square" rtlCol="0">
            <a:spAutoFit/>
          </a:bodyPr>
          <a:lstStyle/>
          <a:p>
            <a:r>
              <a:rPr lang="fr-FR" dirty="0" smtClean="0">
                <a:solidFill>
                  <a:srgbClr val="FF0000"/>
                </a:solidFill>
              </a:rPr>
              <a:t>Lancez la recherche</a:t>
            </a:r>
            <a:endParaRPr lang="fr-FR" dirty="0">
              <a:solidFill>
                <a:srgbClr val="FF0000"/>
              </a:solidFill>
            </a:endParaRPr>
          </a:p>
        </p:txBody>
      </p:sp>
    </p:spTree>
    <p:extLst>
      <p:ext uri="{BB962C8B-B14F-4D97-AF65-F5344CB8AC3E}">
        <p14:creationId xmlns:p14="http://schemas.microsoft.com/office/powerpoint/2010/main" val="3921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xit" presetSubtype="0" fill="hold"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P spid="14" grpId="1" animBg="1"/>
      <p:bldP spid="2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Terminer sa réponse</a:t>
            </a:r>
            <a:endParaRPr lang="fr-FR" dirty="0"/>
          </a:p>
        </p:txBody>
      </p:sp>
      <p:sp>
        <p:nvSpPr>
          <p:cNvPr id="6" name="ZoneTexte 5"/>
          <p:cNvSpPr txBox="1"/>
          <p:nvPr/>
        </p:nvSpPr>
        <p:spPr>
          <a:xfrm>
            <a:off x="1115616" y="1439488"/>
            <a:ext cx="7488831"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Idem pour les sous traitants et cotraitants.</a:t>
            </a:r>
            <a:endParaRPr lang="fr-FR"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3" y="2708920"/>
            <a:ext cx="9000000" cy="307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a:stCxn id="6" idx="2"/>
            <a:endCxn id="8" idx="0"/>
          </p:cNvCxnSpPr>
          <p:nvPr/>
        </p:nvCxnSpPr>
        <p:spPr>
          <a:xfrm flipH="1">
            <a:off x="1259632" y="1808820"/>
            <a:ext cx="3600400" cy="3492388"/>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7504" y="5301208"/>
            <a:ext cx="2304256"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avec flèche 8"/>
          <p:cNvCxnSpPr>
            <a:stCxn id="6" idx="2"/>
            <a:endCxn id="10" idx="0"/>
          </p:cNvCxnSpPr>
          <p:nvPr/>
        </p:nvCxnSpPr>
        <p:spPr>
          <a:xfrm>
            <a:off x="4860032" y="1808820"/>
            <a:ext cx="3276364" cy="306034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84368" y="4869160"/>
            <a:ext cx="504056" cy="7920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633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Terminer sa réponse</a:t>
            </a:r>
            <a:endParaRPr lang="fr-FR" dirty="0"/>
          </a:p>
        </p:txBody>
      </p:sp>
      <p:sp>
        <p:nvSpPr>
          <p:cNvPr id="6" name="ZoneTexte 5"/>
          <p:cNvSpPr txBox="1"/>
          <p:nvPr/>
        </p:nvSpPr>
        <p:spPr>
          <a:xfrm>
            <a:off x="1115616" y="1439488"/>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Vérifier le nombre de document « terminés » pour la candidature et les différentes offres. </a:t>
            </a:r>
            <a:endParaRPr lang="fr-FR"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9" y="2492896"/>
            <a:ext cx="9000000" cy="414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115616" y="2276872"/>
            <a:ext cx="7488831"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tout est cohérent, vous pouvez passer à l’étape 2 de signature des documents</a:t>
            </a:r>
            <a:endParaRPr lang="fr-FR" dirty="0">
              <a:solidFill>
                <a:srgbClr val="FF0000"/>
              </a:solidFill>
            </a:endParaRP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984" t="74725" r="1393" b="18734"/>
          <a:stretch/>
        </p:blipFill>
        <p:spPr bwMode="auto">
          <a:xfrm>
            <a:off x="6587066" y="5588000"/>
            <a:ext cx="2396067" cy="270933"/>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Connecteur droit avec flèche 9"/>
          <p:cNvCxnSpPr>
            <a:stCxn id="9" idx="2"/>
          </p:cNvCxnSpPr>
          <p:nvPr/>
        </p:nvCxnSpPr>
        <p:spPr>
          <a:xfrm>
            <a:off x="4860032" y="2923203"/>
            <a:ext cx="2160240" cy="273804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6" idx="2"/>
          </p:cNvCxnSpPr>
          <p:nvPr/>
        </p:nvCxnSpPr>
        <p:spPr>
          <a:xfrm>
            <a:off x="4860032" y="2085819"/>
            <a:ext cx="2412268" cy="213526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76256" y="4221088"/>
            <a:ext cx="792088" cy="14401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310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6" presetClass="emph" presetSubtype="0" fill="hold" nodeType="afterEffect">
                                  <p:stCondLst>
                                    <p:cond delay="0"/>
                                  </p:stCondLst>
                                  <p:childTnLst>
                                    <p:animScale>
                                      <p:cBhvr>
                                        <p:cTn id="36"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5" grpId="0" animBg="1"/>
      <p:bldP spid="15"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Signer ses documents… </a:t>
            </a:r>
            <a:r>
              <a:rPr lang="fr-FR" sz="6000" dirty="0"/>
              <a:t> </a:t>
            </a:r>
          </a:p>
        </p:txBody>
      </p:sp>
    </p:spTree>
    <p:extLst>
      <p:ext uri="{BB962C8B-B14F-4D97-AF65-F5344CB8AC3E}">
        <p14:creationId xmlns:p14="http://schemas.microsoft.com/office/powerpoint/2010/main" val="42784476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Signer les documents</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5805"/>
            <a:ext cx="9000000" cy="3922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259632" y="1844824"/>
            <a:ext cx="6768752"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avez confirmation que votre réponse est passée à l’étape de signature</a:t>
            </a:r>
            <a:endParaRPr lang="fr-FR" dirty="0">
              <a:solidFill>
                <a:srgbClr val="FF0000"/>
              </a:solidFill>
            </a:endParaRPr>
          </a:p>
        </p:txBody>
      </p:sp>
    </p:spTree>
    <p:extLst>
      <p:ext uri="{BB962C8B-B14F-4D97-AF65-F5344CB8AC3E}">
        <p14:creationId xmlns:p14="http://schemas.microsoft.com/office/powerpoint/2010/main" val="26181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Signer les documents</a:t>
            </a: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852936"/>
            <a:ext cx="9000000" cy="379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115616" y="1439488"/>
            <a:ext cx="3744415"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La réponse est en cours de signature</a:t>
            </a:r>
            <a:endParaRPr lang="fr-FR" dirty="0">
              <a:solidFill>
                <a:srgbClr val="FF0000"/>
              </a:solidFill>
            </a:endParaRPr>
          </a:p>
        </p:txBody>
      </p:sp>
      <p:cxnSp>
        <p:nvCxnSpPr>
          <p:cNvPr id="6" name="Connecteur droit avec flèche 5"/>
          <p:cNvCxnSpPr>
            <a:stCxn id="5" idx="2"/>
          </p:cNvCxnSpPr>
          <p:nvPr/>
        </p:nvCxnSpPr>
        <p:spPr>
          <a:xfrm flipH="1">
            <a:off x="2303748" y="1808820"/>
            <a:ext cx="684076" cy="198022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47664" y="3789040"/>
            <a:ext cx="1512168" cy="2880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3779912" y="2060848"/>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Cliquez sur le crayon pour accéder à la signature de la candidature ou des offres</a:t>
            </a:r>
            <a:endParaRPr lang="fr-FR" dirty="0">
              <a:solidFill>
                <a:srgbClr val="FF0000"/>
              </a:solidFill>
            </a:endParaRPr>
          </a:p>
        </p:txBody>
      </p:sp>
      <p:cxnSp>
        <p:nvCxnSpPr>
          <p:cNvPr id="11" name="Connecteur droit avec flèche 10"/>
          <p:cNvCxnSpPr>
            <a:stCxn id="10" idx="2"/>
            <a:endCxn id="12" idx="0"/>
          </p:cNvCxnSpPr>
          <p:nvPr/>
        </p:nvCxnSpPr>
        <p:spPr>
          <a:xfrm>
            <a:off x="5652120" y="2984178"/>
            <a:ext cx="3060340" cy="217301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60432" y="5157192"/>
            <a:ext cx="504056"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343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0"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7" y="2132856"/>
            <a:ext cx="9000000" cy="4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idx="4294967295"/>
          </p:nvPr>
        </p:nvSpPr>
        <p:spPr>
          <a:xfrm>
            <a:off x="1691680" y="338138"/>
            <a:ext cx="6995120" cy="1252537"/>
          </a:xfrm>
        </p:spPr>
        <p:txBody>
          <a:bodyPr/>
          <a:lstStyle/>
          <a:p>
            <a:r>
              <a:rPr lang="fr-FR" dirty="0" smtClean="0"/>
              <a:t>Signer les documents</a:t>
            </a:r>
            <a:endParaRPr lang="fr-FR" dirty="0"/>
          </a:p>
        </p:txBody>
      </p:sp>
      <p:sp>
        <p:nvSpPr>
          <p:cNvPr id="10" name="ZoneTexte 9"/>
          <p:cNvSpPr txBox="1"/>
          <p:nvPr/>
        </p:nvSpPr>
        <p:spPr>
          <a:xfrm>
            <a:off x="3779912" y="2060848"/>
            <a:ext cx="3744415"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Sélectionner le document à signer</a:t>
            </a:r>
            <a:endParaRPr lang="fr-FR" dirty="0">
              <a:solidFill>
                <a:srgbClr val="FF0000"/>
              </a:solidFill>
            </a:endParaRPr>
          </a:p>
        </p:txBody>
      </p:sp>
      <p:cxnSp>
        <p:nvCxnSpPr>
          <p:cNvPr id="11" name="Connecteur droit avec flèche 10"/>
          <p:cNvCxnSpPr>
            <a:stCxn id="10" idx="2"/>
            <a:endCxn id="12" idx="0"/>
          </p:cNvCxnSpPr>
          <p:nvPr/>
        </p:nvCxnSpPr>
        <p:spPr>
          <a:xfrm>
            <a:off x="5652120" y="2430180"/>
            <a:ext cx="1986227" cy="349460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176302" y="5924784"/>
            <a:ext cx="924089"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587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Signer les documents</a:t>
            </a:r>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9000000" cy="548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3131840" y="1691516"/>
            <a:ext cx="3744415"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Vous pouvez choisir de signer sur la plateforme (Conseillé) ou bien en dehors de la plateforme.</a:t>
            </a:r>
            <a:endParaRPr lang="fr-FR" dirty="0">
              <a:solidFill>
                <a:srgbClr val="FF0000"/>
              </a:solidFill>
            </a:endParaRPr>
          </a:p>
        </p:txBody>
      </p:sp>
      <p:cxnSp>
        <p:nvCxnSpPr>
          <p:cNvPr id="9" name="Connecteur droit avec flèche 8"/>
          <p:cNvCxnSpPr>
            <a:stCxn id="8" idx="2"/>
            <a:endCxn id="13" idx="0"/>
          </p:cNvCxnSpPr>
          <p:nvPr/>
        </p:nvCxnSpPr>
        <p:spPr>
          <a:xfrm flipH="1">
            <a:off x="2303748" y="2614846"/>
            <a:ext cx="2700300" cy="74214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43608" y="3356992"/>
            <a:ext cx="2520280"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4" name="Connecteur droit avec flèche 13"/>
          <p:cNvCxnSpPr>
            <a:endCxn id="15" idx="0"/>
          </p:cNvCxnSpPr>
          <p:nvPr/>
        </p:nvCxnSpPr>
        <p:spPr>
          <a:xfrm>
            <a:off x="5076056" y="2636912"/>
            <a:ext cx="1512168" cy="707339"/>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076056" y="3344251"/>
            <a:ext cx="3024336" cy="648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336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3" grpId="1" animBg="1"/>
      <p:bldP spid="1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95536" y="404664"/>
            <a:ext cx="8229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ctr" rtl="0" eaLnBrk="0" fontAlgn="base" hangingPunct="0">
              <a:spcBef>
                <a:spcPct val="0"/>
              </a:spcBef>
              <a:spcAft>
                <a:spcPct val="0"/>
              </a:spcAft>
              <a:defRPr sz="4400" kern="1200" baseline="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7200" dirty="0" smtClean="0"/>
              <a:t>Signer sur la plateforme… </a:t>
            </a:r>
            <a:r>
              <a:rPr lang="fr-FR" sz="6000" dirty="0"/>
              <a:t> </a:t>
            </a:r>
          </a:p>
        </p:txBody>
      </p:sp>
    </p:spTree>
    <p:extLst>
      <p:ext uri="{BB962C8B-B14F-4D97-AF65-F5344CB8AC3E}">
        <p14:creationId xmlns:p14="http://schemas.microsoft.com/office/powerpoint/2010/main" val="24820225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691680" y="338138"/>
            <a:ext cx="6995120" cy="1252537"/>
          </a:xfrm>
        </p:spPr>
        <p:txBody>
          <a:bodyPr/>
          <a:lstStyle/>
          <a:p>
            <a:r>
              <a:rPr lang="fr-FR" dirty="0" smtClean="0"/>
              <a:t>Signer les documents</a:t>
            </a:r>
            <a:br>
              <a:rPr lang="fr-FR" dirty="0" smtClean="0"/>
            </a:br>
            <a:r>
              <a:rPr lang="fr-FR" dirty="0" smtClean="0">
                <a:sym typeface="Wingdings" panose="05000000000000000000" pitchFamily="2" charset="2"/>
              </a:rPr>
              <a:t> Sur la plateforme</a:t>
            </a:r>
            <a:endParaRPr lang="fr-F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484"/>
          <a:stretch/>
        </p:blipFill>
        <p:spPr bwMode="auto">
          <a:xfrm>
            <a:off x="3563888" y="3878973"/>
            <a:ext cx="5452046" cy="274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6037"/>
          <a:stretch/>
        </p:blipFill>
        <p:spPr bwMode="auto">
          <a:xfrm>
            <a:off x="434091" y="2636912"/>
            <a:ext cx="732315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39" y="3861048"/>
            <a:ext cx="29670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429816" y="1691516"/>
            <a:ext cx="73825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votre navigateur vous demande une autorisation pour exécuter les scripts Java : cliquez sur « exécuter une fois »</a:t>
            </a:r>
            <a:endParaRPr lang="fr-FR" dirty="0">
              <a:solidFill>
                <a:srgbClr val="FF0000"/>
              </a:solidFill>
            </a:endParaRPr>
          </a:p>
        </p:txBody>
      </p:sp>
      <p:cxnSp>
        <p:nvCxnSpPr>
          <p:cNvPr id="7" name="Connecteur droit avec flèche 6"/>
          <p:cNvCxnSpPr>
            <a:stCxn id="6" idx="2"/>
            <a:endCxn id="8" idx="0"/>
          </p:cNvCxnSpPr>
          <p:nvPr/>
        </p:nvCxnSpPr>
        <p:spPr>
          <a:xfrm flipH="1">
            <a:off x="3491880" y="2337847"/>
            <a:ext cx="629208" cy="28106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91537" y="2618910"/>
            <a:ext cx="1000686" cy="3240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429816" y="3033826"/>
            <a:ext cx="7382544" cy="646331"/>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 la première utilisation, l’application de signature va s’installer automatiquement sur votre poste</a:t>
            </a:r>
            <a:endParaRPr lang="fr-FR" dirty="0">
              <a:solidFill>
                <a:srgbClr val="FF0000"/>
              </a:solidFill>
            </a:endParaRPr>
          </a:p>
        </p:txBody>
      </p:sp>
      <p:sp>
        <p:nvSpPr>
          <p:cNvPr id="18" name="ZoneTexte 17"/>
          <p:cNvSpPr txBox="1"/>
          <p:nvPr/>
        </p:nvSpPr>
        <p:spPr>
          <a:xfrm>
            <a:off x="429816" y="5661248"/>
            <a:ext cx="3062064" cy="923330"/>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Si nécessaire autorisez le a le faire en cliquant sur « Exécuter » dans la fenêtre</a:t>
            </a:r>
            <a:endParaRPr lang="fr-FR" dirty="0">
              <a:solidFill>
                <a:srgbClr val="FF0000"/>
              </a:solidFill>
            </a:endParaRPr>
          </a:p>
        </p:txBody>
      </p:sp>
      <p:cxnSp>
        <p:nvCxnSpPr>
          <p:cNvPr id="19" name="Connecteur droit avec flèche 18"/>
          <p:cNvCxnSpPr>
            <a:stCxn id="18" idx="0"/>
          </p:cNvCxnSpPr>
          <p:nvPr/>
        </p:nvCxnSpPr>
        <p:spPr>
          <a:xfrm flipV="1">
            <a:off x="1960848" y="5385843"/>
            <a:ext cx="383721" cy="275405"/>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44569" y="5254455"/>
            <a:ext cx="500343" cy="26277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3620745" y="4426946"/>
            <a:ext cx="5271735" cy="5142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5743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51"/>
                                        </p:tgtEl>
                                      </p:cBhvr>
                                    </p:animEffect>
                                    <p:set>
                                      <p:cBhvr>
                                        <p:cTn id="30" dur="1" fill="hold">
                                          <p:stCondLst>
                                            <p:cond delay="499"/>
                                          </p:stCondLst>
                                        </p:cTn>
                                        <p:tgtEl>
                                          <p:spTgt spid="205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fade">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500"/>
                                        <p:tgtEl>
                                          <p:spTgt spid="205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7" grpId="0" animBg="1"/>
      <p:bldP spid="18" grpId="0" animBg="1"/>
      <p:bldP spid="20" grpId="0" animBg="1"/>
      <p:bldP spid="2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187624" y="4581128"/>
            <a:ext cx="7788944" cy="2095271"/>
            <a:chOff x="1187624" y="4581128"/>
            <a:chExt cx="7788944" cy="20952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581128"/>
              <a:ext cx="7788944" cy="209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438911"/>
              <a:ext cx="1714872" cy="22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itre 2"/>
          <p:cNvSpPr>
            <a:spLocks noGrp="1"/>
          </p:cNvSpPr>
          <p:nvPr>
            <p:ph type="title" idx="4294967295"/>
          </p:nvPr>
        </p:nvSpPr>
        <p:spPr>
          <a:xfrm>
            <a:off x="1691680" y="338138"/>
            <a:ext cx="6995120" cy="1252537"/>
          </a:xfrm>
        </p:spPr>
        <p:txBody>
          <a:bodyPr/>
          <a:lstStyle/>
          <a:p>
            <a:r>
              <a:rPr lang="fr-FR" dirty="0" smtClean="0"/>
              <a:t>Signer les documents</a:t>
            </a:r>
            <a:br>
              <a:rPr lang="fr-FR" dirty="0" smtClean="0"/>
            </a:br>
            <a:r>
              <a:rPr lang="fr-FR" dirty="0" smtClean="0">
                <a:sym typeface="Wingdings" panose="05000000000000000000" pitchFamily="2" charset="2"/>
              </a:rPr>
              <a:t> Sur la plateforme</a:t>
            </a:r>
            <a:endParaRPr lang="fr-FR"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3034"/>
          <a:stretch/>
        </p:blipFill>
        <p:spPr bwMode="auto">
          <a:xfrm>
            <a:off x="695565" y="2578140"/>
            <a:ext cx="6344419" cy="144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29816" y="1988840"/>
            <a:ext cx="587037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Après l’installation, l’application de signature va se lancer</a:t>
            </a:r>
            <a:endParaRPr lang="fr-FR" dirty="0">
              <a:solidFill>
                <a:srgbClr val="FF0000"/>
              </a:solidFill>
            </a:endParaRPr>
          </a:p>
        </p:txBody>
      </p:sp>
      <p:sp>
        <p:nvSpPr>
          <p:cNvPr id="6" name="ZoneTexte 5"/>
          <p:cNvSpPr txBox="1"/>
          <p:nvPr/>
        </p:nvSpPr>
        <p:spPr>
          <a:xfrm>
            <a:off x="1835696" y="4149080"/>
            <a:ext cx="5870376" cy="369332"/>
          </a:xfrm>
          <a:prstGeom prst="rect">
            <a:avLst/>
          </a:prstGeom>
          <a:solidFill>
            <a:schemeClr val="bg1"/>
          </a:solidFill>
          <a:ln w="25400">
            <a:solidFill>
              <a:srgbClr val="FF0000"/>
            </a:solidFill>
            <a:prstDash val="sysDash"/>
          </a:ln>
        </p:spPr>
        <p:txBody>
          <a:bodyPr wrap="square" rtlCol="0">
            <a:spAutoFit/>
          </a:bodyPr>
          <a:lstStyle/>
          <a:p>
            <a:r>
              <a:rPr lang="fr-FR" dirty="0" smtClean="0">
                <a:solidFill>
                  <a:srgbClr val="FF0000"/>
                </a:solidFill>
              </a:rPr>
              <a:t>Et vous demander de choisir votre certificat dans la liste </a:t>
            </a:r>
            <a:endParaRPr lang="fr-FR" dirty="0">
              <a:solidFill>
                <a:srgbClr val="FF0000"/>
              </a:solidFill>
            </a:endParaRPr>
          </a:p>
        </p:txBody>
      </p:sp>
      <p:cxnSp>
        <p:nvCxnSpPr>
          <p:cNvPr id="7" name="Connecteur droit avec flèche 6"/>
          <p:cNvCxnSpPr>
            <a:stCxn id="6" idx="2"/>
            <a:endCxn id="8" idx="0"/>
          </p:cNvCxnSpPr>
          <p:nvPr/>
        </p:nvCxnSpPr>
        <p:spPr>
          <a:xfrm>
            <a:off x="4770884" y="4518412"/>
            <a:ext cx="18996" cy="854804"/>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35352" y="5373216"/>
            <a:ext cx="6909055" cy="3240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066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Page blanc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ge blanch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600" i="0" dirty="0"/>
        </a:defPPr>
      </a:lstStyle>
    </a:spDef>
    <a:lnDef>
      <a:spPr bwMode="auto">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gn="just">
          <a:defRPr sz="1400" b="0" i="0" dirty="0" smtClean="0"/>
        </a:defPPr>
      </a:lstStyle>
    </a:txDef>
  </a:objectDefaults>
  <a:extraClrSchemeLst>
    <a:extraClrScheme>
      <a:clrScheme name="Page blanch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ge blanch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ge blanch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ge blanch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ge blanch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ge blanch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ge blanch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2954</TotalTime>
  <Words>3412</Words>
  <Application>Microsoft Office PowerPoint</Application>
  <PresentationFormat>Affichage à l'écran (4:3)</PresentationFormat>
  <Paragraphs>428</Paragraphs>
  <Slides>129</Slides>
  <Notes>0</Notes>
  <HiddenSlides>0</HiddenSlides>
  <MMClips>0</MMClips>
  <ScaleCrop>false</ScaleCrop>
  <HeadingPairs>
    <vt:vector size="4" baseType="variant">
      <vt:variant>
        <vt:lpstr>Thème</vt:lpstr>
      </vt:variant>
      <vt:variant>
        <vt:i4>2</vt:i4>
      </vt:variant>
      <vt:variant>
        <vt:lpstr>Titres des diapositives</vt:lpstr>
      </vt:variant>
      <vt:variant>
        <vt:i4>129</vt:i4>
      </vt:variant>
    </vt:vector>
  </HeadingPairs>
  <TitlesOfParts>
    <vt:vector size="131" baseType="lpstr">
      <vt:lpstr>Vagues</vt:lpstr>
      <vt:lpstr>Page blanche</vt:lpstr>
      <vt:lpstr>Présentation de l’outil de consultation SAM</vt:lpstr>
      <vt:lpstr>Présentation PowerPoint</vt:lpstr>
      <vt:lpstr>Les étapes de la réponse</vt:lpstr>
      <vt:lpstr>Présentation PowerPoint</vt:lpstr>
      <vt:lpstr>Se connecter…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Terminer sa réponse</vt:lpstr>
      <vt:lpstr>Terminer sa réponse</vt:lpstr>
      <vt:lpstr>Terminer sa réponse</vt:lpstr>
      <vt:lpstr>Terminer sa réponse</vt:lpstr>
      <vt:lpstr>Terminer sa réponse</vt:lpstr>
      <vt:lpstr>Terminer sa réponse</vt:lpstr>
      <vt:lpstr>Présentation PowerPoint</vt:lpstr>
      <vt:lpstr>Signer les documents</vt:lpstr>
      <vt:lpstr>Signer les documents</vt:lpstr>
      <vt:lpstr>Signer les documents</vt:lpstr>
      <vt:lpstr>Signer les documents</vt:lpstr>
      <vt:lpstr>Présentation PowerPoint</vt:lpstr>
      <vt:lpstr>Signer les documents  Sur la plateforme</vt:lpstr>
      <vt:lpstr>Signer les documents  Sur la plateforme</vt:lpstr>
      <vt:lpstr>Signer les documents  Sur la plateforme</vt:lpstr>
      <vt:lpstr>Signer les documents  Sur la plateforme</vt:lpstr>
      <vt:lpstr>Présentation PowerPoint</vt:lpstr>
      <vt:lpstr>Signer les documents  En dehors de la plateforme</vt:lpstr>
      <vt:lpstr>Signer les documents  En dehors de la plateforme</vt:lpstr>
      <vt:lpstr>Signer les documents</vt:lpstr>
      <vt:lpstr>Signer les documents  En dehors de la plateforme</vt:lpstr>
      <vt:lpstr>Signer les documents  En dehors de la plateforme</vt:lpstr>
      <vt:lpstr>Signer les documents </vt:lpstr>
      <vt:lpstr>Présentation PowerPoint</vt:lpstr>
      <vt:lpstr>Déposer sa demande… </vt:lpstr>
      <vt:lpstr>Déposer sa demande…</vt:lpstr>
      <vt:lpstr>Déposer sa demande… </vt:lpstr>
      <vt:lpstr>Présentation PowerPoint</vt:lpstr>
      <vt:lpstr>Demande de compléments… </vt:lpstr>
      <vt:lpstr>Demande de compléments… </vt:lpstr>
      <vt:lpstr>Demande de compléments… </vt:lpstr>
      <vt:lpstr>Demande de compléments… </vt:lpstr>
      <vt:lpstr>Demande de compléments… </vt:lpstr>
      <vt:lpstr>Demande de compléments… </vt:lpstr>
      <vt:lpstr>Demande de compléments… </vt:lpstr>
      <vt:lpstr>Présentation PowerPoint</vt:lpstr>
      <vt:lpstr>Demande de négociation … </vt:lpstr>
      <vt:lpstr>Demande de négociation … </vt:lpstr>
      <vt:lpstr>Demande de négociation … </vt:lpstr>
      <vt:lpstr>Demande de négociation … </vt:lpstr>
      <vt:lpstr>Demande de négociation … </vt:lpstr>
      <vt:lpstr>Présentation PowerPoint</vt:lpstr>
      <vt:lpstr>Présentation PowerPoint</vt:lpstr>
      <vt:lpstr>Présentation PowerPoint</vt:lpstr>
    </vt:vector>
  </TitlesOfParts>
  <Company>CONSEIL REGIONAL DU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d’échanges avec la commission économie du CESER</dc:title>
  <dc:creator>MARCHE Alban</dc:creator>
  <cp:lastModifiedBy>Sebastien KASPRZAK</cp:lastModifiedBy>
  <cp:revision>250</cp:revision>
  <cp:lastPrinted>2015-09-30T07:40:34Z</cp:lastPrinted>
  <dcterms:created xsi:type="dcterms:W3CDTF">2014-05-14T15:07:43Z</dcterms:created>
  <dcterms:modified xsi:type="dcterms:W3CDTF">2016-04-11T07:06:00Z</dcterms:modified>
</cp:coreProperties>
</file>