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2" r:id="rId3"/>
    <p:sldId id="276" r:id="rId4"/>
    <p:sldId id="288" r:id="rId5"/>
    <p:sldId id="287" r:id="rId6"/>
    <p:sldId id="291" r:id="rId7"/>
    <p:sldId id="289" r:id="rId8"/>
    <p:sldId id="280" r:id="rId9"/>
    <p:sldId id="284" r:id="rId10"/>
    <p:sldId id="286" r:id="rId11"/>
    <p:sldId id="268"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D7282-DAE3-406A-956A-90E06A11122C}" type="datetimeFigureOut">
              <a:rPr lang="fr-FR" smtClean="0"/>
              <a:t>08/04/2024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550D5-C098-4261-9A2F-02630EF4BB79}" type="slidenum">
              <a:rPr lang="fr-FR" smtClean="0"/>
              <a:t>‹N°›</a:t>
            </a:fld>
            <a:endParaRPr lang="fr-FR"/>
          </a:p>
        </p:txBody>
      </p:sp>
    </p:spTree>
    <p:extLst>
      <p:ext uri="{BB962C8B-B14F-4D97-AF65-F5344CB8AC3E}">
        <p14:creationId xmlns:p14="http://schemas.microsoft.com/office/powerpoint/2010/main" val="323547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36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54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978717-0081-894A-9599-0D13927EDFAA}" type="slidenum">
              <a:rPr lang="fr-FR" smtClean="0"/>
              <a:t>6</a:t>
            </a:fld>
            <a:endParaRPr lang="fr-FR"/>
          </a:p>
        </p:txBody>
      </p:sp>
    </p:spTree>
    <p:extLst>
      <p:ext uri="{BB962C8B-B14F-4D97-AF65-F5344CB8AC3E}">
        <p14:creationId xmlns:p14="http://schemas.microsoft.com/office/powerpoint/2010/main" val="406385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978717-0081-894A-9599-0D13927EDFAA}" type="slidenum">
              <a:rPr lang="fr-FR" smtClean="0"/>
              <a:t>7</a:t>
            </a:fld>
            <a:endParaRPr lang="fr-FR"/>
          </a:p>
        </p:txBody>
      </p:sp>
    </p:spTree>
    <p:extLst>
      <p:ext uri="{BB962C8B-B14F-4D97-AF65-F5344CB8AC3E}">
        <p14:creationId xmlns:p14="http://schemas.microsoft.com/office/powerpoint/2010/main" val="164160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978717-0081-894A-9599-0D13927EDFAA}" type="slidenum">
              <a:rPr lang="fr-FR" smtClean="0"/>
              <a:t>8</a:t>
            </a:fld>
            <a:endParaRPr lang="fr-FR"/>
          </a:p>
        </p:txBody>
      </p:sp>
    </p:spTree>
    <p:extLst>
      <p:ext uri="{BB962C8B-B14F-4D97-AF65-F5344CB8AC3E}">
        <p14:creationId xmlns:p14="http://schemas.microsoft.com/office/powerpoint/2010/main" val="116280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21b714f817_0_11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457200" lvl="0" indent="-228600" algn="just" rtl="0">
              <a:lnSpc>
                <a:spcPct val="109090"/>
              </a:lnSpc>
              <a:spcBef>
                <a:spcPts val="600"/>
              </a:spcBef>
              <a:spcAft>
                <a:spcPts val="0"/>
              </a:spcAft>
              <a:buClr>
                <a:schemeClr val="dk1"/>
              </a:buClr>
              <a:buSzPts val="1100"/>
              <a:buFont typeface="Arial"/>
              <a:buNone/>
            </a:pPr>
            <a:r>
              <a:rPr lang="fr-FR">
                <a:latin typeface="Arial"/>
                <a:ea typeface="Arial"/>
                <a:cs typeface="Arial"/>
                <a:sym typeface="Arial"/>
              </a:rPr>
              <a:t>·</a:t>
            </a:r>
            <a:r>
              <a:rPr lang="fr-FR" sz="700">
                <a:latin typeface="Times New Roman"/>
                <a:ea typeface="Times New Roman"/>
                <a:cs typeface="Times New Roman"/>
                <a:sym typeface="Times New Roman"/>
              </a:rPr>
              <a:t>   	</a:t>
            </a:r>
            <a:r>
              <a:rPr lang="fr-FR">
                <a:latin typeface="Arial"/>
                <a:ea typeface="Arial"/>
                <a:cs typeface="Arial"/>
                <a:sym typeface="Arial"/>
              </a:rPr>
              <a:t>Un état des lieux mensuel du nombre de jeunes en SC2S</a:t>
            </a:r>
            <a:endParaRPr>
              <a:latin typeface="Arial"/>
              <a:ea typeface="Arial"/>
              <a:cs typeface="Arial"/>
              <a:sym typeface="Arial"/>
            </a:endParaRPr>
          </a:p>
          <a:p>
            <a:pPr marL="457200" lvl="0" indent="-228600" algn="just" rtl="0">
              <a:lnSpc>
                <a:spcPct val="109090"/>
              </a:lnSpc>
              <a:spcBef>
                <a:spcPts val="600"/>
              </a:spcBef>
              <a:spcAft>
                <a:spcPts val="0"/>
              </a:spcAft>
              <a:buClr>
                <a:schemeClr val="dk1"/>
              </a:buClr>
              <a:buSzPts val="1100"/>
              <a:buFont typeface="Arial"/>
              <a:buNone/>
            </a:pPr>
            <a:r>
              <a:rPr lang="fr-FR">
                <a:latin typeface="Arial"/>
                <a:ea typeface="Arial"/>
                <a:cs typeface="Arial"/>
                <a:sym typeface="Arial"/>
              </a:rPr>
              <a:t>·</a:t>
            </a:r>
            <a:r>
              <a:rPr lang="fr-FR" sz="700">
                <a:latin typeface="Times New Roman"/>
                <a:ea typeface="Times New Roman"/>
                <a:cs typeface="Times New Roman"/>
                <a:sym typeface="Times New Roman"/>
              </a:rPr>
              <a:t>   	</a:t>
            </a:r>
            <a:r>
              <a:rPr lang="fr-FR">
                <a:latin typeface="Arial"/>
                <a:ea typeface="Arial"/>
                <a:cs typeface="Arial"/>
                <a:sym typeface="Arial"/>
              </a:rPr>
              <a:t>Un rapport trimestriel :</a:t>
            </a:r>
            <a:endParaRPr>
              <a:latin typeface="Arial"/>
              <a:ea typeface="Arial"/>
              <a:cs typeface="Arial"/>
              <a:sym typeface="Arial"/>
            </a:endParaRPr>
          </a:p>
          <a:p>
            <a:pPr marL="914400" lvl="0" indent="-228600" algn="just" rtl="0">
              <a:lnSpc>
                <a:spcPct val="109090"/>
              </a:lnSpc>
              <a:spcBef>
                <a:spcPts val="600"/>
              </a:spcBef>
              <a:spcAft>
                <a:spcPts val="0"/>
              </a:spcAft>
              <a:buClr>
                <a:schemeClr val="dk1"/>
              </a:buClr>
              <a:buSzPts val="1100"/>
              <a:buFont typeface="Arial"/>
              <a:buNone/>
            </a:pPr>
            <a:r>
              <a:rPr lang="fr-FR" sz="1100">
                <a:latin typeface="Courier New"/>
                <a:ea typeface="Courier New"/>
                <a:cs typeface="Courier New"/>
                <a:sym typeface="Courier New"/>
              </a:rPr>
              <a:t>o</a:t>
            </a:r>
            <a:r>
              <a:rPr lang="fr-FR" sz="700">
                <a:latin typeface="Times New Roman"/>
                <a:ea typeface="Times New Roman"/>
                <a:cs typeface="Times New Roman"/>
                <a:sym typeface="Times New Roman"/>
              </a:rPr>
              <a:t>   </a:t>
            </a:r>
            <a:r>
              <a:rPr lang="fr-FR">
                <a:latin typeface="Arial"/>
                <a:ea typeface="Arial"/>
                <a:cs typeface="Arial"/>
                <a:sym typeface="Arial"/>
              </a:rPr>
              <a:t>précisant dans un format EXCEL, le nombre de personnes âgées bénéficiant des actions des volontaires (visites et/ou actions collectives) ou d’un accompagnement très régulier (+1 fois / sem.)</a:t>
            </a:r>
            <a:endParaRPr>
              <a:latin typeface="Arial"/>
              <a:ea typeface="Arial"/>
              <a:cs typeface="Arial"/>
              <a:sym typeface="Arial"/>
            </a:endParaRPr>
          </a:p>
          <a:p>
            <a:pPr marL="1371600" lvl="0" indent="-228600" algn="just" rtl="0">
              <a:lnSpc>
                <a:spcPct val="115000"/>
              </a:lnSpc>
              <a:spcBef>
                <a:spcPts val="0"/>
              </a:spcBef>
              <a:spcAft>
                <a:spcPts val="0"/>
              </a:spcAft>
              <a:buClr>
                <a:schemeClr val="dk1"/>
              </a:buClr>
              <a:buSzPts val="1100"/>
              <a:buFont typeface="Arial"/>
              <a:buNone/>
            </a:pPr>
            <a:r>
              <a:rPr lang="fr-FR">
                <a:latin typeface="Arial"/>
                <a:ea typeface="Arial"/>
                <a:cs typeface="Arial"/>
                <a:sym typeface="Arial"/>
              </a:rPr>
              <a:t>-</a:t>
            </a:r>
            <a:r>
              <a:rPr lang="fr-FR" sz="700">
                <a:latin typeface="Times New Roman"/>
                <a:ea typeface="Times New Roman"/>
                <a:cs typeface="Times New Roman"/>
                <a:sym typeface="Times New Roman"/>
              </a:rPr>
              <a:t>   	</a:t>
            </a:r>
            <a:r>
              <a:rPr lang="fr-FR">
                <a:latin typeface="Arial"/>
                <a:ea typeface="Arial"/>
                <a:cs typeface="Arial"/>
                <a:sym typeface="Arial"/>
              </a:rPr>
              <a:t>Au total</a:t>
            </a:r>
            <a:endParaRPr>
              <a:latin typeface="Arial"/>
              <a:ea typeface="Arial"/>
              <a:cs typeface="Arial"/>
              <a:sym typeface="Arial"/>
            </a:endParaRPr>
          </a:p>
          <a:p>
            <a:pPr marL="1371600" lvl="0" indent="-228600" algn="just" rtl="0">
              <a:lnSpc>
                <a:spcPct val="115000"/>
              </a:lnSpc>
              <a:spcBef>
                <a:spcPts val="0"/>
              </a:spcBef>
              <a:spcAft>
                <a:spcPts val="0"/>
              </a:spcAft>
              <a:buClr>
                <a:schemeClr val="dk1"/>
              </a:buClr>
              <a:buSzPts val="1100"/>
              <a:buFont typeface="Arial"/>
              <a:buNone/>
            </a:pPr>
            <a:r>
              <a:rPr lang="fr-FR">
                <a:latin typeface="Arial"/>
                <a:ea typeface="Arial"/>
                <a:cs typeface="Arial"/>
                <a:sym typeface="Arial"/>
              </a:rPr>
              <a:t>-</a:t>
            </a:r>
            <a:r>
              <a:rPr lang="fr-FR" sz="700">
                <a:latin typeface="Times New Roman"/>
                <a:ea typeface="Times New Roman"/>
                <a:cs typeface="Times New Roman"/>
                <a:sym typeface="Times New Roman"/>
              </a:rPr>
              <a:t>   	</a:t>
            </a:r>
            <a:r>
              <a:rPr lang="fr-FR">
                <a:latin typeface="Arial"/>
                <a:ea typeface="Arial"/>
                <a:cs typeface="Arial"/>
                <a:sym typeface="Arial"/>
              </a:rPr>
              <a:t>Répartition Établissement / Domicile</a:t>
            </a:r>
            <a:endParaRPr>
              <a:latin typeface="Arial"/>
              <a:ea typeface="Arial"/>
              <a:cs typeface="Arial"/>
              <a:sym typeface="Arial"/>
            </a:endParaRPr>
          </a:p>
          <a:p>
            <a:pPr marL="914400" lvl="0" indent="-228600" algn="just" rtl="0">
              <a:lnSpc>
                <a:spcPct val="109090"/>
              </a:lnSpc>
              <a:spcBef>
                <a:spcPts val="600"/>
              </a:spcBef>
              <a:spcAft>
                <a:spcPts val="0"/>
              </a:spcAft>
              <a:buClr>
                <a:schemeClr val="dk1"/>
              </a:buClr>
              <a:buSzPts val="1100"/>
              <a:buFont typeface="Arial"/>
              <a:buNone/>
            </a:pPr>
            <a:r>
              <a:rPr lang="fr-FR">
                <a:latin typeface="Courier New"/>
                <a:ea typeface="Courier New"/>
                <a:cs typeface="Courier New"/>
                <a:sym typeface="Courier New"/>
              </a:rPr>
              <a:t>o</a:t>
            </a:r>
            <a:r>
              <a:rPr lang="fr-FR" sz="700">
                <a:latin typeface="Times New Roman"/>
                <a:ea typeface="Times New Roman"/>
                <a:cs typeface="Times New Roman"/>
                <a:sym typeface="Times New Roman"/>
              </a:rPr>
              <a:t>   </a:t>
            </a:r>
            <a:r>
              <a:rPr lang="fr-FR">
                <a:latin typeface="Arial"/>
                <a:ea typeface="Arial"/>
                <a:cs typeface="Arial"/>
                <a:sym typeface="Arial"/>
              </a:rPr>
              <a:t>faisant un état des lieux des partenariats en cours,</a:t>
            </a:r>
            <a:endParaRPr>
              <a:latin typeface="Arial"/>
              <a:ea typeface="Arial"/>
              <a:cs typeface="Arial"/>
              <a:sym typeface="Arial"/>
            </a:endParaRPr>
          </a:p>
          <a:p>
            <a:pPr marL="914400" lvl="0" indent="-228600" algn="just" rtl="0">
              <a:lnSpc>
                <a:spcPct val="109090"/>
              </a:lnSpc>
              <a:spcBef>
                <a:spcPts val="600"/>
              </a:spcBef>
              <a:spcAft>
                <a:spcPts val="0"/>
              </a:spcAft>
              <a:buClr>
                <a:schemeClr val="dk1"/>
              </a:buClr>
              <a:buSzPts val="1100"/>
              <a:buFont typeface="Arial"/>
              <a:buNone/>
            </a:pPr>
            <a:r>
              <a:rPr lang="fr-FR">
                <a:latin typeface="Courier New"/>
                <a:ea typeface="Courier New"/>
                <a:cs typeface="Courier New"/>
                <a:sym typeface="Courier New"/>
              </a:rPr>
              <a:t>o</a:t>
            </a:r>
            <a:r>
              <a:rPr lang="fr-FR" sz="700">
                <a:latin typeface="Times New Roman"/>
                <a:ea typeface="Times New Roman"/>
                <a:cs typeface="Times New Roman"/>
                <a:sym typeface="Times New Roman"/>
              </a:rPr>
              <a:t>   </a:t>
            </a:r>
            <a:r>
              <a:rPr lang="fr-FR">
                <a:latin typeface="Arial"/>
                <a:ea typeface="Arial"/>
                <a:cs typeface="Arial"/>
                <a:sym typeface="Arial"/>
              </a:rPr>
              <a:t>recensant les principales actions réalisées par les salariés de l’AND-SC2S pour le développement du programme sur le terrain (ex : participation à des salons ; nombre et type de partenariats envisagés et signés, etc.)</a:t>
            </a:r>
            <a:endParaRPr>
              <a:latin typeface="Arial"/>
              <a:ea typeface="Arial"/>
              <a:cs typeface="Arial"/>
              <a:sym typeface="Arial"/>
            </a:endParaRPr>
          </a:p>
          <a:p>
            <a:pPr marL="457200" lvl="0" indent="0" algn="just" rtl="0">
              <a:lnSpc>
                <a:spcPct val="109090"/>
              </a:lnSpc>
              <a:spcBef>
                <a:spcPts val="600"/>
              </a:spcBef>
              <a:spcAft>
                <a:spcPts val="0"/>
              </a:spcAft>
              <a:buClr>
                <a:schemeClr val="dk1"/>
              </a:buClr>
              <a:buSzPts val="1100"/>
              <a:buFont typeface="Arial"/>
              <a:buNone/>
            </a:pPr>
            <a:r>
              <a:rPr lang="fr-FR">
                <a:latin typeface="Arial"/>
                <a:ea typeface="Arial"/>
                <a:cs typeface="Arial"/>
                <a:sym typeface="Arial"/>
              </a:rPr>
              <a:t> </a:t>
            </a:r>
            <a:endParaRPr>
              <a:latin typeface="Arial"/>
              <a:ea typeface="Arial"/>
              <a:cs typeface="Arial"/>
              <a:sym typeface="Arial"/>
            </a:endParaRPr>
          </a:p>
          <a:p>
            <a:pPr marL="457200" lvl="0" indent="-228600" algn="just" rtl="0">
              <a:lnSpc>
                <a:spcPct val="109090"/>
              </a:lnSpc>
              <a:spcBef>
                <a:spcPts val="600"/>
              </a:spcBef>
              <a:spcAft>
                <a:spcPts val="0"/>
              </a:spcAft>
              <a:buClr>
                <a:schemeClr val="dk1"/>
              </a:buClr>
              <a:buSzPts val="1100"/>
              <a:buFont typeface="Arial"/>
              <a:buNone/>
            </a:pPr>
            <a:r>
              <a:rPr lang="fr-FR">
                <a:latin typeface="Arial"/>
                <a:ea typeface="Arial"/>
                <a:cs typeface="Arial"/>
                <a:sym typeface="Arial"/>
              </a:rPr>
              <a:t>·</a:t>
            </a:r>
            <a:r>
              <a:rPr lang="fr-FR" sz="700">
                <a:latin typeface="Times New Roman"/>
                <a:ea typeface="Times New Roman"/>
                <a:cs typeface="Times New Roman"/>
                <a:sym typeface="Times New Roman"/>
              </a:rPr>
              <a:t>   	</a:t>
            </a:r>
            <a:r>
              <a:rPr lang="fr-FR">
                <a:latin typeface="Arial"/>
                <a:ea typeface="Arial"/>
                <a:cs typeface="Arial"/>
                <a:sym typeface="Arial"/>
              </a:rPr>
              <a:t>Deux bilans bi-annuels (mars et juillet) :</a:t>
            </a:r>
            <a:endParaRPr>
              <a:latin typeface="Arial"/>
              <a:ea typeface="Arial"/>
              <a:cs typeface="Arial"/>
              <a:sym typeface="Arial"/>
            </a:endParaRPr>
          </a:p>
          <a:p>
            <a:pPr marL="914400" lvl="0" indent="-228600" algn="just" rtl="0">
              <a:lnSpc>
                <a:spcPct val="115000"/>
              </a:lnSpc>
              <a:spcBef>
                <a:spcPts val="0"/>
              </a:spcBef>
              <a:spcAft>
                <a:spcPts val="0"/>
              </a:spcAft>
              <a:buClr>
                <a:schemeClr val="dk1"/>
              </a:buClr>
              <a:buSzPts val="1100"/>
              <a:buFont typeface="Arial"/>
              <a:buNone/>
            </a:pPr>
            <a:r>
              <a:rPr lang="fr-FR">
                <a:latin typeface="Courier New"/>
                <a:ea typeface="Courier New"/>
                <a:cs typeface="Courier New"/>
                <a:sym typeface="Courier New"/>
              </a:rPr>
              <a:t>o</a:t>
            </a:r>
            <a:r>
              <a:rPr lang="fr-FR" sz="700">
                <a:latin typeface="Times New Roman"/>
                <a:ea typeface="Times New Roman"/>
                <a:cs typeface="Times New Roman"/>
                <a:sym typeface="Times New Roman"/>
              </a:rPr>
              <a:t>   </a:t>
            </a:r>
            <a:r>
              <a:rPr lang="fr-FR">
                <a:latin typeface="Arial"/>
                <a:ea typeface="Arial"/>
                <a:cs typeface="Arial"/>
                <a:sym typeface="Arial"/>
              </a:rPr>
              <a:t>Nombre de personnes âgées bénéficiant directement des actions des volontaires (quels que soient le lieu de résidence de la personne âgée – établissement ou domicile –, le type d’accompagnement des jeunes – accompagnement individuel ou activité en collectif – et la fréquence de rencontre/visite des jeunes et des personnes âgées)</a:t>
            </a:r>
            <a:endParaRPr>
              <a:latin typeface="Arial"/>
              <a:ea typeface="Arial"/>
              <a:cs typeface="Arial"/>
              <a:sym typeface="Arial"/>
            </a:endParaRPr>
          </a:p>
          <a:p>
            <a:pPr marL="1371600" lvl="0" indent="-228600" algn="just" rtl="0">
              <a:lnSpc>
                <a:spcPct val="115000"/>
              </a:lnSpc>
              <a:spcBef>
                <a:spcPts val="0"/>
              </a:spcBef>
              <a:spcAft>
                <a:spcPts val="0"/>
              </a:spcAft>
              <a:buClr>
                <a:schemeClr val="dk1"/>
              </a:buClr>
              <a:buSzPts val="1100"/>
              <a:buFont typeface="Arial"/>
              <a:buNone/>
            </a:pPr>
            <a:r>
              <a:rPr lang="fr-FR">
                <a:latin typeface="Arial"/>
                <a:ea typeface="Arial"/>
                <a:cs typeface="Arial"/>
                <a:sym typeface="Arial"/>
              </a:rPr>
              <a:t>-</a:t>
            </a:r>
            <a:r>
              <a:rPr lang="fr-FR" sz="700">
                <a:latin typeface="Times New Roman"/>
                <a:ea typeface="Times New Roman"/>
                <a:cs typeface="Times New Roman"/>
                <a:sym typeface="Times New Roman"/>
              </a:rPr>
              <a:t>   	</a:t>
            </a:r>
            <a:r>
              <a:rPr lang="fr-FR">
                <a:latin typeface="Arial"/>
                <a:ea typeface="Arial"/>
                <a:cs typeface="Arial"/>
                <a:sym typeface="Arial"/>
              </a:rPr>
              <a:t>Au total</a:t>
            </a:r>
            <a:endParaRPr>
              <a:latin typeface="Arial"/>
              <a:ea typeface="Arial"/>
              <a:cs typeface="Arial"/>
              <a:sym typeface="Arial"/>
            </a:endParaRPr>
          </a:p>
          <a:p>
            <a:pPr marL="1371600" lvl="0" indent="-228600" algn="just" rtl="0">
              <a:lnSpc>
                <a:spcPct val="115000"/>
              </a:lnSpc>
              <a:spcBef>
                <a:spcPts val="0"/>
              </a:spcBef>
              <a:spcAft>
                <a:spcPts val="0"/>
              </a:spcAft>
              <a:buClr>
                <a:schemeClr val="dk1"/>
              </a:buClr>
              <a:buSzPts val="1100"/>
              <a:buFont typeface="Arial"/>
              <a:buNone/>
            </a:pPr>
            <a:r>
              <a:rPr lang="fr-FR">
                <a:latin typeface="Arial"/>
                <a:ea typeface="Arial"/>
                <a:cs typeface="Arial"/>
                <a:sym typeface="Arial"/>
              </a:rPr>
              <a:t>-</a:t>
            </a:r>
            <a:r>
              <a:rPr lang="fr-FR" sz="700">
                <a:latin typeface="Times New Roman"/>
                <a:ea typeface="Times New Roman"/>
                <a:cs typeface="Times New Roman"/>
                <a:sym typeface="Times New Roman"/>
              </a:rPr>
              <a:t>   	</a:t>
            </a:r>
            <a:r>
              <a:rPr lang="fr-FR">
                <a:latin typeface="Arial"/>
                <a:ea typeface="Arial"/>
                <a:cs typeface="Arial"/>
                <a:sym typeface="Arial"/>
              </a:rPr>
              <a:t>Répartition Établissement / Domicile</a:t>
            </a:r>
            <a:endParaRPr>
              <a:latin typeface="Arial"/>
              <a:ea typeface="Arial"/>
              <a:cs typeface="Arial"/>
              <a:sym typeface="Arial"/>
            </a:endParaRPr>
          </a:p>
          <a:p>
            <a:pPr marL="914400" lvl="0" indent="-228600" algn="just" rtl="0">
              <a:lnSpc>
                <a:spcPct val="115000"/>
              </a:lnSpc>
              <a:spcBef>
                <a:spcPts val="0"/>
              </a:spcBef>
              <a:spcAft>
                <a:spcPts val="0"/>
              </a:spcAft>
              <a:buClr>
                <a:schemeClr val="dk1"/>
              </a:buClr>
              <a:buSzPts val="1100"/>
              <a:buFont typeface="Arial"/>
              <a:buNone/>
            </a:pPr>
            <a:r>
              <a:rPr lang="fr-FR">
                <a:latin typeface="Courier New"/>
                <a:ea typeface="Courier New"/>
                <a:cs typeface="Courier New"/>
                <a:sym typeface="Courier New"/>
              </a:rPr>
              <a:t>o</a:t>
            </a:r>
            <a:r>
              <a:rPr lang="fr-FR" sz="700">
                <a:latin typeface="Times New Roman"/>
                <a:ea typeface="Times New Roman"/>
                <a:cs typeface="Times New Roman"/>
                <a:sym typeface="Times New Roman"/>
              </a:rPr>
              <a:t>   </a:t>
            </a:r>
            <a:r>
              <a:rPr lang="fr-FR">
                <a:latin typeface="Arial"/>
                <a:ea typeface="Arial"/>
                <a:cs typeface="Arial"/>
                <a:sym typeface="Arial"/>
              </a:rPr>
              <a:t>Focus régularité : nombre de personnes âgées bénéficiant de l’action des volontaires 1 fois ou plus/semaine</a:t>
            </a:r>
            <a:endParaRPr>
              <a:latin typeface="Arial"/>
              <a:ea typeface="Arial"/>
              <a:cs typeface="Arial"/>
              <a:sym typeface="Arial"/>
            </a:endParaRPr>
          </a:p>
          <a:p>
            <a:pPr marL="1371600" lvl="0" indent="-228600" algn="just" rtl="0">
              <a:lnSpc>
                <a:spcPct val="115000"/>
              </a:lnSpc>
              <a:spcBef>
                <a:spcPts val="0"/>
              </a:spcBef>
              <a:spcAft>
                <a:spcPts val="0"/>
              </a:spcAft>
              <a:buClr>
                <a:schemeClr val="dk1"/>
              </a:buClr>
              <a:buSzPts val="1100"/>
              <a:buFont typeface="Arial"/>
              <a:buNone/>
            </a:pPr>
            <a:r>
              <a:rPr lang="fr-FR">
                <a:latin typeface="Arial"/>
                <a:ea typeface="Arial"/>
                <a:cs typeface="Arial"/>
                <a:sym typeface="Arial"/>
              </a:rPr>
              <a:t>-</a:t>
            </a:r>
            <a:r>
              <a:rPr lang="fr-FR" sz="700">
                <a:latin typeface="Times New Roman"/>
                <a:ea typeface="Times New Roman"/>
                <a:cs typeface="Times New Roman"/>
                <a:sym typeface="Times New Roman"/>
              </a:rPr>
              <a:t>   	</a:t>
            </a:r>
            <a:r>
              <a:rPr lang="fr-FR">
                <a:latin typeface="Arial"/>
                <a:ea typeface="Arial"/>
                <a:cs typeface="Arial"/>
                <a:sym typeface="Arial"/>
              </a:rPr>
              <a:t>Au total</a:t>
            </a:r>
            <a:endParaRPr>
              <a:latin typeface="Arial"/>
              <a:ea typeface="Arial"/>
              <a:cs typeface="Arial"/>
              <a:sym typeface="Arial"/>
            </a:endParaRPr>
          </a:p>
          <a:p>
            <a:pPr marL="1371600" lvl="0" indent="-228600" algn="just" rtl="0">
              <a:lnSpc>
                <a:spcPct val="115000"/>
              </a:lnSpc>
              <a:spcBef>
                <a:spcPts val="0"/>
              </a:spcBef>
              <a:spcAft>
                <a:spcPts val="0"/>
              </a:spcAft>
              <a:buClr>
                <a:schemeClr val="dk1"/>
              </a:buClr>
              <a:buSzPts val="1100"/>
              <a:buFont typeface="Arial"/>
              <a:buNone/>
            </a:pPr>
            <a:r>
              <a:rPr lang="fr-FR">
                <a:latin typeface="Arial"/>
                <a:ea typeface="Arial"/>
                <a:cs typeface="Arial"/>
                <a:sym typeface="Arial"/>
              </a:rPr>
              <a:t>-</a:t>
            </a:r>
            <a:r>
              <a:rPr lang="fr-FR" sz="700">
                <a:latin typeface="Times New Roman"/>
                <a:ea typeface="Times New Roman"/>
                <a:cs typeface="Times New Roman"/>
                <a:sym typeface="Times New Roman"/>
              </a:rPr>
              <a:t>   	</a:t>
            </a:r>
            <a:r>
              <a:rPr lang="fr-FR">
                <a:latin typeface="Arial"/>
                <a:ea typeface="Arial"/>
                <a:cs typeface="Arial"/>
                <a:sym typeface="Arial"/>
              </a:rPr>
              <a:t>Répartition Établissement / Domicile</a:t>
            </a:r>
            <a:endParaRPr>
              <a:latin typeface="Arial"/>
              <a:ea typeface="Arial"/>
              <a:cs typeface="Arial"/>
              <a:sym typeface="Arial"/>
            </a:endParaRPr>
          </a:p>
          <a:p>
            <a:pPr marL="914400" lvl="0" indent="-228600" algn="just" rtl="0">
              <a:lnSpc>
                <a:spcPct val="115000"/>
              </a:lnSpc>
              <a:spcBef>
                <a:spcPts val="0"/>
              </a:spcBef>
              <a:spcAft>
                <a:spcPts val="0"/>
              </a:spcAft>
              <a:buClr>
                <a:schemeClr val="dk1"/>
              </a:buClr>
              <a:buSzPts val="1100"/>
              <a:buFont typeface="Arial"/>
              <a:buNone/>
            </a:pPr>
            <a:r>
              <a:rPr lang="fr-FR">
                <a:latin typeface="Courier New"/>
                <a:ea typeface="Courier New"/>
                <a:cs typeface="Courier New"/>
                <a:sym typeface="Courier New"/>
              </a:rPr>
              <a:t>o</a:t>
            </a:r>
            <a:r>
              <a:rPr lang="fr-FR" sz="700">
                <a:latin typeface="Times New Roman"/>
                <a:ea typeface="Times New Roman"/>
                <a:cs typeface="Times New Roman"/>
                <a:sym typeface="Times New Roman"/>
              </a:rPr>
              <a:t>   </a:t>
            </a:r>
            <a:r>
              <a:rPr lang="fr-FR">
                <a:latin typeface="Arial"/>
                <a:ea typeface="Arial"/>
                <a:cs typeface="Arial"/>
                <a:sym typeface="Arial"/>
              </a:rPr>
              <a:t>Focus accompagnement individuel : nombre de personnes âgées bénéficiant d’un accompagnement individuel des volontaires</a:t>
            </a:r>
            <a:endParaRPr>
              <a:latin typeface="Arial"/>
              <a:ea typeface="Arial"/>
              <a:cs typeface="Arial"/>
              <a:sym typeface="Arial"/>
            </a:endParaRPr>
          </a:p>
          <a:p>
            <a:pPr marL="1371600" lvl="0" indent="-228600" algn="just" rtl="0">
              <a:lnSpc>
                <a:spcPct val="115000"/>
              </a:lnSpc>
              <a:spcBef>
                <a:spcPts val="0"/>
              </a:spcBef>
              <a:spcAft>
                <a:spcPts val="0"/>
              </a:spcAft>
              <a:buClr>
                <a:schemeClr val="dk1"/>
              </a:buClr>
              <a:buSzPts val="1100"/>
              <a:buFont typeface="Arial"/>
              <a:buNone/>
            </a:pPr>
            <a:r>
              <a:rPr lang="fr-FR">
                <a:latin typeface="Arial"/>
                <a:ea typeface="Arial"/>
                <a:cs typeface="Arial"/>
                <a:sym typeface="Arial"/>
              </a:rPr>
              <a:t>-</a:t>
            </a:r>
            <a:r>
              <a:rPr lang="fr-FR" sz="700">
                <a:latin typeface="Times New Roman"/>
                <a:ea typeface="Times New Roman"/>
                <a:cs typeface="Times New Roman"/>
                <a:sym typeface="Times New Roman"/>
              </a:rPr>
              <a:t>   	</a:t>
            </a:r>
            <a:r>
              <a:rPr lang="fr-FR">
                <a:latin typeface="Arial"/>
                <a:ea typeface="Arial"/>
                <a:cs typeface="Arial"/>
                <a:sym typeface="Arial"/>
              </a:rPr>
              <a:t>Au total</a:t>
            </a:r>
            <a:endParaRPr>
              <a:latin typeface="Arial"/>
              <a:ea typeface="Arial"/>
              <a:cs typeface="Arial"/>
              <a:sym typeface="Arial"/>
            </a:endParaRPr>
          </a:p>
          <a:p>
            <a:pPr marL="1371600" lvl="0" indent="-228600" algn="just" rtl="0">
              <a:lnSpc>
                <a:spcPct val="115000"/>
              </a:lnSpc>
              <a:spcBef>
                <a:spcPts val="0"/>
              </a:spcBef>
              <a:spcAft>
                <a:spcPts val="0"/>
              </a:spcAft>
              <a:buClr>
                <a:schemeClr val="dk1"/>
              </a:buClr>
              <a:buSzPts val="1100"/>
              <a:buFont typeface="Arial"/>
              <a:buNone/>
            </a:pPr>
            <a:r>
              <a:rPr lang="fr-FR">
                <a:latin typeface="Arial"/>
                <a:ea typeface="Arial"/>
                <a:cs typeface="Arial"/>
                <a:sym typeface="Arial"/>
              </a:rPr>
              <a:t>-</a:t>
            </a:r>
            <a:r>
              <a:rPr lang="fr-FR" sz="700">
                <a:latin typeface="Times New Roman"/>
                <a:ea typeface="Times New Roman"/>
                <a:cs typeface="Times New Roman"/>
                <a:sym typeface="Times New Roman"/>
              </a:rPr>
              <a:t>   	</a:t>
            </a:r>
            <a:r>
              <a:rPr lang="fr-FR">
                <a:latin typeface="Arial"/>
                <a:ea typeface="Arial"/>
                <a:cs typeface="Arial"/>
                <a:sym typeface="Arial"/>
              </a:rPr>
              <a:t>Répartition Établissement / Domicile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98" name="Google Shape;98;g221b714f817_0_1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696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978717-0081-894A-9599-0D13927EDFAA}" type="slidenum">
              <a:rPr lang="fr-FR" smtClean="0"/>
              <a:t>10</a:t>
            </a:fld>
            <a:endParaRPr lang="fr-FR"/>
          </a:p>
        </p:txBody>
      </p:sp>
    </p:spTree>
    <p:extLst>
      <p:ext uri="{BB962C8B-B14F-4D97-AF65-F5344CB8AC3E}">
        <p14:creationId xmlns:p14="http://schemas.microsoft.com/office/powerpoint/2010/main" val="332476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277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64D0B09-E576-425F-A38C-250D2400B331}" type="datetimeFigureOut">
              <a:rPr lang="fr-FR" smtClean="0"/>
              <a:t>08/04/2024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EC7582-2A24-4B7C-AE27-D3F96C0F2E99}" type="slidenum">
              <a:rPr lang="fr-FR" smtClean="0"/>
              <a:t>‹N°›</a:t>
            </a:fld>
            <a:endParaRPr lang="fr-FR"/>
          </a:p>
        </p:txBody>
      </p:sp>
    </p:spTree>
    <p:extLst>
      <p:ext uri="{BB962C8B-B14F-4D97-AF65-F5344CB8AC3E}">
        <p14:creationId xmlns:p14="http://schemas.microsoft.com/office/powerpoint/2010/main" val="978303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4D0B09-E576-425F-A38C-250D2400B331}" type="datetimeFigureOut">
              <a:rPr lang="fr-FR" smtClean="0"/>
              <a:t>08/04/2024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EC7582-2A24-4B7C-AE27-D3F96C0F2E99}" type="slidenum">
              <a:rPr lang="fr-FR" smtClean="0"/>
              <a:t>‹N°›</a:t>
            </a:fld>
            <a:endParaRPr lang="fr-FR"/>
          </a:p>
        </p:txBody>
      </p:sp>
    </p:spTree>
    <p:extLst>
      <p:ext uri="{BB962C8B-B14F-4D97-AF65-F5344CB8AC3E}">
        <p14:creationId xmlns:p14="http://schemas.microsoft.com/office/powerpoint/2010/main" val="160533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4D0B09-E576-425F-A38C-250D2400B331}" type="datetimeFigureOut">
              <a:rPr lang="fr-FR" smtClean="0"/>
              <a:t>08/04/2024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EC7582-2A24-4B7C-AE27-D3F96C0F2E99}" type="slidenum">
              <a:rPr lang="fr-FR" smtClean="0"/>
              <a:t>‹N°›</a:t>
            </a:fld>
            <a:endParaRPr lang="fr-FR"/>
          </a:p>
        </p:txBody>
      </p:sp>
    </p:spTree>
    <p:extLst>
      <p:ext uri="{BB962C8B-B14F-4D97-AF65-F5344CB8AC3E}">
        <p14:creationId xmlns:p14="http://schemas.microsoft.com/office/powerpoint/2010/main" val="2969999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UV1+PARTENAIRES">
  <p:cSld name="COUV1+PARTENAIRES">
    <p:spTree>
      <p:nvGrpSpPr>
        <p:cNvPr id="1" name="Shape 49"/>
        <p:cNvGrpSpPr/>
        <p:nvPr/>
      </p:nvGrpSpPr>
      <p:grpSpPr>
        <a:xfrm>
          <a:off x="0" y="0"/>
          <a:ext cx="0" cy="0"/>
          <a:chOff x="0" y="0"/>
          <a:chExt cx="0" cy="0"/>
        </a:xfrm>
      </p:grpSpPr>
      <p:pic>
        <p:nvPicPr>
          <p:cNvPr id="50" name="Google Shape;50;p15" descr="Picture 8"/>
          <p:cNvPicPr preferRelativeResize="0"/>
          <p:nvPr/>
        </p:nvPicPr>
        <p:blipFill rotWithShape="1">
          <a:blip r:embed="rId2">
            <a:alphaModFix/>
          </a:blip>
          <a:srcRect/>
          <a:stretch/>
        </p:blipFill>
        <p:spPr>
          <a:xfrm>
            <a:off x="0" y="0"/>
            <a:ext cx="12192000" cy="3718448"/>
          </a:xfrm>
          <a:prstGeom prst="rect">
            <a:avLst/>
          </a:prstGeom>
          <a:noFill/>
          <a:ln>
            <a:noFill/>
          </a:ln>
        </p:spPr>
      </p:pic>
      <p:grpSp>
        <p:nvGrpSpPr>
          <p:cNvPr id="51" name="Google Shape;51;p15"/>
          <p:cNvGrpSpPr/>
          <p:nvPr/>
        </p:nvGrpSpPr>
        <p:grpSpPr>
          <a:xfrm>
            <a:off x="4367033" y="3271039"/>
            <a:ext cx="3457940" cy="1361851"/>
            <a:chOff x="0" y="0"/>
            <a:chExt cx="2593455" cy="1364373"/>
          </a:xfrm>
        </p:grpSpPr>
        <p:grpSp>
          <p:nvGrpSpPr>
            <p:cNvPr id="52" name="Google Shape;52;p15"/>
            <p:cNvGrpSpPr/>
            <p:nvPr/>
          </p:nvGrpSpPr>
          <p:grpSpPr>
            <a:xfrm>
              <a:off x="18041" y="168996"/>
              <a:ext cx="911323" cy="787401"/>
              <a:chOff x="0" y="0"/>
              <a:chExt cx="911322" cy="787400"/>
            </a:xfrm>
          </p:grpSpPr>
          <p:sp>
            <p:nvSpPr>
              <p:cNvPr id="53" name="Google Shape;53;p15"/>
              <p:cNvSpPr/>
              <p:nvPr/>
            </p:nvSpPr>
            <p:spPr>
              <a:xfrm>
                <a:off x="564775" y="565150"/>
                <a:ext cx="89203" cy="222250"/>
              </a:xfrm>
              <a:custGeom>
                <a:avLst/>
                <a:gdLst/>
                <a:ahLst/>
                <a:cxnLst/>
                <a:rect l="l" t="t" r="r" b="b"/>
                <a:pathLst>
                  <a:path w="21600" h="21600" extrusionOk="0">
                    <a:moveTo>
                      <a:pt x="7757" y="0"/>
                    </a:moveTo>
                    <a:lnTo>
                      <a:pt x="0" y="0"/>
                    </a:lnTo>
                    <a:lnTo>
                      <a:pt x="171" y="5431"/>
                    </a:lnTo>
                    <a:lnTo>
                      <a:pt x="1110" y="11355"/>
                    </a:lnTo>
                    <a:lnTo>
                      <a:pt x="3099" y="16293"/>
                    </a:lnTo>
                    <a:lnTo>
                      <a:pt x="6453" y="19995"/>
                    </a:lnTo>
                    <a:lnTo>
                      <a:pt x="11480" y="21600"/>
                    </a:lnTo>
                    <a:lnTo>
                      <a:pt x="13627" y="21600"/>
                    </a:lnTo>
                    <a:lnTo>
                      <a:pt x="15235" y="21477"/>
                    </a:lnTo>
                    <a:lnTo>
                      <a:pt x="16987" y="20983"/>
                    </a:lnTo>
                    <a:lnTo>
                      <a:pt x="18809" y="20366"/>
                    </a:lnTo>
                    <a:lnTo>
                      <a:pt x="21600" y="18514"/>
                    </a:lnTo>
                    <a:lnTo>
                      <a:pt x="12833" y="18514"/>
                    </a:lnTo>
                    <a:lnTo>
                      <a:pt x="10794" y="16416"/>
                    </a:lnTo>
                    <a:lnTo>
                      <a:pt x="9243" y="12590"/>
                    </a:lnTo>
                    <a:lnTo>
                      <a:pt x="8212" y="7529"/>
                    </a:lnTo>
                    <a:lnTo>
                      <a:pt x="7728" y="1851"/>
                    </a:lnTo>
                    <a:lnTo>
                      <a:pt x="7757" y="0"/>
                    </a:lnTo>
                    <a:close/>
                  </a:path>
                </a:pathLst>
              </a:custGeom>
              <a:solidFill>
                <a:srgbClr val="00020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sp>
            <p:nvSpPr>
              <p:cNvPr id="54" name="Google Shape;54;p15"/>
              <p:cNvSpPr/>
              <p:nvPr/>
            </p:nvSpPr>
            <p:spPr>
              <a:xfrm>
                <a:off x="617774" y="269240"/>
                <a:ext cx="99973" cy="486410"/>
              </a:xfrm>
              <a:custGeom>
                <a:avLst/>
                <a:gdLst/>
                <a:ahLst/>
                <a:cxnLst/>
                <a:rect l="l" t="t" r="r" b="b"/>
                <a:pathLst>
                  <a:path w="21600" h="21600" extrusionOk="0">
                    <a:moveTo>
                      <a:pt x="20877" y="0"/>
                    </a:moveTo>
                    <a:lnTo>
                      <a:pt x="13997" y="0"/>
                    </a:lnTo>
                    <a:lnTo>
                      <a:pt x="14170" y="282"/>
                    </a:lnTo>
                    <a:lnTo>
                      <a:pt x="14330" y="620"/>
                    </a:lnTo>
                    <a:lnTo>
                      <a:pt x="14479" y="902"/>
                    </a:lnTo>
                    <a:lnTo>
                      <a:pt x="14620" y="1241"/>
                    </a:lnTo>
                    <a:lnTo>
                      <a:pt x="14934" y="2933"/>
                    </a:lnTo>
                    <a:lnTo>
                      <a:pt x="14679" y="5076"/>
                    </a:lnTo>
                    <a:lnTo>
                      <a:pt x="13921" y="7501"/>
                    </a:lnTo>
                    <a:lnTo>
                      <a:pt x="12725" y="10151"/>
                    </a:lnTo>
                    <a:lnTo>
                      <a:pt x="11156" y="12802"/>
                    </a:lnTo>
                    <a:lnTo>
                      <a:pt x="9280" y="15396"/>
                    </a:lnTo>
                    <a:lnTo>
                      <a:pt x="7160" y="17709"/>
                    </a:lnTo>
                    <a:lnTo>
                      <a:pt x="4864" y="19570"/>
                    </a:lnTo>
                    <a:lnTo>
                      <a:pt x="0" y="21600"/>
                    </a:lnTo>
                    <a:lnTo>
                      <a:pt x="7822" y="21600"/>
                    </a:lnTo>
                    <a:lnTo>
                      <a:pt x="12126" y="19344"/>
                    </a:lnTo>
                    <a:lnTo>
                      <a:pt x="14776" y="17032"/>
                    </a:lnTo>
                    <a:lnTo>
                      <a:pt x="16958" y="14438"/>
                    </a:lnTo>
                    <a:lnTo>
                      <a:pt x="18693" y="11618"/>
                    </a:lnTo>
                    <a:lnTo>
                      <a:pt x="20003" y="8854"/>
                    </a:lnTo>
                    <a:lnTo>
                      <a:pt x="20910" y="6260"/>
                    </a:lnTo>
                    <a:lnTo>
                      <a:pt x="21435" y="4004"/>
                    </a:lnTo>
                    <a:lnTo>
                      <a:pt x="21600" y="2256"/>
                    </a:lnTo>
                    <a:lnTo>
                      <a:pt x="21428" y="1128"/>
                    </a:lnTo>
                    <a:lnTo>
                      <a:pt x="21201" y="620"/>
                    </a:lnTo>
                    <a:lnTo>
                      <a:pt x="21012" y="226"/>
                    </a:lnTo>
                    <a:lnTo>
                      <a:pt x="20877" y="0"/>
                    </a:lnTo>
                    <a:close/>
                  </a:path>
                </a:pathLst>
              </a:custGeom>
              <a:solidFill>
                <a:srgbClr val="00020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sp>
            <p:nvSpPr>
              <p:cNvPr id="55" name="Google Shape;55;p15"/>
              <p:cNvSpPr/>
              <p:nvPr/>
            </p:nvSpPr>
            <p:spPr>
              <a:xfrm>
                <a:off x="68726" y="287019"/>
                <a:ext cx="148224" cy="452122"/>
              </a:xfrm>
              <a:custGeom>
                <a:avLst/>
                <a:gdLst/>
                <a:ahLst/>
                <a:cxnLst/>
                <a:rect l="l" t="t" r="r" b="b"/>
                <a:pathLst>
                  <a:path w="21600" h="21600" extrusionOk="0">
                    <a:moveTo>
                      <a:pt x="3433" y="0"/>
                    </a:moveTo>
                    <a:lnTo>
                      <a:pt x="914" y="121"/>
                    </a:lnTo>
                    <a:lnTo>
                      <a:pt x="0" y="485"/>
                    </a:lnTo>
                    <a:lnTo>
                      <a:pt x="139" y="910"/>
                    </a:lnTo>
                    <a:lnTo>
                      <a:pt x="1907" y="4733"/>
                    </a:lnTo>
                    <a:lnTo>
                      <a:pt x="3324" y="7220"/>
                    </a:lnTo>
                    <a:lnTo>
                      <a:pt x="5043" y="10011"/>
                    </a:lnTo>
                    <a:lnTo>
                      <a:pt x="7024" y="13045"/>
                    </a:lnTo>
                    <a:lnTo>
                      <a:pt x="10469" y="17899"/>
                    </a:lnTo>
                    <a:lnTo>
                      <a:pt x="12613" y="20447"/>
                    </a:lnTo>
                    <a:lnTo>
                      <a:pt x="15322" y="21600"/>
                    </a:lnTo>
                    <a:lnTo>
                      <a:pt x="17535" y="21479"/>
                    </a:lnTo>
                    <a:lnTo>
                      <a:pt x="19438" y="21115"/>
                    </a:lnTo>
                    <a:lnTo>
                      <a:pt x="20929" y="20387"/>
                    </a:lnTo>
                    <a:lnTo>
                      <a:pt x="21600" y="19719"/>
                    </a:lnTo>
                    <a:lnTo>
                      <a:pt x="16751" y="19719"/>
                    </a:lnTo>
                    <a:lnTo>
                      <a:pt x="15518" y="18263"/>
                    </a:lnTo>
                    <a:lnTo>
                      <a:pt x="13946" y="16200"/>
                    </a:lnTo>
                    <a:lnTo>
                      <a:pt x="12167" y="13652"/>
                    </a:lnTo>
                    <a:lnTo>
                      <a:pt x="10310" y="10921"/>
                    </a:lnTo>
                    <a:lnTo>
                      <a:pt x="8506" y="8070"/>
                    </a:lnTo>
                    <a:lnTo>
                      <a:pt x="6886" y="5279"/>
                    </a:lnTo>
                    <a:lnTo>
                      <a:pt x="5580" y="2791"/>
                    </a:lnTo>
                    <a:lnTo>
                      <a:pt x="4719" y="728"/>
                    </a:lnTo>
                    <a:lnTo>
                      <a:pt x="4581" y="303"/>
                    </a:lnTo>
                    <a:lnTo>
                      <a:pt x="3433" y="0"/>
                    </a:lnTo>
                    <a:close/>
                  </a:path>
                </a:pathLst>
              </a:custGeom>
              <a:solidFill>
                <a:srgbClr val="00020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sp>
            <p:nvSpPr>
              <p:cNvPr id="56" name="Google Shape;56;p15"/>
              <p:cNvSpPr/>
              <p:nvPr/>
            </p:nvSpPr>
            <p:spPr>
              <a:xfrm>
                <a:off x="229800" y="537209"/>
                <a:ext cx="125545" cy="194311"/>
              </a:xfrm>
              <a:custGeom>
                <a:avLst/>
                <a:gdLst/>
                <a:ahLst/>
                <a:cxnLst/>
                <a:rect l="l" t="t" r="r" b="b"/>
                <a:pathLst>
                  <a:path w="21600" h="21600" extrusionOk="0">
                    <a:moveTo>
                      <a:pt x="5713" y="0"/>
                    </a:moveTo>
                    <a:lnTo>
                      <a:pt x="0" y="0"/>
                    </a:lnTo>
                    <a:lnTo>
                      <a:pt x="3242" y="6635"/>
                    </a:lnTo>
                    <a:lnTo>
                      <a:pt x="5082" y="10447"/>
                    </a:lnTo>
                    <a:lnTo>
                      <a:pt x="8666" y="17365"/>
                    </a:lnTo>
                    <a:lnTo>
                      <a:pt x="12988" y="21176"/>
                    </a:lnTo>
                    <a:lnTo>
                      <a:pt x="15112" y="21600"/>
                    </a:lnTo>
                    <a:lnTo>
                      <a:pt x="16711" y="21600"/>
                    </a:lnTo>
                    <a:lnTo>
                      <a:pt x="19029" y="21035"/>
                    </a:lnTo>
                    <a:lnTo>
                      <a:pt x="20731" y="19765"/>
                    </a:lnTo>
                    <a:lnTo>
                      <a:pt x="21600" y="18212"/>
                    </a:lnTo>
                    <a:lnTo>
                      <a:pt x="15553" y="18212"/>
                    </a:lnTo>
                    <a:lnTo>
                      <a:pt x="14611" y="17647"/>
                    </a:lnTo>
                    <a:lnTo>
                      <a:pt x="13796" y="16094"/>
                    </a:lnTo>
                    <a:lnTo>
                      <a:pt x="12050" y="12847"/>
                    </a:lnTo>
                    <a:lnTo>
                      <a:pt x="10249" y="9318"/>
                    </a:lnTo>
                    <a:lnTo>
                      <a:pt x="8423" y="5647"/>
                    </a:lnTo>
                    <a:lnTo>
                      <a:pt x="5713" y="0"/>
                    </a:lnTo>
                    <a:close/>
                  </a:path>
                </a:pathLst>
              </a:custGeom>
              <a:solidFill>
                <a:srgbClr val="00020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sp>
            <p:nvSpPr>
              <p:cNvPr id="57" name="Google Shape;57;p15"/>
              <p:cNvSpPr/>
              <p:nvPr/>
            </p:nvSpPr>
            <p:spPr>
              <a:xfrm>
                <a:off x="287548" y="207009"/>
                <a:ext cx="70397" cy="494032"/>
              </a:xfrm>
              <a:custGeom>
                <a:avLst/>
                <a:gdLst/>
                <a:ahLst/>
                <a:cxnLst/>
                <a:rect l="l" t="t" r="r" b="b"/>
                <a:pathLst>
                  <a:path w="21600" h="21600" extrusionOk="0">
                    <a:moveTo>
                      <a:pt x="10006" y="0"/>
                    </a:moveTo>
                    <a:lnTo>
                      <a:pt x="0" y="0"/>
                    </a:lnTo>
                    <a:lnTo>
                      <a:pt x="3950" y="2054"/>
                    </a:lnTo>
                    <a:lnTo>
                      <a:pt x="6909" y="4220"/>
                    </a:lnTo>
                    <a:lnTo>
                      <a:pt x="8870" y="6552"/>
                    </a:lnTo>
                    <a:lnTo>
                      <a:pt x="9828" y="9051"/>
                    </a:lnTo>
                    <a:lnTo>
                      <a:pt x="12014" y="21267"/>
                    </a:lnTo>
                    <a:lnTo>
                      <a:pt x="10915" y="21600"/>
                    </a:lnTo>
                    <a:lnTo>
                      <a:pt x="20803" y="21600"/>
                    </a:lnTo>
                    <a:lnTo>
                      <a:pt x="21084" y="21489"/>
                    </a:lnTo>
                    <a:lnTo>
                      <a:pt x="21600" y="20601"/>
                    </a:lnTo>
                    <a:lnTo>
                      <a:pt x="19527" y="8995"/>
                    </a:lnTo>
                    <a:lnTo>
                      <a:pt x="18480" y="6330"/>
                    </a:lnTo>
                    <a:lnTo>
                      <a:pt x="16314" y="3831"/>
                    </a:lnTo>
                    <a:lnTo>
                      <a:pt x="13038" y="1499"/>
                    </a:lnTo>
                    <a:lnTo>
                      <a:pt x="10006" y="0"/>
                    </a:lnTo>
                    <a:close/>
                  </a:path>
                </a:pathLst>
              </a:custGeom>
              <a:solidFill>
                <a:srgbClr val="00020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sp>
            <p:nvSpPr>
              <p:cNvPr id="58" name="Google Shape;58;p15"/>
              <p:cNvSpPr/>
              <p:nvPr/>
            </p:nvSpPr>
            <p:spPr>
              <a:xfrm>
                <a:off x="183674" y="411480"/>
                <a:ext cx="79335" cy="288291"/>
              </a:xfrm>
              <a:custGeom>
                <a:avLst/>
                <a:gdLst/>
                <a:ahLst/>
                <a:cxnLst/>
                <a:rect l="l" t="t" r="r" b="b"/>
                <a:pathLst>
                  <a:path w="21600" h="21600" extrusionOk="0">
                    <a:moveTo>
                      <a:pt x="8755" y="0"/>
                    </a:moveTo>
                    <a:lnTo>
                      <a:pt x="4581" y="285"/>
                    </a:lnTo>
                    <a:lnTo>
                      <a:pt x="3091" y="761"/>
                    </a:lnTo>
                    <a:lnTo>
                      <a:pt x="3780" y="6946"/>
                    </a:lnTo>
                    <a:lnTo>
                      <a:pt x="3948" y="10086"/>
                    </a:lnTo>
                    <a:lnTo>
                      <a:pt x="3758" y="14083"/>
                    </a:lnTo>
                    <a:lnTo>
                      <a:pt x="2910" y="17508"/>
                    </a:lnTo>
                    <a:lnTo>
                      <a:pt x="1207" y="20648"/>
                    </a:lnTo>
                    <a:lnTo>
                      <a:pt x="0" y="21600"/>
                    </a:lnTo>
                    <a:lnTo>
                      <a:pt x="9060" y="21600"/>
                    </a:lnTo>
                    <a:lnTo>
                      <a:pt x="11202" y="18460"/>
                    </a:lnTo>
                    <a:lnTo>
                      <a:pt x="12124" y="15510"/>
                    </a:lnTo>
                    <a:lnTo>
                      <a:pt x="12531" y="12465"/>
                    </a:lnTo>
                    <a:lnTo>
                      <a:pt x="12559" y="9420"/>
                    </a:lnTo>
                    <a:lnTo>
                      <a:pt x="21600" y="9420"/>
                    </a:lnTo>
                    <a:lnTo>
                      <a:pt x="20099" y="8088"/>
                    </a:lnTo>
                    <a:lnTo>
                      <a:pt x="17189" y="5614"/>
                    </a:lnTo>
                    <a:lnTo>
                      <a:pt x="14313" y="3140"/>
                    </a:lnTo>
                    <a:lnTo>
                      <a:pt x="11514" y="952"/>
                    </a:lnTo>
                    <a:lnTo>
                      <a:pt x="10813" y="381"/>
                    </a:lnTo>
                    <a:lnTo>
                      <a:pt x="8755" y="0"/>
                    </a:lnTo>
                    <a:close/>
                  </a:path>
                </a:pathLst>
              </a:custGeom>
              <a:solidFill>
                <a:srgbClr val="00020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sp>
            <p:nvSpPr>
              <p:cNvPr id="59" name="Google Shape;59;p15"/>
              <p:cNvSpPr/>
              <p:nvPr/>
            </p:nvSpPr>
            <p:spPr>
              <a:xfrm>
                <a:off x="437950" y="78739"/>
                <a:ext cx="334818" cy="617222"/>
              </a:xfrm>
              <a:custGeom>
                <a:avLst/>
                <a:gdLst/>
                <a:ahLst/>
                <a:cxnLst/>
                <a:rect l="l" t="t" r="r" b="b"/>
                <a:pathLst>
                  <a:path w="21600" h="21600" extrusionOk="0">
                    <a:moveTo>
                      <a:pt x="11424" y="0"/>
                    </a:moveTo>
                    <a:lnTo>
                      <a:pt x="4905" y="0"/>
                    </a:lnTo>
                    <a:lnTo>
                      <a:pt x="7537" y="178"/>
                    </a:lnTo>
                    <a:lnTo>
                      <a:pt x="9784" y="756"/>
                    </a:lnTo>
                    <a:lnTo>
                      <a:pt x="13041" y="2356"/>
                    </a:lnTo>
                    <a:lnTo>
                      <a:pt x="14599" y="3822"/>
                    </a:lnTo>
                    <a:lnTo>
                      <a:pt x="15465" y="5511"/>
                    </a:lnTo>
                    <a:lnTo>
                      <a:pt x="15338" y="5556"/>
                    </a:lnTo>
                    <a:lnTo>
                      <a:pt x="13229" y="6089"/>
                    </a:lnTo>
                    <a:lnTo>
                      <a:pt x="11133" y="6667"/>
                    </a:lnTo>
                    <a:lnTo>
                      <a:pt x="7173" y="8267"/>
                    </a:lnTo>
                    <a:lnTo>
                      <a:pt x="4787" y="9689"/>
                    </a:lnTo>
                    <a:lnTo>
                      <a:pt x="2880" y="11200"/>
                    </a:lnTo>
                    <a:lnTo>
                      <a:pt x="1456" y="12844"/>
                    </a:lnTo>
                    <a:lnTo>
                      <a:pt x="517" y="14533"/>
                    </a:lnTo>
                    <a:lnTo>
                      <a:pt x="67" y="16356"/>
                    </a:lnTo>
                    <a:lnTo>
                      <a:pt x="0" y="17600"/>
                    </a:lnTo>
                    <a:lnTo>
                      <a:pt x="175" y="19289"/>
                    </a:lnTo>
                    <a:lnTo>
                      <a:pt x="869" y="20800"/>
                    </a:lnTo>
                    <a:lnTo>
                      <a:pt x="2357" y="21600"/>
                    </a:lnTo>
                    <a:lnTo>
                      <a:pt x="3757" y="21289"/>
                    </a:lnTo>
                    <a:lnTo>
                      <a:pt x="5085" y="20356"/>
                    </a:lnTo>
                    <a:lnTo>
                      <a:pt x="2707" y="20356"/>
                    </a:lnTo>
                    <a:lnTo>
                      <a:pt x="2427" y="19867"/>
                    </a:lnTo>
                    <a:lnTo>
                      <a:pt x="2175" y="19067"/>
                    </a:lnTo>
                    <a:lnTo>
                      <a:pt x="2038" y="17956"/>
                    </a:lnTo>
                    <a:lnTo>
                      <a:pt x="2103" y="16400"/>
                    </a:lnTo>
                    <a:lnTo>
                      <a:pt x="2513" y="14800"/>
                    </a:lnTo>
                    <a:lnTo>
                      <a:pt x="3370" y="13244"/>
                    </a:lnTo>
                    <a:lnTo>
                      <a:pt x="4671" y="11778"/>
                    </a:lnTo>
                    <a:lnTo>
                      <a:pt x="6413" y="10356"/>
                    </a:lnTo>
                    <a:lnTo>
                      <a:pt x="8594" y="9067"/>
                    </a:lnTo>
                    <a:lnTo>
                      <a:pt x="11998" y="7689"/>
                    </a:lnTo>
                    <a:lnTo>
                      <a:pt x="15780" y="6667"/>
                    </a:lnTo>
                    <a:lnTo>
                      <a:pt x="17835" y="6667"/>
                    </a:lnTo>
                    <a:lnTo>
                      <a:pt x="17724" y="6178"/>
                    </a:lnTo>
                    <a:lnTo>
                      <a:pt x="19885" y="5600"/>
                    </a:lnTo>
                    <a:lnTo>
                      <a:pt x="21600" y="5022"/>
                    </a:lnTo>
                    <a:lnTo>
                      <a:pt x="17371" y="5022"/>
                    </a:lnTo>
                    <a:lnTo>
                      <a:pt x="16953" y="4133"/>
                    </a:lnTo>
                    <a:lnTo>
                      <a:pt x="15616" y="2400"/>
                    </a:lnTo>
                    <a:lnTo>
                      <a:pt x="13399" y="889"/>
                    </a:lnTo>
                    <a:lnTo>
                      <a:pt x="11708" y="89"/>
                    </a:lnTo>
                    <a:lnTo>
                      <a:pt x="11424" y="0"/>
                    </a:lnTo>
                    <a:close/>
                  </a:path>
                </a:pathLst>
              </a:custGeom>
              <a:solidFill>
                <a:srgbClr val="00020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sp>
            <p:nvSpPr>
              <p:cNvPr id="60" name="Google Shape;60;p15"/>
              <p:cNvSpPr/>
              <p:nvPr/>
            </p:nvSpPr>
            <p:spPr>
              <a:xfrm>
                <a:off x="0" y="2539"/>
                <a:ext cx="320159" cy="232412"/>
              </a:xfrm>
              <a:custGeom>
                <a:avLst/>
                <a:gdLst/>
                <a:ahLst/>
                <a:cxnLst/>
                <a:rect l="l" t="t" r="r" b="b"/>
                <a:pathLst>
                  <a:path w="21600" h="21600" extrusionOk="0">
                    <a:moveTo>
                      <a:pt x="7255" y="0"/>
                    </a:moveTo>
                    <a:lnTo>
                      <a:pt x="5413" y="0"/>
                    </a:lnTo>
                    <a:lnTo>
                      <a:pt x="3551" y="590"/>
                    </a:lnTo>
                    <a:lnTo>
                      <a:pt x="1886" y="1770"/>
                    </a:lnTo>
                    <a:lnTo>
                      <a:pt x="635" y="3895"/>
                    </a:lnTo>
                    <a:lnTo>
                      <a:pt x="172" y="5548"/>
                    </a:lnTo>
                    <a:lnTo>
                      <a:pt x="0" y="7318"/>
                    </a:lnTo>
                    <a:lnTo>
                      <a:pt x="120" y="9325"/>
                    </a:lnTo>
                    <a:lnTo>
                      <a:pt x="1293" y="13810"/>
                    </a:lnTo>
                    <a:lnTo>
                      <a:pt x="3525" y="17705"/>
                    </a:lnTo>
                    <a:lnTo>
                      <a:pt x="7797" y="20892"/>
                    </a:lnTo>
                    <a:lnTo>
                      <a:pt x="10788" y="21600"/>
                    </a:lnTo>
                    <a:lnTo>
                      <a:pt x="13797" y="21482"/>
                    </a:lnTo>
                    <a:lnTo>
                      <a:pt x="16707" y="20538"/>
                    </a:lnTo>
                    <a:lnTo>
                      <a:pt x="19400" y="19003"/>
                    </a:lnTo>
                    <a:lnTo>
                      <a:pt x="21600" y="19003"/>
                    </a:lnTo>
                    <a:lnTo>
                      <a:pt x="21526" y="18649"/>
                    </a:lnTo>
                    <a:lnTo>
                      <a:pt x="12299" y="18649"/>
                    </a:lnTo>
                    <a:lnTo>
                      <a:pt x="9062" y="18295"/>
                    </a:lnTo>
                    <a:lnTo>
                      <a:pt x="6083" y="16643"/>
                    </a:lnTo>
                    <a:lnTo>
                      <a:pt x="3963" y="14046"/>
                    </a:lnTo>
                    <a:lnTo>
                      <a:pt x="2538" y="10505"/>
                    </a:lnTo>
                    <a:lnTo>
                      <a:pt x="2147" y="8026"/>
                    </a:lnTo>
                    <a:lnTo>
                      <a:pt x="2178" y="6610"/>
                    </a:lnTo>
                    <a:lnTo>
                      <a:pt x="4110" y="3423"/>
                    </a:lnTo>
                    <a:lnTo>
                      <a:pt x="6318" y="2833"/>
                    </a:lnTo>
                    <a:lnTo>
                      <a:pt x="13141" y="2833"/>
                    </a:lnTo>
                    <a:lnTo>
                      <a:pt x="11004" y="1180"/>
                    </a:lnTo>
                    <a:lnTo>
                      <a:pt x="7255" y="0"/>
                    </a:lnTo>
                    <a:close/>
                  </a:path>
                </a:pathLst>
              </a:custGeom>
              <a:solidFill>
                <a:srgbClr val="00020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sp>
            <p:nvSpPr>
              <p:cNvPr id="61" name="Google Shape;61;p15"/>
              <p:cNvSpPr/>
              <p:nvPr/>
            </p:nvSpPr>
            <p:spPr>
              <a:xfrm>
                <a:off x="707220" y="0"/>
                <a:ext cx="204102" cy="222250"/>
              </a:xfrm>
              <a:custGeom>
                <a:avLst/>
                <a:gdLst/>
                <a:ahLst/>
                <a:cxnLst/>
                <a:rect l="l" t="t" r="r" b="b"/>
                <a:pathLst>
                  <a:path w="21600" h="21600" extrusionOk="0">
                    <a:moveTo>
                      <a:pt x="19283" y="0"/>
                    </a:moveTo>
                    <a:lnTo>
                      <a:pt x="18369" y="494"/>
                    </a:lnTo>
                    <a:lnTo>
                      <a:pt x="18127" y="1358"/>
                    </a:lnTo>
                    <a:lnTo>
                      <a:pt x="16006" y="7035"/>
                    </a:lnTo>
                    <a:lnTo>
                      <a:pt x="13438" y="11479"/>
                    </a:lnTo>
                    <a:lnTo>
                      <a:pt x="10488" y="14935"/>
                    </a:lnTo>
                    <a:lnTo>
                      <a:pt x="7221" y="17774"/>
                    </a:lnTo>
                    <a:lnTo>
                      <a:pt x="3703" y="19872"/>
                    </a:lnTo>
                    <a:lnTo>
                      <a:pt x="0" y="21600"/>
                    </a:lnTo>
                    <a:lnTo>
                      <a:pt x="6937" y="21600"/>
                    </a:lnTo>
                    <a:lnTo>
                      <a:pt x="10902" y="18885"/>
                    </a:lnTo>
                    <a:lnTo>
                      <a:pt x="14003" y="16046"/>
                    </a:lnTo>
                    <a:lnTo>
                      <a:pt x="16823" y="12343"/>
                    </a:lnTo>
                    <a:lnTo>
                      <a:pt x="19297" y="7776"/>
                    </a:lnTo>
                    <a:lnTo>
                      <a:pt x="21358" y="2098"/>
                    </a:lnTo>
                    <a:lnTo>
                      <a:pt x="21600" y="1358"/>
                    </a:lnTo>
                    <a:lnTo>
                      <a:pt x="21072" y="494"/>
                    </a:lnTo>
                    <a:lnTo>
                      <a:pt x="19283" y="0"/>
                    </a:lnTo>
                    <a:close/>
                  </a:path>
                </a:pathLst>
              </a:custGeom>
              <a:solidFill>
                <a:srgbClr val="00020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sp>
            <p:nvSpPr>
              <p:cNvPr id="62" name="Google Shape;62;p15"/>
              <p:cNvSpPr/>
              <p:nvPr/>
            </p:nvSpPr>
            <p:spPr>
              <a:xfrm>
                <a:off x="100984" y="33019"/>
                <a:ext cx="261980" cy="170182"/>
              </a:xfrm>
              <a:custGeom>
                <a:avLst/>
                <a:gdLst/>
                <a:ahLst/>
                <a:cxnLst/>
                <a:rect l="l" t="t" r="r" b="b"/>
                <a:pathLst>
                  <a:path w="21600" h="21600" extrusionOk="0">
                    <a:moveTo>
                      <a:pt x="7733" y="0"/>
                    </a:moveTo>
                    <a:lnTo>
                      <a:pt x="0" y="0"/>
                    </a:lnTo>
                    <a:lnTo>
                      <a:pt x="291" y="161"/>
                    </a:lnTo>
                    <a:lnTo>
                      <a:pt x="5244" y="2257"/>
                    </a:lnTo>
                    <a:lnTo>
                      <a:pt x="9030" y="6125"/>
                    </a:lnTo>
                    <a:lnTo>
                      <a:pt x="11720" y="10639"/>
                    </a:lnTo>
                    <a:lnTo>
                      <a:pt x="14102" y="16925"/>
                    </a:lnTo>
                    <a:lnTo>
                      <a:pt x="14492" y="18376"/>
                    </a:lnTo>
                    <a:lnTo>
                      <a:pt x="10707" y="20633"/>
                    </a:lnTo>
                    <a:lnTo>
                      <a:pt x="6704" y="21600"/>
                    </a:lnTo>
                    <a:lnTo>
                      <a:pt x="17980" y="21600"/>
                    </a:lnTo>
                    <a:lnTo>
                      <a:pt x="17709" y="20149"/>
                    </a:lnTo>
                    <a:lnTo>
                      <a:pt x="17868" y="19988"/>
                    </a:lnTo>
                    <a:lnTo>
                      <a:pt x="18179" y="19666"/>
                    </a:lnTo>
                    <a:lnTo>
                      <a:pt x="20416" y="17570"/>
                    </a:lnTo>
                    <a:lnTo>
                      <a:pt x="21600" y="16281"/>
                    </a:lnTo>
                    <a:lnTo>
                      <a:pt x="16781" y="16281"/>
                    </a:lnTo>
                    <a:lnTo>
                      <a:pt x="16689" y="15958"/>
                    </a:lnTo>
                    <a:lnTo>
                      <a:pt x="16498" y="15313"/>
                    </a:lnTo>
                    <a:lnTo>
                      <a:pt x="14757" y="10316"/>
                    </a:lnTo>
                    <a:lnTo>
                      <a:pt x="12261" y="5481"/>
                    </a:lnTo>
                    <a:lnTo>
                      <a:pt x="9038" y="1128"/>
                    </a:lnTo>
                    <a:lnTo>
                      <a:pt x="7733" y="0"/>
                    </a:lnTo>
                    <a:close/>
                  </a:path>
                </a:pathLst>
              </a:custGeom>
              <a:solidFill>
                <a:srgbClr val="00020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sp>
            <p:nvSpPr>
              <p:cNvPr id="63" name="Google Shape;63;p15"/>
              <p:cNvSpPr/>
              <p:nvPr/>
            </p:nvSpPr>
            <p:spPr>
              <a:xfrm>
                <a:off x="304515" y="48259"/>
                <a:ext cx="310522" cy="113032"/>
              </a:xfrm>
              <a:custGeom>
                <a:avLst/>
                <a:gdLst/>
                <a:ahLst/>
                <a:cxnLst/>
                <a:rect l="l" t="t" r="r" b="b"/>
                <a:pathLst>
                  <a:path w="21600" h="21600" extrusionOk="0">
                    <a:moveTo>
                      <a:pt x="13759" y="0"/>
                    </a:moveTo>
                    <a:lnTo>
                      <a:pt x="10255" y="2670"/>
                    </a:lnTo>
                    <a:lnTo>
                      <a:pt x="6407" y="9222"/>
                    </a:lnTo>
                    <a:lnTo>
                      <a:pt x="4821" y="12378"/>
                    </a:lnTo>
                    <a:lnTo>
                      <a:pt x="3895" y="14319"/>
                    </a:lnTo>
                    <a:lnTo>
                      <a:pt x="3424" y="15290"/>
                    </a:lnTo>
                    <a:lnTo>
                      <a:pt x="3201" y="15775"/>
                    </a:lnTo>
                    <a:lnTo>
                      <a:pt x="3049" y="16261"/>
                    </a:lnTo>
                    <a:lnTo>
                      <a:pt x="2625" y="16989"/>
                    </a:lnTo>
                    <a:lnTo>
                      <a:pt x="1689" y="18688"/>
                    </a:lnTo>
                    <a:lnTo>
                      <a:pt x="0" y="21600"/>
                    </a:lnTo>
                    <a:lnTo>
                      <a:pt x="4066" y="21600"/>
                    </a:lnTo>
                    <a:lnTo>
                      <a:pt x="4508" y="20872"/>
                    </a:lnTo>
                    <a:lnTo>
                      <a:pt x="4727" y="20144"/>
                    </a:lnTo>
                    <a:lnTo>
                      <a:pt x="4893" y="19901"/>
                    </a:lnTo>
                    <a:lnTo>
                      <a:pt x="7733" y="14076"/>
                    </a:lnTo>
                    <a:lnTo>
                      <a:pt x="11338" y="8009"/>
                    </a:lnTo>
                    <a:lnTo>
                      <a:pt x="14571" y="5825"/>
                    </a:lnTo>
                    <a:lnTo>
                      <a:pt x="21600" y="5825"/>
                    </a:lnTo>
                    <a:lnTo>
                      <a:pt x="19615" y="2670"/>
                    </a:lnTo>
                    <a:lnTo>
                      <a:pt x="16890" y="243"/>
                    </a:lnTo>
                    <a:lnTo>
                      <a:pt x="13759" y="0"/>
                    </a:lnTo>
                    <a:close/>
                  </a:path>
                </a:pathLst>
              </a:custGeom>
              <a:solidFill>
                <a:srgbClr val="00020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sp>
            <p:nvSpPr>
              <p:cNvPr id="64" name="Google Shape;64;p15"/>
              <p:cNvSpPr/>
              <p:nvPr/>
            </p:nvSpPr>
            <p:spPr>
              <a:xfrm>
                <a:off x="479914" y="449580"/>
                <a:ext cx="120689" cy="210821"/>
              </a:xfrm>
              <a:custGeom>
                <a:avLst/>
                <a:gdLst/>
                <a:ahLst/>
                <a:cxnLst/>
                <a:rect l="l" t="t" r="r" b="b"/>
                <a:pathLst>
                  <a:path w="21600" h="21600" extrusionOk="0">
                    <a:moveTo>
                      <a:pt x="18934" y="0"/>
                    </a:moveTo>
                    <a:lnTo>
                      <a:pt x="17347" y="0"/>
                    </a:lnTo>
                    <a:lnTo>
                      <a:pt x="16181" y="520"/>
                    </a:lnTo>
                    <a:lnTo>
                      <a:pt x="15897" y="1171"/>
                    </a:lnTo>
                    <a:lnTo>
                      <a:pt x="13104" y="6376"/>
                    </a:lnTo>
                    <a:lnTo>
                      <a:pt x="8711" y="12361"/>
                    </a:lnTo>
                    <a:lnTo>
                      <a:pt x="3937" y="17957"/>
                    </a:lnTo>
                    <a:lnTo>
                      <a:pt x="0" y="21600"/>
                    </a:lnTo>
                    <a:lnTo>
                      <a:pt x="6595" y="21600"/>
                    </a:lnTo>
                    <a:lnTo>
                      <a:pt x="7121" y="21210"/>
                    </a:lnTo>
                    <a:lnTo>
                      <a:pt x="11322" y="16786"/>
                    </a:lnTo>
                    <a:lnTo>
                      <a:pt x="15188" y="11841"/>
                    </a:lnTo>
                    <a:lnTo>
                      <a:pt x="20921" y="11841"/>
                    </a:lnTo>
                    <a:lnTo>
                      <a:pt x="20969" y="7547"/>
                    </a:lnTo>
                    <a:lnTo>
                      <a:pt x="21486" y="1692"/>
                    </a:lnTo>
                    <a:lnTo>
                      <a:pt x="21600" y="911"/>
                    </a:lnTo>
                    <a:lnTo>
                      <a:pt x="20543" y="130"/>
                    </a:lnTo>
                    <a:lnTo>
                      <a:pt x="18934" y="0"/>
                    </a:lnTo>
                    <a:close/>
                  </a:path>
                </a:pathLst>
              </a:cu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grpSp>
        <p:pic>
          <p:nvPicPr>
            <p:cNvPr id="65" name="Google Shape;65;p15" descr="object 12"/>
            <p:cNvPicPr preferRelativeResize="0"/>
            <p:nvPr/>
          </p:nvPicPr>
          <p:blipFill rotWithShape="1">
            <a:blip r:embed="rId3">
              <a:alphaModFix/>
            </a:blip>
            <a:srcRect/>
            <a:stretch/>
          </p:blipFill>
          <p:spPr>
            <a:xfrm>
              <a:off x="163963" y="0"/>
              <a:ext cx="130290" cy="130276"/>
            </a:xfrm>
            <a:prstGeom prst="rect">
              <a:avLst/>
            </a:prstGeom>
            <a:noFill/>
            <a:ln>
              <a:noFill/>
            </a:ln>
          </p:spPr>
        </p:pic>
        <p:pic>
          <p:nvPicPr>
            <p:cNvPr id="66" name="Google Shape;66;p15" descr="object 13"/>
            <p:cNvPicPr preferRelativeResize="0"/>
            <p:nvPr/>
          </p:nvPicPr>
          <p:blipFill rotWithShape="1">
            <a:blip r:embed="rId4">
              <a:alphaModFix/>
            </a:blip>
            <a:srcRect/>
            <a:stretch/>
          </p:blipFill>
          <p:spPr>
            <a:xfrm>
              <a:off x="535740" y="43465"/>
              <a:ext cx="130277" cy="130291"/>
            </a:xfrm>
            <a:prstGeom prst="rect">
              <a:avLst/>
            </a:prstGeom>
            <a:noFill/>
            <a:ln>
              <a:noFill/>
            </a:ln>
          </p:spPr>
        </p:pic>
        <p:pic>
          <p:nvPicPr>
            <p:cNvPr id="67" name="Google Shape;67;p15" descr="object 14"/>
            <p:cNvPicPr preferRelativeResize="0"/>
            <p:nvPr/>
          </p:nvPicPr>
          <p:blipFill rotWithShape="1">
            <a:blip r:embed="rId5">
              <a:alphaModFix/>
            </a:blip>
            <a:srcRect/>
            <a:stretch/>
          </p:blipFill>
          <p:spPr>
            <a:xfrm>
              <a:off x="1010541" y="132490"/>
              <a:ext cx="1563749" cy="767955"/>
            </a:xfrm>
            <a:prstGeom prst="rect">
              <a:avLst/>
            </a:prstGeom>
            <a:noFill/>
            <a:ln>
              <a:noFill/>
            </a:ln>
          </p:spPr>
        </p:pic>
        <p:cxnSp>
          <p:nvCxnSpPr>
            <p:cNvPr id="68" name="Google Shape;68;p15"/>
            <p:cNvCxnSpPr/>
            <p:nvPr/>
          </p:nvCxnSpPr>
          <p:spPr>
            <a:xfrm>
              <a:off x="0" y="1364372"/>
              <a:ext cx="2593455" cy="1"/>
            </a:xfrm>
            <a:prstGeom prst="straightConnector1">
              <a:avLst/>
            </a:prstGeom>
            <a:noFill/>
            <a:ln w="9525" cap="flat" cmpd="sng">
              <a:solidFill>
                <a:srgbClr val="000205"/>
              </a:solidFill>
              <a:prstDash val="solid"/>
              <a:round/>
              <a:headEnd type="none" w="sm" len="sm"/>
              <a:tailEnd type="none" w="sm" len="sm"/>
            </a:ln>
          </p:spPr>
        </p:cxnSp>
      </p:grpSp>
      <p:pic>
        <p:nvPicPr>
          <p:cNvPr id="69" name="Google Shape;69;p15" descr="Picture 9"/>
          <p:cNvPicPr preferRelativeResize="0"/>
          <p:nvPr/>
        </p:nvPicPr>
        <p:blipFill rotWithShape="1">
          <a:blip r:embed="rId6">
            <a:alphaModFix/>
          </a:blip>
          <a:srcRect/>
          <a:stretch/>
        </p:blipFill>
        <p:spPr>
          <a:xfrm>
            <a:off x="3659012" y="5975799"/>
            <a:ext cx="4899377" cy="589717"/>
          </a:xfrm>
          <a:prstGeom prst="rect">
            <a:avLst/>
          </a:prstGeom>
          <a:noFill/>
          <a:ln>
            <a:noFill/>
          </a:ln>
        </p:spPr>
      </p:pic>
      <p:sp>
        <p:nvSpPr>
          <p:cNvPr id="70" name="Google Shape;70;p15"/>
          <p:cNvSpPr txBox="1">
            <a:spLocks noGrp="1"/>
          </p:cNvSpPr>
          <p:nvPr>
            <p:ph type="sldNum" idx="12"/>
          </p:nvPr>
        </p:nvSpPr>
        <p:spPr>
          <a:xfrm>
            <a:off x="5892800" y="6218335"/>
            <a:ext cx="2844800" cy="276127"/>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198"/>
            </a:lvl1pPr>
            <a:lvl2pPr marL="0" lvl="1" indent="0" algn="r">
              <a:lnSpc>
                <a:spcPct val="100000"/>
              </a:lnSpc>
              <a:spcBef>
                <a:spcPts val="0"/>
              </a:spcBef>
              <a:spcAft>
                <a:spcPts val="0"/>
              </a:spcAft>
              <a:buClr>
                <a:srgbClr val="000000"/>
              </a:buClr>
              <a:buSzPts val="1200"/>
              <a:buFont typeface="Calibri"/>
              <a:buNone/>
              <a:defRPr sz="1198"/>
            </a:lvl2pPr>
            <a:lvl3pPr marL="0" lvl="2" indent="0" algn="r">
              <a:lnSpc>
                <a:spcPct val="100000"/>
              </a:lnSpc>
              <a:spcBef>
                <a:spcPts val="0"/>
              </a:spcBef>
              <a:spcAft>
                <a:spcPts val="0"/>
              </a:spcAft>
              <a:buClr>
                <a:srgbClr val="000000"/>
              </a:buClr>
              <a:buSzPts val="1200"/>
              <a:buFont typeface="Calibri"/>
              <a:buNone/>
              <a:defRPr sz="1198"/>
            </a:lvl3pPr>
            <a:lvl4pPr marL="0" lvl="3" indent="0" algn="r">
              <a:lnSpc>
                <a:spcPct val="100000"/>
              </a:lnSpc>
              <a:spcBef>
                <a:spcPts val="0"/>
              </a:spcBef>
              <a:spcAft>
                <a:spcPts val="0"/>
              </a:spcAft>
              <a:buClr>
                <a:srgbClr val="000000"/>
              </a:buClr>
              <a:buSzPts val="1200"/>
              <a:buFont typeface="Calibri"/>
              <a:buNone/>
              <a:defRPr sz="1198"/>
            </a:lvl4pPr>
            <a:lvl5pPr marL="0" lvl="4" indent="0" algn="r">
              <a:lnSpc>
                <a:spcPct val="100000"/>
              </a:lnSpc>
              <a:spcBef>
                <a:spcPts val="0"/>
              </a:spcBef>
              <a:spcAft>
                <a:spcPts val="0"/>
              </a:spcAft>
              <a:buClr>
                <a:srgbClr val="000000"/>
              </a:buClr>
              <a:buSzPts val="1200"/>
              <a:buFont typeface="Calibri"/>
              <a:buNone/>
              <a:defRPr sz="1198"/>
            </a:lvl5pPr>
            <a:lvl6pPr marL="0" lvl="5" indent="0" algn="r">
              <a:lnSpc>
                <a:spcPct val="100000"/>
              </a:lnSpc>
              <a:spcBef>
                <a:spcPts val="0"/>
              </a:spcBef>
              <a:spcAft>
                <a:spcPts val="0"/>
              </a:spcAft>
              <a:buClr>
                <a:srgbClr val="000000"/>
              </a:buClr>
              <a:buSzPts val="1200"/>
              <a:buFont typeface="Calibri"/>
              <a:buNone/>
              <a:defRPr sz="1198"/>
            </a:lvl6pPr>
            <a:lvl7pPr marL="0" lvl="6" indent="0" algn="r">
              <a:lnSpc>
                <a:spcPct val="100000"/>
              </a:lnSpc>
              <a:spcBef>
                <a:spcPts val="0"/>
              </a:spcBef>
              <a:spcAft>
                <a:spcPts val="0"/>
              </a:spcAft>
              <a:buClr>
                <a:srgbClr val="000000"/>
              </a:buClr>
              <a:buSzPts val="1200"/>
              <a:buFont typeface="Calibri"/>
              <a:buNone/>
              <a:defRPr sz="1198"/>
            </a:lvl7pPr>
            <a:lvl8pPr marL="0" lvl="7" indent="0" algn="r">
              <a:lnSpc>
                <a:spcPct val="100000"/>
              </a:lnSpc>
              <a:spcBef>
                <a:spcPts val="0"/>
              </a:spcBef>
              <a:spcAft>
                <a:spcPts val="0"/>
              </a:spcAft>
              <a:buClr>
                <a:srgbClr val="000000"/>
              </a:buClr>
              <a:buSzPts val="1200"/>
              <a:buFont typeface="Calibri"/>
              <a:buNone/>
              <a:defRPr sz="1198"/>
            </a:lvl8pPr>
            <a:lvl9pPr marL="0" lvl="8" indent="0" algn="r">
              <a:lnSpc>
                <a:spcPct val="100000"/>
              </a:lnSpc>
              <a:spcBef>
                <a:spcPts val="0"/>
              </a:spcBef>
              <a:spcAft>
                <a:spcPts val="0"/>
              </a:spcAft>
              <a:buClr>
                <a:srgbClr val="000000"/>
              </a:buClr>
              <a:buSzPts val="1200"/>
              <a:buFont typeface="Calibri"/>
              <a:buNone/>
              <a:defRPr sz="1198"/>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1998770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OMMAIRE_AVEC_VISUEL">
  <p:cSld name="SOMMAIRE_AVEC_VISUEL">
    <p:spTree>
      <p:nvGrpSpPr>
        <p:cNvPr id="1" name="Shape 93"/>
        <p:cNvGrpSpPr/>
        <p:nvPr/>
      </p:nvGrpSpPr>
      <p:grpSpPr>
        <a:xfrm>
          <a:off x="0" y="0"/>
          <a:ext cx="0" cy="0"/>
          <a:chOff x="0" y="0"/>
          <a:chExt cx="0" cy="0"/>
        </a:xfrm>
      </p:grpSpPr>
      <p:grpSp>
        <p:nvGrpSpPr>
          <p:cNvPr id="94" name="Google Shape;94;p17"/>
          <p:cNvGrpSpPr/>
          <p:nvPr/>
        </p:nvGrpSpPr>
        <p:grpSpPr>
          <a:xfrm>
            <a:off x="-2" y="-1"/>
            <a:ext cx="12192001" cy="6863287"/>
            <a:chOff x="-1" y="-1"/>
            <a:chExt cx="9144001" cy="6875997"/>
          </a:xfrm>
        </p:grpSpPr>
        <p:pic>
          <p:nvPicPr>
            <p:cNvPr id="95" name="Google Shape;95;p17" descr="object 3"/>
            <p:cNvPicPr preferRelativeResize="0"/>
            <p:nvPr/>
          </p:nvPicPr>
          <p:blipFill rotWithShape="1">
            <a:blip r:embed="rId2">
              <a:alphaModFix/>
            </a:blip>
            <a:srcRect/>
            <a:stretch/>
          </p:blipFill>
          <p:spPr>
            <a:xfrm>
              <a:off x="-1" y="-1"/>
              <a:ext cx="5304144" cy="6875995"/>
            </a:xfrm>
            <a:prstGeom prst="rect">
              <a:avLst/>
            </a:prstGeom>
            <a:noFill/>
            <a:ln>
              <a:noFill/>
            </a:ln>
          </p:spPr>
        </p:pic>
        <p:sp>
          <p:nvSpPr>
            <p:cNvPr id="96" name="Google Shape;96;p17"/>
            <p:cNvSpPr/>
            <p:nvPr/>
          </p:nvSpPr>
          <p:spPr>
            <a:xfrm>
              <a:off x="2541002" y="-1"/>
              <a:ext cx="6602998" cy="6875997"/>
            </a:xfrm>
            <a:custGeom>
              <a:avLst/>
              <a:gdLst/>
              <a:ahLst/>
              <a:cxnLst/>
              <a:rect l="l" t="t" r="r" b="b"/>
              <a:pathLst>
                <a:path w="21600" h="21600" extrusionOk="0">
                  <a:moveTo>
                    <a:pt x="21600" y="0"/>
                  </a:moveTo>
                  <a:lnTo>
                    <a:pt x="0" y="0"/>
                  </a:lnTo>
                  <a:lnTo>
                    <a:pt x="7439" y="21600"/>
                  </a:lnTo>
                  <a:lnTo>
                    <a:pt x="21600" y="21600"/>
                  </a:lnTo>
                  <a:lnTo>
                    <a:pt x="21600" y="0"/>
                  </a:lnTo>
                  <a:close/>
                </a:path>
              </a:pathLst>
            </a:custGeom>
            <a:solidFill>
              <a:srgbClr val="FFFFFF"/>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grpSp>
      <p:sp>
        <p:nvSpPr>
          <p:cNvPr id="97" name="Google Shape;97;p17"/>
          <p:cNvSpPr/>
          <p:nvPr/>
        </p:nvSpPr>
        <p:spPr>
          <a:xfrm>
            <a:off x="6384004" y="5440319"/>
            <a:ext cx="5808024" cy="1422965"/>
          </a:xfrm>
          <a:custGeom>
            <a:avLst/>
            <a:gdLst/>
            <a:ahLst/>
            <a:cxnLst/>
            <a:rect l="l" t="t" r="r" b="b"/>
            <a:pathLst>
              <a:path w="21600" h="21600" extrusionOk="0">
                <a:moveTo>
                  <a:pt x="21600" y="0"/>
                </a:moveTo>
                <a:lnTo>
                  <a:pt x="0" y="21600"/>
                </a:lnTo>
                <a:lnTo>
                  <a:pt x="21600" y="21600"/>
                </a:lnTo>
                <a:lnTo>
                  <a:pt x="21600" y="0"/>
                </a:lnTo>
                <a:close/>
              </a:path>
            </a:pathLst>
          </a:custGeom>
          <a:solidFill>
            <a:srgbClr val="FFBF0D"/>
          </a:solidFill>
          <a:ln>
            <a:noFill/>
          </a:ln>
        </p:spPr>
        <p:txBody>
          <a:bodyPr spcFirstLastPara="1" wrap="square" lIns="45616" tIns="45616" rIns="45616" bIns="45616"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pic>
        <p:nvPicPr>
          <p:cNvPr id="98" name="Google Shape;98;p17" descr="object 15"/>
          <p:cNvPicPr preferRelativeResize="0"/>
          <p:nvPr/>
        </p:nvPicPr>
        <p:blipFill rotWithShape="1">
          <a:blip r:embed="rId3">
            <a:alphaModFix/>
          </a:blip>
          <a:srcRect/>
          <a:stretch/>
        </p:blipFill>
        <p:spPr>
          <a:xfrm>
            <a:off x="10034236" y="6182981"/>
            <a:ext cx="1192845" cy="334114"/>
          </a:xfrm>
          <a:prstGeom prst="rect">
            <a:avLst/>
          </a:prstGeom>
          <a:noFill/>
          <a:ln>
            <a:noFill/>
          </a:ln>
        </p:spPr>
      </p:pic>
      <p:cxnSp>
        <p:nvCxnSpPr>
          <p:cNvPr id="99" name="Google Shape;99;p17"/>
          <p:cNvCxnSpPr/>
          <p:nvPr/>
        </p:nvCxnSpPr>
        <p:spPr>
          <a:xfrm>
            <a:off x="11386953" y="6415199"/>
            <a:ext cx="0" cy="85342"/>
          </a:xfrm>
          <a:prstGeom prst="straightConnector1">
            <a:avLst/>
          </a:prstGeom>
          <a:noFill/>
          <a:ln w="9525" cap="flat" cmpd="sng">
            <a:solidFill>
              <a:srgbClr val="231F20"/>
            </a:solidFill>
            <a:prstDash val="solid"/>
            <a:round/>
            <a:headEnd type="none" w="sm" len="sm"/>
            <a:tailEnd type="none" w="sm" len="sm"/>
          </a:ln>
        </p:spPr>
      </p:cxnSp>
      <p:sp>
        <p:nvSpPr>
          <p:cNvPr id="100" name="Google Shape;100;p17"/>
          <p:cNvSpPr txBox="1"/>
          <p:nvPr/>
        </p:nvSpPr>
        <p:spPr>
          <a:xfrm>
            <a:off x="449419" y="6419292"/>
            <a:ext cx="3622800" cy="9203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600"/>
              <a:buFont typeface="Calibri"/>
              <a:buNone/>
            </a:pPr>
            <a:r>
              <a:rPr lang="en-US" sz="599" b="0" i="0" u="none" strike="noStrike" cap="none">
                <a:solidFill>
                  <a:srgbClr val="FFFFFF"/>
                </a:solidFill>
                <a:latin typeface="Calibri"/>
                <a:ea typeface="Calibri"/>
                <a:cs typeface="Calibri"/>
                <a:sym typeface="Calibri"/>
              </a:rPr>
              <a:t>NOM DU PROJET PRÉSENTÉ / MOIS 2021</a:t>
            </a:r>
            <a:endParaRPr sz="1797"/>
          </a:p>
        </p:txBody>
      </p:sp>
      <p:sp>
        <p:nvSpPr>
          <p:cNvPr id="101" name="Google Shape;101;p17"/>
          <p:cNvSpPr txBox="1">
            <a:spLocks noGrp="1"/>
          </p:cNvSpPr>
          <p:nvPr>
            <p:ph type="sldNum" idx="12"/>
          </p:nvPr>
        </p:nvSpPr>
        <p:spPr>
          <a:xfrm>
            <a:off x="11488393" y="6379629"/>
            <a:ext cx="186400" cy="27584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1pPr>
            <a:lvl2pPr marL="0" lvl="1"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2pPr>
            <a:lvl3pPr marL="0" lvl="2"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3pPr>
            <a:lvl4pPr marL="0" lvl="3"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4pPr>
            <a:lvl5pPr marL="0" lvl="4"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5pPr>
            <a:lvl6pPr marL="0" lvl="5"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6pPr>
            <a:lvl7pPr marL="0" lvl="6"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7pPr>
            <a:lvl8pPr marL="0" lvl="7"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8pPr>
            <a:lvl9pPr marL="0" lvl="8"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9pPr>
          </a:lstStyle>
          <a:p>
            <a:fld id="{00000000-1234-1234-1234-123412341234}" type="slidenum">
              <a:rPr lang="en-US" smtClean="0"/>
              <a:pPr/>
              <a:t>‹N°›</a:t>
            </a:fld>
            <a:endParaRPr lang="en-US">
              <a:solidFill>
                <a:srgbClr val="000000"/>
              </a:solidFill>
            </a:endParaRPr>
          </a:p>
        </p:txBody>
      </p:sp>
      <p:sp>
        <p:nvSpPr>
          <p:cNvPr id="102" name="Google Shape;102;p17"/>
          <p:cNvSpPr txBox="1"/>
          <p:nvPr/>
        </p:nvSpPr>
        <p:spPr>
          <a:xfrm>
            <a:off x="8920528" y="846158"/>
            <a:ext cx="2568800" cy="47527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FFBF0D"/>
              </a:buClr>
              <a:buSzPts val="3100"/>
              <a:buFont typeface="Arial"/>
              <a:buNone/>
            </a:pPr>
            <a:r>
              <a:rPr lang="en-US" sz="3094" b="1" i="0" u="none" strike="noStrike" cap="none">
                <a:solidFill>
                  <a:srgbClr val="FFBF0D"/>
                </a:solidFill>
                <a:latin typeface="Arial"/>
                <a:ea typeface="Arial"/>
                <a:cs typeface="Arial"/>
                <a:sym typeface="Arial"/>
              </a:rPr>
              <a:t>Sommaire</a:t>
            </a:r>
            <a:endParaRPr sz="1797"/>
          </a:p>
        </p:txBody>
      </p:sp>
    </p:spTree>
    <p:extLst>
      <p:ext uri="{BB962C8B-B14F-4D97-AF65-F5344CB8AC3E}">
        <p14:creationId xmlns:p14="http://schemas.microsoft.com/office/powerpoint/2010/main" val="4767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PAGE_SIMPLE SANS VISUEL">
  <p:cSld name="PAGE_SIMPLE SANS VISUEL">
    <p:spTree>
      <p:nvGrpSpPr>
        <p:cNvPr id="1" name="Shape 109"/>
        <p:cNvGrpSpPr/>
        <p:nvPr/>
      </p:nvGrpSpPr>
      <p:grpSpPr>
        <a:xfrm>
          <a:off x="0" y="0"/>
          <a:ext cx="0" cy="0"/>
          <a:chOff x="0" y="0"/>
          <a:chExt cx="0" cy="0"/>
        </a:xfrm>
      </p:grpSpPr>
      <p:grpSp>
        <p:nvGrpSpPr>
          <p:cNvPr id="110" name="Google Shape;110;p19"/>
          <p:cNvGrpSpPr/>
          <p:nvPr/>
        </p:nvGrpSpPr>
        <p:grpSpPr>
          <a:xfrm>
            <a:off x="6384005" y="5440319"/>
            <a:ext cx="5807999" cy="1422967"/>
            <a:chOff x="0" y="0"/>
            <a:chExt cx="4355999" cy="1425602"/>
          </a:xfrm>
        </p:grpSpPr>
        <p:sp>
          <p:nvSpPr>
            <p:cNvPr id="111" name="Google Shape;111;p19"/>
            <p:cNvSpPr/>
            <p:nvPr/>
          </p:nvSpPr>
          <p:spPr>
            <a:xfrm>
              <a:off x="0" y="0"/>
              <a:ext cx="4355999" cy="1425602"/>
            </a:xfrm>
            <a:custGeom>
              <a:avLst/>
              <a:gdLst/>
              <a:ahLst/>
              <a:cxnLst/>
              <a:rect l="l" t="t" r="r" b="b"/>
              <a:pathLst>
                <a:path w="21600" h="21600" extrusionOk="0">
                  <a:moveTo>
                    <a:pt x="21600" y="0"/>
                  </a:moveTo>
                  <a:lnTo>
                    <a:pt x="0" y="21600"/>
                  </a:lnTo>
                  <a:lnTo>
                    <a:pt x="21600" y="21600"/>
                  </a:lnTo>
                  <a:lnTo>
                    <a:pt x="21600" y="0"/>
                  </a:lnTo>
                  <a:close/>
                </a:path>
              </a:pathLst>
            </a:custGeom>
            <a:solidFill>
              <a:srgbClr val="FFBF0D"/>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pic>
          <p:nvPicPr>
            <p:cNvPr id="112" name="Google Shape;112;p19" descr="object 15"/>
            <p:cNvPicPr preferRelativeResize="0"/>
            <p:nvPr/>
          </p:nvPicPr>
          <p:blipFill rotWithShape="1">
            <a:blip r:embed="rId2">
              <a:alphaModFix/>
            </a:blip>
            <a:srcRect/>
            <a:stretch/>
          </p:blipFill>
          <p:spPr>
            <a:xfrm>
              <a:off x="2737673" y="744036"/>
              <a:ext cx="894634" cy="334733"/>
            </a:xfrm>
            <a:prstGeom prst="rect">
              <a:avLst/>
            </a:prstGeom>
            <a:noFill/>
            <a:ln>
              <a:noFill/>
            </a:ln>
          </p:spPr>
        </p:pic>
        <p:cxnSp>
          <p:nvCxnSpPr>
            <p:cNvPr id="113" name="Google Shape;113;p19"/>
            <p:cNvCxnSpPr/>
            <p:nvPr/>
          </p:nvCxnSpPr>
          <p:spPr>
            <a:xfrm>
              <a:off x="3752211" y="976684"/>
              <a:ext cx="1" cy="85497"/>
            </a:xfrm>
            <a:prstGeom prst="straightConnector1">
              <a:avLst/>
            </a:prstGeom>
            <a:noFill/>
            <a:ln w="9525" cap="flat" cmpd="sng">
              <a:solidFill>
                <a:srgbClr val="231F20"/>
              </a:solidFill>
              <a:prstDash val="solid"/>
              <a:round/>
              <a:headEnd type="none" w="sm" len="sm"/>
              <a:tailEnd type="none" w="sm" len="sm"/>
            </a:ln>
          </p:spPr>
        </p:cxnSp>
      </p:grpSp>
      <p:sp>
        <p:nvSpPr>
          <p:cNvPr id="114" name="Google Shape;114;p19"/>
          <p:cNvSpPr txBox="1">
            <a:spLocks noGrp="1"/>
          </p:cNvSpPr>
          <p:nvPr>
            <p:ph type="sldNum" idx="12"/>
          </p:nvPr>
        </p:nvSpPr>
        <p:spPr>
          <a:xfrm>
            <a:off x="11488393" y="6379629"/>
            <a:ext cx="186400" cy="27584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1pPr>
            <a:lvl2pPr marL="0" lvl="1"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2pPr>
            <a:lvl3pPr marL="0" lvl="2"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3pPr>
            <a:lvl4pPr marL="0" lvl="3"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4pPr>
            <a:lvl5pPr marL="0" lvl="4"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5pPr>
            <a:lvl6pPr marL="0" lvl="5"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6pPr>
            <a:lvl7pPr marL="0" lvl="6"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7pPr>
            <a:lvl8pPr marL="0" lvl="7"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8pPr>
            <a:lvl9pPr marL="0" lvl="8"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9pPr>
          </a:lstStyle>
          <a:p>
            <a:fld id="{00000000-1234-1234-1234-123412341234}" type="slidenum">
              <a:rPr lang="en-US" smtClean="0"/>
              <a:pPr/>
              <a:t>‹N°›</a:t>
            </a:fld>
            <a:endParaRPr lang="en-US">
              <a:solidFill>
                <a:srgbClr val="000000"/>
              </a:solidFill>
            </a:endParaRPr>
          </a:p>
        </p:txBody>
      </p:sp>
    </p:spTree>
    <p:extLst>
      <p:ext uri="{BB962C8B-B14F-4D97-AF65-F5344CB8AC3E}">
        <p14:creationId xmlns:p14="http://schemas.microsoft.com/office/powerpoint/2010/main" val="197679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PAGE_PHOTO">
  <p:cSld name="PAGE_PHOTO">
    <p:spTree>
      <p:nvGrpSpPr>
        <p:cNvPr id="1" name="Shape 123"/>
        <p:cNvGrpSpPr/>
        <p:nvPr/>
      </p:nvGrpSpPr>
      <p:grpSpPr>
        <a:xfrm>
          <a:off x="0" y="0"/>
          <a:ext cx="0" cy="0"/>
          <a:chOff x="0" y="0"/>
          <a:chExt cx="0" cy="0"/>
        </a:xfrm>
      </p:grpSpPr>
      <p:pic>
        <p:nvPicPr>
          <p:cNvPr id="124" name="Google Shape;124;p21" descr="Picture 1"/>
          <p:cNvPicPr preferRelativeResize="0"/>
          <p:nvPr/>
        </p:nvPicPr>
        <p:blipFill rotWithShape="1">
          <a:blip r:embed="rId2">
            <a:alphaModFix/>
          </a:blip>
          <a:srcRect l="4490" r="6770"/>
          <a:stretch/>
        </p:blipFill>
        <p:spPr>
          <a:xfrm>
            <a:off x="-1" y="0"/>
            <a:ext cx="12192004" cy="6864340"/>
          </a:xfrm>
          <a:prstGeom prst="rect">
            <a:avLst/>
          </a:prstGeom>
          <a:noFill/>
          <a:ln>
            <a:noFill/>
          </a:ln>
        </p:spPr>
      </p:pic>
      <p:grpSp>
        <p:nvGrpSpPr>
          <p:cNvPr id="125" name="Google Shape;125;p21"/>
          <p:cNvGrpSpPr/>
          <p:nvPr/>
        </p:nvGrpSpPr>
        <p:grpSpPr>
          <a:xfrm>
            <a:off x="6384005" y="5440319"/>
            <a:ext cx="5807999" cy="1422967"/>
            <a:chOff x="0" y="0"/>
            <a:chExt cx="4355999" cy="1425602"/>
          </a:xfrm>
        </p:grpSpPr>
        <p:sp>
          <p:nvSpPr>
            <p:cNvPr id="126" name="Google Shape;126;p21"/>
            <p:cNvSpPr/>
            <p:nvPr/>
          </p:nvSpPr>
          <p:spPr>
            <a:xfrm>
              <a:off x="0" y="0"/>
              <a:ext cx="4355999" cy="1425602"/>
            </a:xfrm>
            <a:custGeom>
              <a:avLst/>
              <a:gdLst/>
              <a:ahLst/>
              <a:cxnLst/>
              <a:rect l="l" t="t" r="r" b="b"/>
              <a:pathLst>
                <a:path w="21600" h="21600" extrusionOk="0">
                  <a:moveTo>
                    <a:pt x="21600" y="0"/>
                  </a:moveTo>
                  <a:lnTo>
                    <a:pt x="0" y="21600"/>
                  </a:lnTo>
                  <a:lnTo>
                    <a:pt x="21600" y="21600"/>
                  </a:lnTo>
                  <a:lnTo>
                    <a:pt x="21600" y="0"/>
                  </a:lnTo>
                  <a:close/>
                </a:path>
              </a:pathLst>
            </a:custGeom>
            <a:solidFill>
              <a:srgbClr val="FFBF0D"/>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797" b="0" i="0" u="none" strike="noStrike" cap="none">
                <a:solidFill>
                  <a:srgbClr val="000000"/>
                </a:solidFill>
                <a:latin typeface="Calibri"/>
                <a:ea typeface="Calibri"/>
                <a:cs typeface="Calibri"/>
                <a:sym typeface="Calibri"/>
              </a:endParaRPr>
            </a:p>
          </p:txBody>
        </p:sp>
        <p:pic>
          <p:nvPicPr>
            <p:cNvPr id="127" name="Google Shape;127;p21" descr="object 15"/>
            <p:cNvPicPr preferRelativeResize="0"/>
            <p:nvPr/>
          </p:nvPicPr>
          <p:blipFill rotWithShape="1">
            <a:blip r:embed="rId3">
              <a:alphaModFix/>
            </a:blip>
            <a:srcRect/>
            <a:stretch/>
          </p:blipFill>
          <p:spPr>
            <a:xfrm>
              <a:off x="2737673" y="744036"/>
              <a:ext cx="894634" cy="334733"/>
            </a:xfrm>
            <a:prstGeom prst="rect">
              <a:avLst/>
            </a:prstGeom>
            <a:noFill/>
            <a:ln>
              <a:noFill/>
            </a:ln>
          </p:spPr>
        </p:pic>
        <p:cxnSp>
          <p:nvCxnSpPr>
            <p:cNvPr id="128" name="Google Shape;128;p21"/>
            <p:cNvCxnSpPr/>
            <p:nvPr/>
          </p:nvCxnSpPr>
          <p:spPr>
            <a:xfrm>
              <a:off x="3752211" y="976684"/>
              <a:ext cx="1" cy="85497"/>
            </a:xfrm>
            <a:prstGeom prst="straightConnector1">
              <a:avLst/>
            </a:prstGeom>
            <a:noFill/>
            <a:ln w="9525" cap="flat" cmpd="sng">
              <a:solidFill>
                <a:srgbClr val="231F20"/>
              </a:solidFill>
              <a:prstDash val="solid"/>
              <a:round/>
              <a:headEnd type="none" w="sm" len="sm"/>
              <a:tailEnd type="none" w="sm" len="sm"/>
            </a:ln>
          </p:spPr>
        </p:cxnSp>
      </p:grpSp>
      <p:sp>
        <p:nvSpPr>
          <p:cNvPr id="129" name="Google Shape;129;p21"/>
          <p:cNvSpPr txBox="1">
            <a:spLocks noGrp="1"/>
          </p:cNvSpPr>
          <p:nvPr>
            <p:ph type="sldNum" idx="12"/>
          </p:nvPr>
        </p:nvSpPr>
        <p:spPr>
          <a:xfrm>
            <a:off x="11488393" y="6379629"/>
            <a:ext cx="186400" cy="27584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1pPr>
            <a:lvl2pPr marL="0" lvl="1"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2pPr>
            <a:lvl3pPr marL="0" lvl="2"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3pPr>
            <a:lvl4pPr marL="0" lvl="3"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4pPr>
            <a:lvl5pPr marL="0" lvl="4"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5pPr>
            <a:lvl6pPr marL="0" lvl="5"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6pPr>
            <a:lvl7pPr marL="0" lvl="6"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7pPr>
            <a:lvl8pPr marL="0" lvl="7"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8pPr>
            <a:lvl9pPr marL="0" lvl="8" indent="0" algn="l">
              <a:lnSpc>
                <a:spcPct val="100000"/>
              </a:lnSpc>
              <a:spcBef>
                <a:spcPts val="0"/>
              </a:spcBef>
              <a:spcAft>
                <a:spcPts val="0"/>
              </a:spcAft>
              <a:buClr>
                <a:srgbClr val="000000"/>
              </a:buClr>
              <a:buSzPts val="900"/>
              <a:buFont typeface="Arial"/>
              <a:buNone/>
              <a:defRPr sz="898" b="1">
                <a:latin typeface="Arial"/>
                <a:ea typeface="Arial"/>
                <a:cs typeface="Arial"/>
                <a:sym typeface="Arial"/>
              </a:defRPr>
            </a:lvl9pPr>
          </a:lstStyle>
          <a:p>
            <a:fld id="{00000000-1234-1234-1234-123412341234}" type="slidenum">
              <a:rPr lang="en-US" smtClean="0"/>
              <a:pPr/>
              <a:t>‹N°›</a:t>
            </a:fld>
            <a:endParaRPr lang="en-US">
              <a:solidFill>
                <a:srgbClr val="000000"/>
              </a:solidFill>
            </a:endParaRPr>
          </a:p>
        </p:txBody>
      </p:sp>
    </p:spTree>
    <p:extLst>
      <p:ext uri="{BB962C8B-B14F-4D97-AF65-F5344CB8AC3E}">
        <p14:creationId xmlns:p14="http://schemas.microsoft.com/office/powerpoint/2010/main" val="1330968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PAGE_SIMPLE SANS VISUEL">
    <p:spTree>
      <p:nvGrpSpPr>
        <p:cNvPr id="1" name=""/>
        <p:cNvGrpSpPr/>
        <p:nvPr/>
      </p:nvGrpSpPr>
      <p:grpSpPr>
        <a:xfrm>
          <a:off x="0" y="0"/>
          <a:ext cx="0" cy="0"/>
          <a:chOff x="0" y="0"/>
          <a:chExt cx="0" cy="0"/>
        </a:xfrm>
      </p:grpSpPr>
      <p:grpSp>
        <p:nvGrpSpPr>
          <p:cNvPr id="186" name="Group 1"/>
          <p:cNvGrpSpPr/>
          <p:nvPr/>
        </p:nvGrpSpPr>
        <p:grpSpPr>
          <a:xfrm>
            <a:off x="6384005" y="5440319"/>
            <a:ext cx="5807999" cy="1422967"/>
            <a:chOff x="0" y="0"/>
            <a:chExt cx="4355998" cy="1425601"/>
          </a:xfrm>
        </p:grpSpPr>
        <p:sp>
          <p:nvSpPr>
            <p:cNvPr id="183" name="object 14"/>
            <p:cNvSpPr/>
            <p:nvPr/>
          </p:nvSpPr>
          <p:spPr>
            <a:xfrm>
              <a:off x="0" y="0"/>
              <a:ext cx="4355999" cy="14256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rgbClr val="FFBF0D"/>
            </a:solidFill>
            <a:ln w="12700" cap="flat">
              <a:noFill/>
              <a:miter lim="400000"/>
            </a:ln>
            <a:effectLst/>
          </p:spPr>
          <p:txBody>
            <a:bodyPr wrap="square" lIns="45719" tIns="45719" rIns="45719" bIns="45719" numCol="1" anchor="t">
              <a:noAutofit/>
            </a:bodyPr>
            <a:lstStyle/>
            <a:p>
              <a:endParaRPr sz="1797"/>
            </a:p>
          </p:txBody>
        </p:sp>
        <p:pic>
          <p:nvPicPr>
            <p:cNvPr id="184" name="object 15" descr="object 15"/>
            <p:cNvPicPr>
              <a:picLocks noChangeAspect="1"/>
            </p:cNvPicPr>
            <p:nvPr/>
          </p:nvPicPr>
          <p:blipFill>
            <a:blip r:embed="rId2">
              <a:extLst/>
            </a:blip>
            <a:stretch>
              <a:fillRect/>
            </a:stretch>
          </p:blipFill>
          <p:spPr>
            <a:xfrm>
              <a:off x="2737673" y="744036"/>
              <a:ext cx="894634" cy="334733"/>
            </a:xfrm>
            <a:prstGeom prst="rect">
              <a:avLst/>
            </a:prstGeom>
            <a:ln w="12700" cap="flat">
              <a:noFill/>
              <a:miter lim="400000"/>
            </a:ln>
            <a:effectLst/>
          </p:spPr>
        </p:pic>
        <p:sp>
          <p:nvSpPr>
            <p:cNvPr id="185" name="object 16"/>
            <p:cNvSpPr/>
            <p:nvPr/>
          </p:nvSpPr>
          <p:spPr>
            <a:xfrm>
              <a:off x="3752211" y="976684"/>
              <a:ext cx="1" cy="85497"/>
            </a:xfrm>
            <a:prstGeom prst="line">
              <a:avLst/>
            </a:prstGeom>
            <a:noFill/>
            <a:ln w="6350" cap="flat">
              <a:solidFill>
                <a:srgbClr val="231F20"/>
              </a:solidFill>
              <a:prstDash val="solid"/>
              <a:round/>
            </a:ln>
            <a:effectLst/>
          </p:spPr>
          <p:txBody>
            <a:bodyPr wrap="square" lIns="45719" tIns="45719" rIns="45719" bIns="45719" numCol="1" anchor="t">
              <a:noAutofit/>
            </a:bodyPr>
            <a:lstStyle/>
            <a:p>
              <a:endParaRPr sz="1797"/>
            </a:p>
          </p:txBody>
        </p:sp>
      </p:grpSp>
      <p:sp>
        <p:nvSpPr>
          <p:cNvPr id="187" name="Numéro de diapositive"/>
          <p:cNvSpPr txBox="1">
            <a:spLocks noGrp="1"/>
          </p:cNvSpPr>
          <p:nvPr>
            <p:ph type="sldNum" sz="quarter" idx="2"/>
          </p:nvPr>
        </p:nvSpPr>
        <p:spPr>
          <a:xfrm>
            <a:off x="11488394" y="6379629"/>
            <a:ext cx="186449" cy="126766"/>
          </a:xfrm>
          <a:prstGeom prst="rect">
            <a:avLst/>
          </a:prstGeom>
        </p:spPr>
        <p:txBody>
          <a:bodyPr lIns="0" tIns="0" rIns="0" bIns="0" anchor="t"/>
          <a:lstStyle>
            <a:lvl1pPr algn="l">
              <a:defRPr sz="898" b="1">
                <a:latin typeface="Arial"/>
                <a:ea typeface="Arial"/>
                <a:cs typeface="Arial"/>
                <a:sym typeface="Arial"/>
              </a:defRPr>
            </a:lvl1pPr>
          </a:lstStyle>
          <a:p>
            <a:fld id="{86CB4B4D-7CA3-9044-876B-883B54F8677D}" type="slidenum">
              <a:t>‹N°›</a:t>
            </a:fld>
            <a:endParaRPr/>
          </a:p>
        </p:txBody>
      </p:sp>
    </p:spTree>
    <p:extLst>
      <p:ext uri="{BB962C8B-B14F-4D97-AF65-F5344CB8AC3E}">
        <p14:creationId xmlns:p14="http://schemas.microsoft.com/office/powerpoint/2010/main" val="2055012455"/>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4D0B09-E576-425F-A38C-250D2400B331}" type="datetimeFigureOut">
              <a:rPr lang="fr-FR" smtClean="0"/>
              <a:t>08/04/2024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EC7582-2A24-4B7C-AE27-D3F96C0F2E99}" type="slidenum">
              <a:rPr lang="fr-FR" smtClean="0"/>
              <a:t>‹N°›</a:t>
            </a:fld>
            <a:endParaRPr lang="fr-FR"/>
          </a:p>
        </p:txBody>
      </p:sp>
    </p:spTree>
    <p:extLst>
      <p:ext uri="{BB962C8B-B14F-4D97-AF65-F5344CB8AC3E}">
        <p14:creationId xmlns:p14="http://schemas.microsoft.com/office/powerpoint/2010/main" val="93706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64D0B09-E576-425F-A38C-250D2400B331}" type="datetimeFigureOut">
              <a:rPr lang="fr-FR" smtClean="0"/>
              <a:t>08/04/2024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EC7582-2A24-4B7C-AE27-D3F96C0F2E99}" type="slidenum">
              <a:rPr lang="fr-FR" smtClean="0"/>
              <a:t>‹N°›</a:t>
            </a:fld>
            <a:endParaRPr lang="fr-FR"/>
          </a:p>
        </p:txBody>
      </p:sp>
    </p:spTree>
    <p:extLst>
      <p:ext uri="{BB962C8B-B14F-4D97-AF65-F5344CB8AC3E}">
        <p14:creationId xmlns:p14="http://schemas.microsoft.com/office/powerpoint/2010/main" val="360344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64D0B09-E576-425F-A38C-250D2400B331}" type="datetimeFigureOut">
              <a:rPr lang="fr-FR" smtClean="0"/>
              <a:t>08/04/2024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EC7582-2A24-4B7C-AE27-D3F96C0F2E99}" type="slidenum">
              <a:rPr lang="fr-FR" smtClean="0"/>
              <a:t>‹N°›</a:t>
            </a:fld>
            <a:endParaRPr lang="fr-FR"/>
          </a:p>
        </p:txBody>
      </p:sp>
    </p:spTree>
    <p:extLst>
      <p:ext uri="{BB962C8B-B14F-4D97-AF65-F5344CB8AC3E}">
        <p14:creationId xmlns:p14="http://schemas.microsoft.com/office/powerpoint/2010/main" val="70029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64D0B09-E576-425F-A38C-250D2400B331}" type="datetimeFigureOut">
              <a:rPr lang="fr-FR" smtClean="0"/>
              <a:t>08/04/2024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EC7582-2A24-4B7C-AE27-D3F96C0F2E99}" type="slidenum">
              <a:rPr lang="fr-FR" smtClean="0"/>
              <a:t>‹N°›</a:t>
            </a:fld>
            <a:endParaRPr lang="fr-FR"/>
          </a:p>
        </p:txBody>
      </p:sp>
    </p:spTree>
    <p:extLst>
      <p:ext uri="{BB962C8B-B14F-4D97-AF65-F5344CB8AC3E}">
        <p14:creationId xmlns:p14="http://schemas.microsoft.com/office/powerpoint/2010/main" val="1356413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64D0B09-E576-425F-A38C-250D2400B331}" type="datetimeFigureOut">
              <a:rPr lang="fr-FR" smtClean="0"/>
              <a:t>08/04/2024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EC7582-2A24-4B7C-AE27-D3F96C0F2E99}" type="slidenum">
              <a:rPr lang="fr-FR" smtClean="0"/>
              <a:t>‹N°›</a:t>
            </a:fld>
            <a:endParaRPr lang="fr-FR"/>
          </a:p>
        </p:txBody>
      </p:sp>
    </p:spTree>
    <p:extLst>
      <p:ext uri="{BB962C8B-B14F-4D97-AF65-F5344CB8AC3E}">
        <p14:creationId xmlns:p14="http://schemas.microsoft.com/office/powerpoint/2010/main" val="174052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4D0B09-E576-425F-A38C-250D2400B331}" type="datetimeFigureOut">
              <a:rPr lang="fr-FR" smtClean="0"/>
              <a:t>08/04/2024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EC7582-2A24-4B7C-AE27-D3F96C0F2E99}" type="slidenum">
              <a:rPr lang="fr-FR" smtClean="0"/>
              <a:t>‹N°›</a:t>
            </a:fld>
            <a:endParaRPr lang="fr-FR"/>
          </a:p>
        </p:txBody>
      </p:sp>
    </p:spTree>
    <p:extLst>
      <p:ext uri="{BB962C8B-B14F-4D97-AF65-F5344CB8AC3E}">
        <p14:creationId xmlns:p14="http://schemas.microsoft.com/office/powerpoint/2010/main" val="405769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64D0B09-E576-425F-A38C-250D2400B331}" type="datetimeFigureOut">
              <a:rPr lang="fr-FR" smtClean="0"/>
              <a:t>08/04/2024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EC7582-2A24-4B7C-AE27-D3F96C0F2E99}" type="slidenum">
              <a:rPr lang="fr-FR" smtClean="0"/>
              <a:t>‹N°›</a:t>
            </a:fld>
            <a:endParaRPr lang="fr-FR"/>
          </a:p>
        </p:txBody>
      </p:sp>
    </p:spTree>
    <p:extLst>
      <p:ext uri="{BB962C8B-B14F-4D97-AF65-F5344CB8AC3E}">
        <p14:creationId xmlns:p14="http://schemas.microsoft.com/office/powerpoint/2010/main" val="400788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64D0B09-E576-425F-A38C-250D2400B331}" type="datetimeFigureOut">
              <a:rPr lang="fr-FR" smtClean="0"/>
              <a:t>08/04/2024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EC7582-2A24-4B7C-AE27-D3F96C0F2E99}" type="slidenum">
              <a:rPr lang="fr-FR" smtClean="0"/>
              <a:t>‹N°›</a:t>
            </a:fld>
            <a:endParaRPr lang="fr-FR"/>
          </a:p>
        </p:txBody>
      </p:sp>
    </p:spTree>
    <p:extLst>
      <p:ext uri="{BB962C8B-B14F-4D97-AF65-F5344CB8AC3E}">
        <p14:creationId xmlns:p14="http://schemas.microsoft.com/office/powerpoint/2010/main" val="295957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D0B09-E576-425F-A38C-250D2400B331}" type="datetimeFigureOut">
              <a:rPr lang="fr-FR" smtClean="0"/>
              <a:t>08/04/2024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C7582-2A24-4B7C-AE27-D3F96C0F2E99}" type="slidenum">
              <a:rPr lang="fr-FR" smtClean="0"/>
              <a:t>‹N°›</a:t>
            </a:fld>
            <a:endParaRPr lang="fr-FR"/>
          </a:p>
        </p:txBody>
      </p:sp>
    </p:spTree>
    <p:extLst>
      <p:ext uri="{BB962C8B-B14F-4D97-AF65-F5344CB8AC3E}">
        <p14:creationId xmlns:p14="http://schemas.microsoft.com/office/powerpoint/2010/main" val="1111204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5" r:id="rId14"/>
    <p:sldLayoutId id="2147483667" r:id="rId15"/>
    <p:sldLayoutId id="214748366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mailto:mmonard@sc-solidariteseniors.fr" TargetMode="External"/><Relationship Id="rId3" Type="http://schemas.openxmlformats.org/officeDocument/2006/relationships/hyperlink" Target="mailto:vhousset@sc-solidariteseniors.fr" TargetMode="External"/><Relationship Id="rId7" Type="http://schemas.openxmlformats.org/officeDocument/2006/relationships/hyperlink" Target="mailto:slesueur@sc-solidariteseniors.fr"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hyperlink" Target="mailto:syazid@sc-solidariteseniors.fr" TargetMode="External"/><Relationship Id="rId5" Type="http://schemas.openxmlformats.org/officeDocument/2006/relationships/hyperlink" Target="mailto:sbendjebour@sc-solidariteseniors.fr" TargetMode="External"/><Relationship Id="rId10" Type="http://schemas.openxmlformats.org/officeDocument/2006/relationships/hyperlink" Target="mailto:lfedrigo@sc-solidariteseniors.fr" TargetMode="External"/><Relationship Id="rId4" Type="http://schemas.openxmlformats.org/officeDocument/2006/relationships/hyperlink" Target="mailto:csauvette@sc-solidariteseniors.fr" TargetMode="External"/><Relationship Id="rId9" Type="http://schemas.openxmlformats.org/officeDocument/2006/relationships/hyperlink" Target="mailto:kdjebeskol@sc-solidariteseniors.f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2"/>
          <p:cNvGrpSpPr/>
          <p:nvPr/>
        </p:nvGrpSpPr>
        <p:grpSpPr>
          <a:xfrm>
            <a:off x="2731877" y="5003001"/>
            <a:ext cx="6785734" cy="556511"/>
            <a:chOff x="0" y="0"/>
            <a:chExt cx="6798300" cy="557541"/>
          </a:xfrm>
        </p:grpSpPr>
        <p:sp>
          <p:nvSpPr>
            <p:cNvPr id="169" name="Google Shape;169;p2"/>
            <p:cNvSpPr txBox="1"/>
            <p:nvPr/>
          </p:nvSpPr>
          <p:spPr>
            <a:xfrm>
              <a:off x="0" y="0"/>
              <a:ext cx="6798300" cy="276551"/>
            </a:xfrm>
            <a:prstGeom prst="rect">
              <a:avLst/>
            </a:prstGeom>
            <a:noFill/>
            <a:ln>
              <a:noFill/>
            </a:ln>
          </p:spPr>
          <p:txBody>
            <a:bodyPr spcFirstLastPara="1" wrap="square" lIns="0" tIns="0" rIns="0" bIns="0" anchor="t" anchorCtr="0">
              <a:spAutoFit/>
            </a:bodyPr>
            <a:lstStyle/>
            <a:p>
              <a:pPr indent="12677">
                <a:buClr>
                  <a:srgbClr val="000205"/>
                </a:buClr>
                <a:buSzPts val="1800"/>
              </a:pPr>
              <a:r>
                <a:rPr lang="en-US" sz="1797" b="1" dirty="0" err="1">
                  <a:solidFill>
                    <a:srgbClr val="000205"/>
                  </a:solidFill>
                  <a:latin typeface="Arial"/>
                  <a:ea typeface="Arial"/>
                  <a:cs typeface="Arial"/>
                  <a:sym typeface="Arial"/>
                </a:rPr>
                <a:t>Mobilisation</a:t>
              </a:r>
              <a:r>
                <a:rPr lang="en-US" sz="1797" b="1" dirty="0">
                  <a:solidFill>
                    <a:srgbClr val="000205"/>
                  </a:solidFill>
                  <a:latin typeface="Arial"/>
                  <a:ea typeface="Arial"/>
                  <a:cs typeface="Arial"/>
                  <a:sym typeface="Arial"/>
                </a:rPr>
                <a:t> </a:t>
              </a:r>
              <a:r>
                <a:rPr lang="en-US" sz="1797" b="1" dirty="0" err="1">
                  <a:solidFill>
                    <a:srgbClr val="000205"/>
                  </a:solidFill>
                  <a:latin typeface="Arial"/>
                  <a:ea typeface="Arial"/>
                  <a:cs typeface="Arial"/>
                  <a:sym typeface="Arial"/>
                </a:rPr>
                <a:t>nationale</a:t>
              </a:r>
              <a:r>
                <a:rPr lang="en-US" sz="1797" b="1" dirty="0">
                  <a:solidFill>
                    <a:srgbClr val="000205"/>
                  </a:solidFill>
                  <a:latin typeface="Arial"/>
                  <a:ea typeface="Arial"/>
                  <a:cs typeface="Arial"/>
                  <a:sym typeface="Arial"/>
                </a:rPr>
                <a:t> des </a:t>
              </a:r>
              <a:r>
                <a:rPr lang="en-US" sz="1797" b="1" dirty="0" err="1">
                  <a:solidFill>
                    <a:srgbClr val="000205"/>
                  </a:solidFill>
                  <a:latin typeface="Arial"/>
                  <a:ea typeface="Arial"/>
                  <a:cs typeface="Arial"/>
                  <a:sym typeface="Arial"/>
                </a:rPr>
                <a:t>jeunes</a:t>
              </a:r>
              <a:r>
                <a:rPr lang="en-US" sz="1797" b="1" dirty="0">
                  <a:solidFill>
                    <a:srgbClr val="000205"/>
                  </a:solidFill>
                  <a:latin typeface="Arial"/>
                  <a:ea typeface="Arial"/>
                  <a:cs typeface="Arial"/>
                  <a:sym typeface="Arial"/>
                </a:rPr>
                <a:t> </a:t>
              </a:r>
              <a:r>
                <a:rPr lang="en-US" sz="1797" b="1" dirty="0" err="1">
                  <a:solidFill>
                    <a:srgbClr val="000205"/>
                  </a:solidFill>
                  <a:latin typeface="Arial"/>
                  <a:ea typeface="Arial"/>
                  <a:cs typeface="Arial"/>
                  <a:sym typeface="Arial"/>
                </a:rPr>
                <a:t>contre</a:t>
              </a:r>
              <a:r>
                <a:rPr lang="en-US" sz="1797" b="1" dirty="0">
                  <a:solidFill>
                    <a:srgbClr val="000205"/>
                  </a:solidFill>
                  <a:latin typeface="Arial"/>
                  <a:ea typeface="Arial"/>
                  <a:cs typeface="Arial"/>
                  <a:sym typeface="Arial"/>
                </a:rPr>
                <a:t> </a:t>
              </a:r>
              <a:r>
                <a:rPr lang="en-US" sz="1797" b="1" dirty="0" err="1">
                  <a:solidFill>
                    <a:srgbClr val="000205"/>
                  </a:solidFill>
                  <a:latin typeface="Arial"/>
                  <a:ea typeface="Arial"/>
                  <a:cs typeface="Arial"/>
                  <a:sym typeface="Arial"/>
                </a:rPr>
                <a:t>l’isolement</a:t>
              </a:r>
              <a:r>
                <a:rPr lang="en-US" sz="1797" b="1" dirty="0">
                  <a:solidFill>
                    <a:srgbClr val="000205"/>
                  </a:solidFill>
                  <a:latin typeface="Arial"/>
                  <a:ea typeface="Arial"/>
                  <a:cs typeface="Arial"/>
                  <a:sym typeface="Arial"/>
                </a:rPr>
                <a:t> des </a:t>
              </a:r>
              <a:r>
                <a:rPr lang="en-US" sz="1797" b="1" dirty="0" err="1">
                  <a:solidFill>
                    <a:srgbClr val="000205"/>
                  </a:solidFill>
                  <a:latin typeface="Arial"/>
                  <a:ea typeface="Arial"/>
                  <a:cs typeface="Arial"/>
                  <a:sym typeface="Arial"/>
                </a:rPr>
                <a:t>aînés</a:t>
              </a:r>
              <a:endParaRPr sz="1797" dirty="0"/>
            </a:p>
          </p:txBody>
        </p:sp>
        <p:sp>
          <p:nvSpPr>
            <p:cNvPr id="170" name="Google Shape;170;p2"/>
            <p:cNvSpPr txBox="1"/>
            <p:nvPr/>
          </p:nvSpPr>
          <p:spPr>
            <a:xfrm>
              <a:off x="2546222" y="372533"/>
              <a:ext cx="1703700" cy="185008"/>
            </a:xfrm>
            <a:prstGeom prst="rect">
              <a:avLst/>
            </a:prstGeom>
            <a:noFill/>
            <a:ln>
              <a:noFill/>
            </a:ln>
          </p:spPr>
          <p:txBody>
            <a:bodyPr spcFirstLastPara="1" wrap="square" lIns="0" tIns="0" rIns="0" bIns="0" anchor="t" anchorCtr="0">
              <a:spAutoFit/>
            </a:bodyPr>
            <a:lstStyle/>
            <a:p>
              <a:pPr indent="12677" algn="ctr">
                <a:buClr>
                  <a:srgbClr val="231F20"/>
                </a:buClr>
                <a:buSzPts val="1000"/>
              </a:pPr>
              <a:endParaRPr lang="en-US" sz="1200" dirty="0" smtClean="0">
                <a:solidFill>
                  <a:srgbClr val="231F20"/>
                </a:solidFill>
                <a:latin typeface="Arial"/>
                <a:ea typeface="Arial"/>
                <a:cs typeface="Arial"/>
                <a:sym typeface="Arial"/>
              </a:endParaRPr>
            </a:p>
          </p:txBody>
        </p:sp>
      </p:grpSp>
    </p:spTree>
    <p:extLst>
      <p:ext uri="{BB962C8B-B14F-4D97-AF65-F5344CB8AC3E}">
        <p14:creationId xmlns:p14="http://schemas.microsoft.com/office/powerpoint/2010/main" val="901461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1794" y="452636"/>
            <a:ext cx="3898332" cy="117796"/>
          </a:xfrm>
          <a:prstGeom prst="rect">
            <a:avLst/>
          </a:prstGeom>
          <a:solidFill>
            <a:srgbClr val="FFBF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5"/>
          </a:p>
        </p:txBody>
      </p:sp>
      <p:sp>
        <p:nvSpPr>
          <p:cNvPr id="4" name="object 3"/>
          <p:cNvSpPr txBox="1"/>
          <p:nvPr/>
        </p:nvSpPr>
        <p:spPr>
          <a:xfrm>
            <a:off x="1973232" y="102302"/>
            <a:ext cx="7873787" cy="409232"/>
          </a:xfrm>
          <a:prstGeom prst="rect">
            <a:avLst/>
          </a:prstGeom>
        </p:spPr>
        <p:txBody>
          <a:bodyPr vert="horz" wrap="square" lIns="0" tIns="0" rIns="0" bIns="0" rtlCol="0">
            <a:spAutoFit/>
          </a:bodyPr>
          <a:lstStyle/>
          <a:p>
            <a:pPr marL="12666" marR="5066">
              <a:lnSpc>
                <a:spcPts val="3191"/>
              </a:lnSpc>
              <a:spcBef>
                <a:spcPts val="633"/>
              </a:spcBef>
            </a:pPr>
            <a:r>
              <a:rPr lang="fr-FR" sz="2792" b="1" dirty="0">
                <a:solidFill>
                  <a:srgbClr val="000205"/>
                </a:solidFill>
                <a:latin typeface="Arial"/>
                <a:cs typeface="Arial"/>
              </a:rPr>
              <a:t>Vos contacts en région</a:t>
            </a:r>
            <a:endParaRPr sz="2792" dirty="0">
              <a:latin typeface="Arial"/>
              <a:cs typeface="Arial"/>
            </a:endParaRPr>
          </a:p>
        </p:txBody>
      </p:sp>
      <p:graphicFrame>
        <p:nvGraphicFramePr>
          <p:cNvPr id="6" name="Espace réservé du contenu 3"/>
          <p:cNvGraphicFramePr>
            <a:graphicFrameLocks noChangeAspect="1"/>
          </p:cNvGraphicFramePr>
          <p:nvPr>
            <p:extLst>
              <p:ext uri="{D42A27DB-BD31-4B8C-83A1-F6EECF244321}">
                <p14:modId xmlns:p14="http://schemas.microsoft.com/office/powerpoint/2010/main" val="4033622685"/>
              </p:ext>
            </p:extLst>
          </p:nvPr>
        </p:nvGraphicFramePr>
        <p:xfrm>
          <a:off x="1973232" y="861868"/>
          <a:ext cx="7710566" cy="4393625"/>
        </p:xfrm>
        <a:graphic>
          <a:graphicData uri="http://schemas.openxmlformats.org/drawingml/2006/table">
            <a:tbl>
              <a:tblPr firstRow="1" firstCol="1" bandRow="1">
                <a:tableStyleId>{00A15C55-8517-42AA-B614-E9B94910E393}</a:tableStyleId>
              </a:tblPr>
              <a:tblGrid>
                <a:gridCol w="1271602">
                  <a:extLst>
                    <a:ext uri="{9D8B030D-6E8A-4147-A177-3AD203B41FA5}">
                      <a16:colId xmlns:a16="http://schemas.microsoft.com/office/drawing/2014/main" val="20000"/>
                    </a:ext>
                  </a:extLst>
                </a:gridCol>
                <a:gridCol w="1271602">
                  <a:extLst>
                    <a:ext uri="{9D8B030D-6E8A-4147-A177-3AD203B41FA5}">
                      <a16:colId xmlns:a16="http://schemas.microsoft.com/office/drawing/2014/main" val="2039571491"/>
                    </a:ext>
                  </a:extLst>
                </a:gridCol>
                <a:gridCol w="1677322">
                  <a:extLst>
                    <a:ext uri="{9D8B030D-6E8A-4147-A177-3AD203B41FA5}">
                      <a16:colId xmlns:a16="http://schemas.microsoft.com/office/drawing/2014/main" val="20001"/>
                    </a:ext>
                  </a:extLst>
                </a:gridCol>
                <a:gridCol w="1745020">
                  <a:extLst>
                    <a:ext uri="{9D8B030D-6E8A-4147-A177-3AD203B41FA5}">
                      <a16:colId xmlns:a16="http://schemas.microsoft.com/office/drawing/2014/main" val="20002"/>
                    </a:ext>
                  </a:extLst>
                </a:gridCol>
                <a:gridCol w="1745020">
                  <a:extLst>
                    <a:ext uri="{9D8B030D-6E8A-4147-A177-3AD203B41FA5}">
                      <a16:colId xmlns:a16="http://schemas.microsoft.com/office/drawing/2014/main" val="2371940408"/>
                    </a:ext>
                  </a:extLst>
                </a:gridCol>
              </a:tblGrid>
              <a:tr h="233375">
                <a:tc>
                  <a:txBody>
                    <a:bodyPr/>
                    <a:lstStyle/>
                    <a:p>
                      <a:pPr algn="ctr">
                        <a:lnSpc>
                          <a:spcPct val="107000"/>
                        </a:lnSpc>
                        <a:spcAft>
                          <a:spcPts val="0"/>
                        </a:spcAft>
                      </a:pPr>
                      <a:r>
                        <a:rPr lang="fr-FR" sz="1200" dirty="0">
                          <a:effectLst/>
                          <a:latin typeface="Arial" panose="020B0604020202020204" pitchFamily="34" charset="0"/>
                          <a:cs typeface="Arial" panose="020B0604020202020204" pitchFamily="34" charset="0"/>
                        </a:rPr>
                        <a:t>Prénom / Nom</a:t>
                      </a:r>
                      <a:endParaRPr lang="fr-FR" sz="1200" dirty="0">
                        <a:effectLst/>
                        <a:latin typeface="Arial" panose="020B0604020202020204" pitchFamily="34" charset="0"/>
                        <a:ea typeface="Calibri" panose="020F0502020204030204" pitchFamily="34" charset="0"/>
                        <a:cs typeface="Arial" panose="020B0604020202020204" pitchFamily="34" charset="0"/>
                      </a:endParaRPr>
                    </a:p>
                  </a:txBody>
                  <a:tcPr marL="28522" marR="28522" marT="19015" marB="19015" anchor="ctr">
                    <a:solidFill>
                      <a:srgbClr val="FFBF0D"/>
                    </a:solidFill>
                  </a:tcPr>
                </a:tc>
                <a:tc>
                  <a:txBody>
                    <a:bodyPr/>
                    <a:lstStyle/>
                    <a:p>
                      <a:pPr algn="ctr">
                        <a:lnSpc>
                          <a:spcPct val="107000"/>
                        </a:lnSpc>
                        <a:spcAft>
                          <a:spcPts val="0"/>
                        </a:spcAft>
                      </a:pPr>
                      <a:r>
                        <a:rPr lang="fr-FR" sz="1200" dirty="0" smtClean="0">
                          <a:effectLst/>
                          <a:latin typeface="Arial" panose="020B0604020202020204" pitchFamily="34" charset="0"/>
                          <a:ea typeface="Calibri" panose="020F0502020204030204" pitchFamily="34" charset="0"/>
                          <a:cs typeface="Arial" panose="020B0604020202020204" pitchFamily="34" charset="0"/>
                        </a:rPr>
                        <a:t>Fonction</a:t>
                      </a:r>
                      <a:endParaRPr lang="fr-FR" sz="1200" dirty="0">
                        <a:effectLst/>
                        <a:latin typeface="Arial" panose="020B0604020202020204" pitchFamily="34" charset="0"/>
                        <a:ea typeface="Calibri" panose="020F0502020204030204" pitchFamily="34" charset="0"/>
                        <a:cs typeface="Arial" panose="020B0604020202020204" pitchFamily="34" charset="0"/>
                      </a:endParaRPr>
                    </a:p>
                  </a:txBody>
                  <a:tcPr marL="28522" marR="28522" marT="19015" marB="19015" anchor="ctr">
                    <a:solidFill>
                      <a:srgbClr val="FFBF0D"/>
                    </a:solidFill>
                  </a:tcPr>
                </a:tc>
                <a:tc>
                  <a:txBody>
                    <a:bodyPr/>
                    <a:lstStyle/>
                    <a:p>
                      <a:pPr algn="ctr">
                        <a:lnSpc>
                          <a:spcPct val="107000"/>
                        </a:lnSpc>
                        <a:spcAft>
                          <a:spcPts val="0"/>
                        </a:spcAft>
                      </a:pPr>
                      <a:r>
                        <a:rPr lang="fr-FR" sz="1200" dirty="0" smtClean="0">
                          <a:effectLst/>
                          <a:latin typeface="Arial" panose="020B0604020202020204" pitchFamily="34" charset="0"/>
                          <a:cs typeface="Arial" panose="020B0604020202020204" pitchFamily="34" charset="0"/>
                        </a:rPr>
                        <a:t>Territoire</a:t>
                      </a:r>
                      <a:endParaRPr lang="fr-FR" sz="1200" dirty="0">
                        <a:effectLst/>
                        <a:latin typeface="Arial" panose="020B0604020202020204" pitchFamily="34" charset="0"/>
                        <a:ea typeface="Calibri" panose="020F0502020204030204" pitchFamily="34" charset="0"/>
                        <a:cs typeface="Arial" panose="020B0604020202020204" pitchFamily="34" charset="0"/>
                      </a:endParaRPr>
                    </a:p>
                  </a:txBody>
                  <a:tcPr marL="28522" marR="28522" marT="19015" marB="19015" anchor="ctr">
                    <a:solidFill>
                      <a:srgbClr val="FFBF0D"/>
                    </a:solidFill>
                  </a:tcPr>
                </a:tc>
                <a:tc>
                  <a:txBody>
                    <a:bodyPr/>
                    <a:lstStyle/>
                    <a:p>
                      <a:pPr algn="ctr">
                        <a:lnSpc>
                          <a:spcPct val="107000"/>
                        </a:lnSpc>
                        <a:spcAft>
                          <a:spcPts val="0"/>
                        </a:spcAft>
                      </a:pPr>
                      <a:r>
                        <a:rPr lang="fr-FR" sz="1200" dirty="0">
                          <a:effectLst/>
                          <a:latin typeface="Arial" panose="020B0604020202020204" pitchFamily="34" charset="0"/>
                          <a:cs typeface="Arial" panose="020B0604020202020204" pitchFamily="34" charset="0"/>
                        </a:rPr>
                        <a:t>Mail</a:t>
                      </a:r>
                      <a:endParaRPr lang="fr-FR" sz="1200" dirty="0">
                        <a:effectLst/>
                        <a:latin typeface="Arial" panose="020B0604020202020204" pitchFamily="34" charset="0"/>
                        <a:ea typeface="Calibri" panose="020F0502020204030204" pitchFamily="34" charset="0"/>
                        <a:cs typeface="Arial" panose="020B0604020202020204" pitchFamily="34" charset="0"/>
                      </a:endParaRPr>
                    </a:p>
                  </a:txBody>
                  <a:tcPr marL="28522" marR="28522" marT="19015" marB="19015" anchor="ctr">
                    <a:solidFill>
                      <a:srgbClr val="FFBF0D"/>
                    </a:solidFill>
                  </a:tcPr>
                </a:tc>
                <a:tc>
                  <a:txBody>
                    <a:bodyPr/>
                    <a:lstStyle/>
                    <a:p>
                      <a:pPr algn="ctr">
                        <a:lnSpc>
                          <a:spcPct val="107000"/>
                        </a:lnSpc>
                        <a:spcAft>
                          <a:spcPts val="0"/>
                        </a:spcAft>
                      </a:pPr>
                      <a:r>
                        <a:rPr lang="fr-FR" sz="1200" dirty="0" smtClean="0">
                          <a:effectLst/>
                          <a:latin typeface="Arial" panose="020B0604020202020204" pitchFamily="34" charset="0"/>
                          <a:ea typeface="Calibri" panose="020F0502020204030204" pitchFamily="34" charset="0"/>
                          <a:cs typeface="Arial" panose="020B0604020202020204" pitchFamily="34" charset="0"/>
                        </a:rPr>
                        <a:t>Téléphone</a:t>
                      </a:r>
                      <a:endParaRPr lang="fr-FR" sz="1200" dirty="0">
                        <a:effectLst/>
                        <a:latin typeface="Arial" panose="020B0604020202020204" pitchFamily="34" charset="0"/>
                        <a:ea typeface="Calibri" panose="020F0502020204030204" pitchFamily="34" charset="0"/>
                        <a:cs typeface="Arial" panose="020B0604020202020204" pitchFamily="34" charset="0"/>
                      </a:endParaRPr>
                    </a:p>
                  </a:txBody>
                  <a:tcPr marL="28522" marR="28522" marT="19015" marB="19015" anchor="ctr">
                    <a:solidFill>
                      <a:srgbClr val="FFBF0D"/>
                    </a:solidFill>
                  </a:tcPr>
                </a:tc>
                <a:extLst>
                  <a:ext uri="{0D108BD9-81ED-4DB2-BD59-A6C34878D82A}">
                    <a16:rowId xmlns:a16="http://schemas.microsoft.com/office/drawing/2014/main" val="10000"/>
                  </a:ext>
                </a:extLst>
              </a:tr>
              <a:tr h="494265">
                <a:tc>
                  <a:txBody>
                    <a:bodyPr/>
                    <a:lstStyle/>
                    <a:p>
                      <a:pPr marL="0" algn="ctr" rtl="0" eaLnBrk="1" fontAlgn="b" hangingPunct="1">
                        <a:lnSpc>
                          <a:spcPct val="107000"/>
                        </a:lnSpc>
                        <a:spcBef>
                          <a:spcPts val="600"/>
                        </a:spcBef>
                        <a:spcAft>
                          <a:spcPts val="600"/>
                        </a:spcAft>
                      </a:pPr>
                      <a:r>
                        <a:rPr lang="fr-FR" sz="1200" dirty="0" smtClean="0">
                          <a:solidFill>
                            <a:schemeClr val="dk1"/>
                          </a:solidFill>
                          <a:effectLst/>
                          <a:latin typeface="Arial" panose="020B0604020202020204" pitchFamily="34" charset="0"/>
                          <a:ea typeface="+mn-ea"/>
                          <a:cs typeface="Arial" panose="020B0604020202020204" pitchFamily="34" charset="0"/>
                        </a:rPr>
                        <a:t>Victor </a:t>
                      </a:r>
                      <a:br>
                        <a:rPr lang="fr-FR" sz="1200" dirty="0" smtClean="0">
                          <a:solidFill>
                            <a:schemeClr val="dk1"/>
                          </a:solidFill>
                          <a:effectLst/>
                          <a:latin typeface="Arial" panose="020B0604020202020204" pitchFamily="34" charset="0"/>
                          <a:ea typeface="+mn-ea"/>
                          <a:cs typeface="Arial" panose="020B0604020202020204" pitchFamily="34" charset="0"/>
                        </a:rPr>
                      </a:br>
                      <a:r>
                        <a:rPr lang="fr-FR" sz="1200" dirty="0" smtClean="0">
                          <a:solidFill>
                            <a:schemeClr val="dk1"/>
                          </a:solidFill>
                          <a:effectLst/>
                          <a:latin typeface="Arial" panose="020B0604020202020204" pitchFamily="34" charset="0"/>
                          <a:ea typeface="+mn-ea"/>
                          <a:cs typeface="Arial" panose="020B0604020202020204" pitchFamily="34" charset="0"/>
                        </a:rPr>
                        <a:t>Housset</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8522" marR="28522" marT="35933" marB="35933" anchor="ctr">
                    <a:solidFill>
                      <a:srgbClr val="FFBF0D"/>
                    </a:solidFill>
                  </a:tcPr>
                </a:tc>
                <a:tc>
                  <a:txBody>
                    <a:bodyPr/>
                    <a:lstStyle/>
                    <a:p>
                      <a:pPr marL="0" algn="ctr" rtl="0" eaLnBrk="1" fontAlgn="b" hangingPunct="1">
                        <a:lnSpc>
                          <a:spcPct val="107000"/>
                        </a:lnSpc>
                        <a:spcBef>
                          <a:spcPts val="600"/>
                        </a:spcBef>
                        <a:spcAft>
                          <a:spcPts val="600"/>
                        </a:spcAft>
                      </a:pPr>
                      <a:r>
                        <a:rPr lang="fr-FR" sz="1200" dirty="0" smtClean="0">
                          <a:solidFill>
                            <a:schemeClr val="dk1"/>
                          </a:solidFill>
                          <a:effectLst/>
                          <a:latin typeface="Arial" panose="020B0604020202020204" pitchFamily="34" charset="0"/>
                          <a:ea typeface="+mn-ea"/>
                          <a:cs typeface="Arial" panose="020B0604020202020204" pitchFamily="34" charset="0"/>
                        </a:rPr>
                        <a:t>Responsable Régional</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8522" marR="28522" marT="35933" marB="35933" anchor="ctr">
                    <a:solidFill>
                      <a:srgbClr val="FFBF0D"/>
                    </a:solidFill>
                  </a:tcPr>
                </a:tc>
                <a:tc>
                  <a:txBody>
                    <a:bodyPr/>
                    <a:lstStyle/>
                    <a:p>
                      <a:pPr algn="ctr">
                        <a:lnSpc>
                          <a:spcPct val="107000"/>
                        </a:lnSpc>
                        <a:spcBef>
                          <a:spcPts val="600"/>
                        </a:spcBef>
                        <a:spcAft>
                          <a:spcPts val="600"/>
                        </a:spcAft>
                      </a:pPr>
                      <a:r>
                        <a:rPr lang="fr-FR" sz="1200" dirty="0" smtClean="0">
                          <a:effectLst/>
                          <a:latin typeface="Arial" panose="020B0604020202020204" pitchFamily="34" charset="0"/>
                          <a:cs typeface="Arial" panose="020B0604020202020204" pitchFamily="34" charset="0"/>
                        </a:rPr>
                        <a:t>Centre </a:t>
                      </a:r>
                      <a:r>
                        <a:rPr lang="fr-FR" sz="1200" dirty="0">
                          <a:effectLst/>
                          <a:latin typeface="Arial" panose="020B0604020202020204" pitchFamily="34" charset="0"/>
                          <a:cs typeface="Arial" panose="020B0604020202020204" pitchFamily="34" charset="0"/>
                        </a:rPr>
                        <a:t>Val de Loire</a:t>
                      </a:r>
                      <a:endParaRPr lang="fr-FR" sz="1200" dirty="0">
                        <a:effectLst/>
                        <a:latin typeface="Arial" panose="020B0604020202020204" pitchFamily="34" charset="0"/>
                        <a:ea typeface="Calibri" panose="020F0502020204030204" pitchFamily="34" charset="0"/>
                        <a:cs typeface="Arial" panose="020B0604020202020204" pitchFamily="34" charset="0"/>
                      </a:endParaRPr>
                    </a:p>
                  </a:txBody>
                  <a:tcPr marL="28522" marR="28522" marT="35933" marB="35933" anchor="ctr">
                    <a:solidFill>
                      <a:srgbClr val="FFE59B"/>
                    </a:solidFill>
                  </a:tcPr>
                </a:tc>
                <a:tc>
                  <a:txBody>
                    <a:bodyPr/>
                    <a:lstStyle/>
                    <a:p>
                      <a:pPr algn="ctr">
                        <a:lnSpc>
                          <a:spcPct val="107000"/>
                        </a:lnSpc>
                        <a:spcBef>
                          <a:spcPts val="600"/>
                        </a:spcBef>
                        <a:spcAft>
                          <a:spcPts val="600"/>
                        </a:spcAft>
                      </a:pPr>
                      <a:r>
                        <a:rPr lang="fr-FR" sz="1200" dirty="0" smtClean="0">
                          <a:effectLst/>
                          <a:latin typeface="Arial" panose="020B0604020202020204" pitchFamily="34" charset="0"/>
                          <a:ea typeface="Calibri" panose="020F0502020204030204" pitchFamily="34" charset="0"/>
                          <a:cs typeface="Arial" panose="020B0604020202020204" pitchFamily="34" charset="0"/>
                          <a:hlinkClick r:id="rId3"/>
                        </a:rPr>
                        <a:t>vhousset@sc-solidariteseniors.fr</a:t>
                      </a:r>
                      <a:endParaRPr lang="fr-FR" sz="1200" dirty="0" smtClean="0">
                        <a:effectLst/>
                        <a:latin typeface="Arial" panose="020B0604020202020204" pitchFamily="34" charset="0"/>
                        <a:ea typeface="Calibri" panose="020F0502020204030204" pitchFamily="34" charset="0"/>
                        <a:cs typeface="Arial" panose="020B0604020202020204" pitchFamily="34" charset="0"/>
                      </a:endParaRPr>
                    </a:p>
                  </a:txBody>
                  <a:tcPr marL="28522" marR="28522" marT="35933" marB="35933" anchor="ctr">
                    <a:solidFill>
                      <a:srgbClr val="FFE59B"/>
                    </a:solidFill>
                  </a:tcPr>
                </a:tc>
                <a:tc>
                  <a:txBody>
                    <a:bodyPr/>
                    <a:lstStyle/>
                    <a:p>
                      <a:pPr algn="ctr">
                        <a:lnSpc>
                          <a:spcPct val="107000"/>
                        </a:lnSpc>
                        <a:spcBef>
                          <a:spcPts val="600"/>
                        </a:spcBef>
                        <a:spcAft>
                          <a:spcPts val="600"/>
                        </a:spcAft>
                      </a:pPr>
                      <a:r>
                        <a:rPr lang="fr-FR" sz="1200" b="0" i="0" dirty="0" smtClean="0">
                          <a:solidFill>
                            <a:schemeClr val="dk1"/>
                          </a:solidFill>
                          <a:effectLst/>
                          <a:latin typeface="+mn-lt"/>
                          <a:ea typeface="+mn-ea"/>
                          <a:cs typeface="+mn-cs"/>
                        </a:rPr>
                        <a:t>06 68 50 68 47</a:t>
                      </a:r>
                      <a:endParaRPr lang="fr-FR" sz="1200" dirty="0" smtClean="0">
                        <a:effectLst/>
                        <a:latin typeface="Arial" panose="020B0604020202020204" pitchFamily="34" charset="0"/>
                        <a:ea typeface="Calibri" panose="020F0502020204030204" pitchFamily="34" charset="0"/>
                        <a:cs typeface="Arial" panose="020B0604020202020204" pitchFamily="34" charset="0"/>
                      </a:endParaRPr>
                    </a:p>
                  </a:txBody>
                  <a:tcPr marL="28522" marR="28522" marT="35933" marB="35933" anchor="ctr">
                    <a:solidFill>
                      <a:srgbClr val="FFE59B"/>
                    </a:solidFill>
                  </a:tcPr>
                </a:tc>
                <a:extLst>
                  <a:ext uri="{0D108BD9-81ED-4DB2-BD59-A6C34878D82A}">
                    <a16:rowId xmlns:a16="http://schemas.microsoft.com/office/drawing/2014/main" val="10005"/>
                  </a:ext>
                </a:extLst>
              </a:tr>
              <a:tr h="550265">
                <a:tc>
                  <a:txBody>
                    <a:bodyPr/>
                    <a:lstStyle/>
                    <a:p>
                      <a:pPr marL="0" algn="ctr" rtl="0" eaLnBrk="1" fontAlgn="b" hangingPunct="1"/>
                      <a:r>
                        <a:rPr lang="fr-FR" sz="1200" dirty="0" smtClean="0">
                          <a:solidFill>
                            <a:schemeClr val="dk1"/>
                          </a:solidFill>
                          <a:effectLst/>
                          <a:latin typeface="Arial" panose="020B0604020202020204" pitchFamily="34" charset="0"/>
                          <a:ea typeface="+mn-ea"/>
                          <a:cs typeface="Arial" panose="020B0604020202020204" pitchFamily="34" charset="0"/>
                        </a:rPr>
                        <a:t>Camille </a:t>
                      </a:r>
                    </a:p>
                    <a:p>
                      <a:pPr marL="0" algn="ctr" rtl="0" eaLnBrk="1" fontAlgn="b" hangingPunct="1"/>
                      <a:r>
                        <a:rPr lang="fr-FR" sz="1200" dirty="0" smtClean="0">
                          <a:solidFill>
                            <a:schemeClr val="dk1"/>
                          </a:solidFill>
                          <a:effectLst/>
                          <a:latin typeface="Arial" panose="020B0604020202020204" pitchFamily="34" charset="0"/>
                          <a:ea typeface="+mn-ea"/>
                          <a:cs typeface="Arial" panose="020B0604020202020204" pitchFamily="34" charset="0"/>
                        </a:rPr>
                        <a:t>Sauvette</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BF0D"/>
                    </a:solidFill>
                  </a:tcPr>
                </a:tc>
                <a:tc>
                  <a:txBody>
                    <a:bodyPr/>
                    <a:lstStyle/>
                    <a:p>
                      <a:pPr marL="0" algn="ctr" rtl="0" eaLnBrk="1" fontAlgn="b" hangingPunct="1"/>
                      <a:r>
                        <a:rPr lang="fr-FR" sz="1200" dirty="0" smtClean="0">
                          <a:solidFill>
                            <a:schemeClr val="dk1"/>
                          </a:solidFill>
                          <a:effectLst/>
                          <a:latin typeface="Arial" panose="020B0604020202020204" pitchFamily="34" charset="0"/>
                          <a:ea typeface="+mn-ea"/>
                          <a:cs typeface="Arial" panose="020B0604020202020204" pitchFamily="34" charset="0"/>
                        </a:rPr>
                        <a:t>Chargée de développement</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BF0D"/>
                    </a:solidFill>
                  </a:tcPr>
                </a:tc>
                <a:tc>
                  <a:txBody>
                    <a:bodyPr/>
                    <a:lstStyle/>
                    <a:p>
                      <a:pPr algn="ctr" rtl="0" fontAlgn="b"/>
                      <a:r>
                        <a:rPr lang="fr-FR" sz="1200" dirty="0">
                          <a:solidFill>
                            <a:schemeClr val="dk1"/>
                          </a:solidFill>
                          <a:effectLst/>
                          <a:latin typeface="Arial" panose="020B0604020202020204" pitchFamily="34" charset="0"/>
                          <a:ea typeface="+mn-ea"/>
                          <a:cs typeface="Arial" panose="020B0604020202020204" pitchFamily="34" charset="0"/>
                        </a:rPr>
                        <a:t>Cher (18), Indre (36)</a:t>
                      </a:r>
                    </a:p>
                  </a:txBody>
                  <a:tcPr marL="22818" marR="22818" marT="15212" marB="15212" anchor="ctr">
                    <a:solidFill>
                      <a:srgbClr val="FFE59B"/>
                    </a:solidFill>
                  </a:tcPr>
                </a:tc>
                <a:tc>
                  <a:txBody>
                    <a:bodyPr/>
                    <a:lstStyle/>
                    <a:p>
                      <a:pPr algn="ctr" rtl="0" fontAlgn="b"/>
                      <a:r>
                        <a:rPr lang="fr-FR" sz="1200" dirty="0" smtClean="0">
                          <a:solidFill>
                            <a:schemeClr val="dk1"/>
                          </a:solidFill>
                          <a:effectLst/>
                          <a:latin typeface="Arial" panose="020B0604020202020204" pitchFamily="34" charset="0"/>
                          <a:ea typeface="+mn-ea"/>
                          <a:cs typeface="Arial" panose="020B0604020202020204" pitchFamily="34" charset="0"/>
                          <a:hlinkClick r:id="rId4"/>
                        </a:rPr>
                        <a:t>csauvette@sc-solidariteseniors.fr</a:t>
                      </a:r>
                      <a:endParaRPr lang="fr-FR" sz="1200" dirty="0" smtClean="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tc>
                  <a:txBody>
                    <a:bodyPr/>
                    <a:lstStyle/>
                    <a:p>
                      <a:pPr algn="ctr" rtl="0" fontAlgn="b"/>
                      <a:r>
                        <a:rPr lang="fr-FR" sz="1200" b="0" i="0" dirty="0" smtClean="0">
                          <a:solidFill>
                            <a:schemeClr val="dk1"/>
                          </a:solidFill>
                          <a:effectLst/>
                          <a:latin typeface="+mn-lt"/>
                          <a:ea typeface="+mn-ea"/>
                          <a:cs typeface="+mn-cs"/>
                        </a:rPr>
                        <a:t>06 50 76 70 30</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extLst>
                  <a:ext uri="{0D108BD9-81ED-4DB2-BD59-A6C34878D82A}">
                    <a16:rowId xmlns:a16="http://schemas.microsoft.com/office/drawing/2014/main" val="10006"/>
                  </a:ext>
                </a:extLst>
              </a:tr>
              <a:tr h="468150">
                <a:tc>
                  <a:txBody>
                    <a:bodyPr/>
                    <a:lstStyle/>
                    <a:p>
                      <a:pPr marL="0" algn="ctr" rtl="0" eaLnBrk="1" fontAlgn="b" hangingPunct="1"/>
                      <a:r>
                        <a:rPr lang="fr-FR" sz="1200" dirty="0">
                          <a:solidFill>
                            <a:schemeClr val="dk1"/>
                          </a:solidFill>
                          <a:effectLst/>
                          <a:latin typeface="Arial" panose="020B0604020202020204" pitchFamily="34" charset="0"/>
                          <a:ea typeface="+mn-ea"/>
                          <a:cs typeface="Arial" panose="020B0604020202020204" pitchFamily="34" charset="0"/>
                        </a:rPr>
                        <a:t>Sabrina </a:t>
                      </a:r>
                      <a:r>
                        <a:rPr lang="fr-FR" sz="1200" dirty="0" err="1">
                          <a:solidFill>
                            <a:schemeClr val="dk1"/>
                          </a:solidFill>
                          <a:effectLst/>
                          <a:latin typeface="Arial" panose="020B0604020202020204" pitchFamily="34" charset="0"/>
                          <a:ea typeface="+mn-ea"/>
                          <a:cs typeface="Arial" panose="020B0604020202020204" pitchFamily="34" charset="0"/>
                        </a:rPr>
                        <a:t>Bendjebour</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BF0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200" dirty="0" smtClean="0">
                          <a:solidFill>
                            <a:schemeClr val="dk1"/>
                          </a:solidFill>
                          <a:effectLst/>
                          <a:latin typeface="Arial" panose="020B0604020202020204" pitchFamily="34" charset="0"/>
                          <a:ea typeface="+mn-ea"/>
                          <a:cs typeface="Arial" panose="020B0604020202020204" pitchFamily="34" charset="0"/>
                        </a:rPr>
                        <a:t>Chargée de développement</a:t>
                      </a:r>
                    </a:p>
                  </a:txBody>
                  <a:tcPr marL="22818" marR="22818" marT="15212" marB="15212" anchor="ctr">
                    <a:solidFill>
                      <a:srgbClr val="FFBF0D"/>
                    </a:solidFill>
                  </a:tcPr>
                </a:tc>
                <a:tc>
                  <a:txBody>
                    <a:bodyPr/>
                    <a:lstStyle/>
                    <a:p>
                      <a:pPr algn="ctr" rtl="0" fontAlgn="b"/>
                      <a:r>
                        <a:rPr lang="fr-FR" sz="1200" dirty="0">
                          <a:solidFill>
                            <a:schemeClr val="dk1"/>
                          </a:solidFill>
                          <a:effectLst/>
                          <a:latin typeface="Arial" panose="020B0604020202020204" pitchFamily="34" charset="0"/>
                          <a:ea typeface="+mn-ea"/>
                          <a:cs typeface="Arial" panose="020B0604020202020204" pitchFamily="34" charset="0"/>
                        </a:rPr>
                        <a:t>Indre et Loire (37</a:t>
                      </a:r>
                      <a:r>
                        <a:rPr lang="fr-FR" sz="1200" dirty="0" smtClean="0">
                          <a:solidFill>
                            <a:schemeClr val="dk1"/>
                          </a:solidFill>
                          <a:effectLst/>
                          <a:latin typeface="Arial" panose="020B0604020202020204" pitchFamily="34" charset="0"/>
                          <a:ea typeface="+mn-ea"/>
                          <a:cs typeface="Arial" panose="020B0604020202020204" pitchFamily="34" charset="0"/>
                        </a:rPr>
                        <a:t>)</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tc>
                  <a:txBody>
                    <a:bodyPr/>
                    <a:lstStyle/>
                    <a:p>
                      <a:pPr algn="ctr" rtl="0" fontAlgn="b"/>
                      <a:r>
                        <a:rPr lang="fr-FR" sz="1200" dirty="0" smtClean="0">
                          <a:solidFill>
                            <a:schemeClr val="dk1"/>
                          </a:solidFill>
                          <a:effectLst/>
                          <a:latin typeface="Arial" panose="020B0604020202020204" pitchFamily="34" charset="0"/>
                          <a:ea typeface="+mn-ea"/>
                          <a:cs typeface="Arial" panose="020B0604020202020204" pitchFamily="34" charset="0"/>
                          <a:hlinkClick r:id="rId5"/>
                        </a:rPr>
                        <a:t>sbendjebour@sc-solidariteseniors.fr</a:t>
                      </a:r>
                      <a:endParaRPr lang="fr-FR" sz="1200" dirty="0" smtClean="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tc>
                  <a:txBody>
                    <a:bodyPr/>
                    <a:lstStyle/>
                    <a:p>
                      <a:pPr algn="ctr" rtl="0" fontAlgn="b"/>
                      <a:r>
                        <a:rPr lang="fr-FR" sz="1200" b="0" i="0" dirty="0" smtClean="0">
                          <a:solidFill>
                            <a:schemeClr val="dk1"/>
                          </a:solidFill>
                          <a:effectLst/>
                          <a:latin typeface="+mn-lt"/>
                          <a:ea typeface="+mn-ea"/>
                          <a:cs typeface="+mn-cs"/>
                        </a:rPr>
                        <a:t>07 65 18 89 02</a:t>
                      </a:r>
                      <a:endParaRPr lang="fr-FR" sz="1200" dirty="0" smtClean="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extLst>
                  <a:ext uri="{0D108BD9-81ED-4DB2-BD59-A6C34878D82A}">
                    <a16:rowId xmlns:a16="http://schemas.microsoft.com/office/drawing/2014/main" val="10008"/>
                  </a:ext>
                </a:extLst>
              </a:tr>
              <a:tr h="482649">
                <a:tc>
                  <a:txBody>
                    <a:bodyPr/>
                    <a:lstStyle/>
                    <a:p>
                      <a:pPr marL="0" algn="ctr" rtl="0" eaLnBrk="1" fontAlgn="b" hangingPunct="1"/>
                      <a:r>
                        <a:rPr lang="fr-FR" sz="1200" dirty="0" smtClean="0">
                          <a:solidFill>
                            <a:schemeClr val="dk1"/>
                          </a:solidFill>
                          <a:effectLst/>
                          <a:latin typeface="Arial" panose="020B0604020202020204" pitchFamily="34" charset="0"/>
                          <a:ea typeface="+mn-ea"/>
                          <a:cs typeface="Arial" panose="020B0604020202020204" pitchFamily="34" charset="0"/>
                        </a:rPr>
                        <a:t>Lise Ossenkemper</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BF0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200" dirty="0" smtClean="0">
                          <a:solidFill>
                            <a:schemeClr val="dk1"/>
                          </a:solidFill>
                          <a:effectLst/>
                          <a:latin typeface="Arial" panose="020B0604020202020204" pitchFamily="34" charset="0"/>
                          <a:ea typeface="+mn-ea"/>
                          <a:cs typeface="Arial" panose="020B0604020202020204" pitchFamily="34" charset="0"/>
                        </a:rPr>
                        <a:t>Chargée de développement</a:t>
                      </a:r>
                    </a:p>
                  </a:txBody>
                  <a:tcPr marL="22818" marR="22818" marT="15212" marB="15212" anchor="ctr">
                    <a:solidFill>
                      <a:srgbClr val="FFBF0D"/>
                    </a:solidFill>
                  </a:tcPr>
                </a:tc>
                <a:tc>
                  <a:txBody>
                    <a:bodyPr/>
                    <a:lstStyle/>
                    <a:p>
                      <a:pPr algn="ctr" rtl="0" fontAlgn="b"/>
                      <a:r>
                        <a:rPr lang="fr-FR" sz="1200" dirty="0" smtClean="0">
                          <a:solidFill>
                            <a:schemeClr val="dk1"/>
                          </a:solidFill>
                          <a:effectLst/>
                          <a:latin typeface="Arial" panose="020B0604020202020204" pitchFamily="34" charset="0"/>
                          <a:ea typeface="+mn-ea"/>
                          <a:cs typeface="Arial" panose="020B0604020202020204" pitchFamily="34" charset="0"/>
                        </a:rPr>
                        <a:t>Loiret (45), </a:t>
                      </a:r>
                      <a:br>
                        <a:rPr lang="fr-FR" sz="1200" dirty="0" smtClean="0">
                          <a:solidFill>
                            <a:schemeClr val="dk1"/>
                          </a:solidFill>
                          <a:effectLst/>
                          <a:latin typeface="Arial" panose="020B0604020202020204" pitchFamily="34" charset="0"/>
                          <a:ea typeface="+mn-ea"/>
                          <a:cs typeface="Arial" panose="020B0604020202020204" pitchFamily="34" charset="0"/>
                        </a:rPr>
                      </a:br>
                      <a:r>
                        <a:rPr lang="fr-FR" sz="1200" dirty="0" smtClean="0">
                          <a:solidFill>
                            <a:schemeClr val="dk1"/>
                          </a:solidFill>
                          <a:effectLst/>
                          <a:latin typeface="Arial" panose="020B0604020202020204" pitchFamily="34" charset="0"/>
                          <a:ea typeface="+mn-ea"/>
                          <a:cs typeface="Arial" panose="020B0604020202020204" pitchFamily="34" charset="0"/>
                        </a:rPr>
                        <a:t>Loir-et-Cher</a:t>
                      </a:r>
                      <a:r>
                        <a:rPr lang="fr-FR" sz="1200" baseline="0" dirty="0" smtClean="0">
                          <a:solidFill>
                            <a:schemeClr val="dk1"/>
                          </a:solidFill>
                          <a:effectLst/>
                          <a:latin typeface="Arial" panose="020B0604020202020204" pitchFamily="34" charset="0"/>
                          <a:ea typeface="+mn-ea"/>
                          <a:cs typeface="Arial" panose="020B0604020202020204" pitchFamily="34" charset="0"/>
                        </a:rPr>
                        <a:t> (41</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tc>
                  <a:txBody>
                    <a:bodyPr/>
                    <a:lstStyle/>
                    <a:p>
                      <a:pPr algn="ctr" rtl="0" fontAlgn="b"/>
                      <a:r>
                        <a:rPr lang="fr-FR" sz="1200" dirty="0" smtClean="0">
                          <a:solidFill>
                            <a:schemeClr val="dk1"/>
                          </a:solidFill>
                          <a:effectLst/>
                          <a:latin typeface="Arial" panose="020B0604020202020204" pitchFamily="34" charset="0"/>
                          <a:ea typeface="+mn-ea"/>
                          <a:cs typeface="Arial" panose="020B0604020202020204" pitchFamily="34" charset="0"/>
                          <a:hlinkClick r:id="rId6"/>
                        </a:rPr>
                        <a:t>lossenkemper@sc-solidariteseniors.fr</a:t>
                      </a:r>
                      <a:endParaRPr lang="fr-FR" sz="1200" dirty="0" smtClean="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tc>
                  <a:txBody>
                    <a:bodyPr/>
                    <a:lstStyle/>
                    <a:p>
                      <a:pPr algn="ctr" rtl="0" fontAlgn="b"/>
                      <a:r>
                        <a:rPr lang="fr-FR" sz="1200" b="0" i="0" dirty="0" smtClean="0">
                          <a:solidFill>
                            <a:schemeClr val="dk1"/>
                          </a:solidFill>
                          <a:effectLst/>
                          <a:latin typeface="+mn-lt"/>
                          <a:ea typeface="+mn-ea"/>
                          <a:cs typeface="+mn-cs"/>
                        </a:rPr>
                        <a:t>06 60 30 71 42 </a:t>
                      </a:r>
                      <a:endParaRPr lang="fr-FR" sz="1200" dirty="0" smtClean="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extLst>
                  <a:ext uri="{0D108BD9-81ED-4DB2-BD59-A6C34878D82A}">
                    <a16:rowId xmlns:a16="http://schemas.microsoft.com/office/drawing/2014/main" val="4285780380"/>
                  </a:ext>
                </a:extLst>
              </a:tr>
              <a:tr h="581349">
                <a:tc>
                  <a:txBody>
                    <a:bodyPr/>
                    <a:lstStyle/>
                    <a:p>
                      <a:pPr marL="0" algn="ctr" rtl="0" eaLnBrk="1" fontAlgn="b" hangingPunct="1"/>
                      <a:r>
                        <a:rPr lang="fr-FR" sz="1200" dirty="0" smtClean="0">
                          <a:solidFill>
                            <a:schemeClr val="dk1"/>
                          </a:solidFill>
                          <a:effectLst/>
                          <a:latin typeface="Arial" panose="020B0604020202020204" pitchFamily="34" charset="0"/>
                          <a:ea typeface="+mn-ea"/>
                          <a:cs typeface="Arial" panose="020B0604020202020204" pitchFamily="34" charset="0"/>
                        </a:rPr>
                        <a:t>Sophie </a:t>
                      </a:r>
                    </a:p>
                    <a:p>
                      <a:pPr marL="0" algn="ctr" rtl="0" eaLnBrk="1" fontAlgn="b" hangingPunct="1"/>
                      <a:r>
                        <a:rPr lang="fr-FR" sz="1200" dirty="0" smtClean="0">
                          <a:solidFill>
                            <a:schemeClr val="dk1"/>
                          </a:solidFill>
                          <a:effectLst/>
                          <a:latin typeface="Arial" panose="020B0604020202020204" pitchFamily="34" charset="0"/>
                          <a:ea typeface="+mn-ea"/>
                          <a:cs typeface="Arial" panose="020B0604020202020204" pitchFamily="34" charset="0"/>
                        </a:rPr>
                        <a:t>Lesueur</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BF0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200" dirty="0" smtClean="0">
                          <a:solidFill>
                            <a:schemeClr val="dk1"/>
                          </a:solidFill>
                          <a:effectLst/>
                          <a:latin typeface="Arial" panose="020B0604020202020204" pitchFamily="34" charset="0"/>
                          <a:ea typeface="+mn-ea"/>
                          <a:cs typeface="Arial" panose="020B0604020202020204" pitchFamily="34" charset="0"/>
                        </a:rPr>
                        <a:t>Chargée de développement</a:t>
                      </a:r>
                    </a:p>
                  </a:txBody>
                  <a:tcPr marL="22818" marR="22818" marT="15212" marB="15212" anchor="ctr">
                    <a:solidFill>
                      <a:srgbClr val="FFBF0D"/>
                    </a:solidFill>
                  </a:tcPr>
                </a:tc>
                <a:tc>
                  <a:txBody>
                    <a:bodyPr/>
                    <a:lstStyle/>
                    <a:p>
                      <a:pPr algn="ctr" rtl="0" fontAlgn="b"/>
                      <a:r>
                        <a:rPr lang="fr-FR" sz="1200" dirty="0" smtClean="0">
                          <a:solidFill>
                            <a:schemeClr val="dk1"/>
                          </a:solidFill>
                          <a:effectLst/>
                          <a:latin typeface="Arial" panose="020B0604020202020204" pitchFamily="34" charset="0"/>
                          <a:ea typeface="+mn-ea"/>
                          <a:cs typeface="Arial" panose="020B0604020202020204" pitchFamily="34" charset="0"/>
                        </a:rPr>
                        <a:t>Eure et Loir (28)</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tc>
                  <a:txBody>
                    <a:bodyPr/>
                    <a:lstStyle/>
                    <a:p>
                      <a:pPr algn="ctr" rtl="0" fontAlgn="b"/>
                      <a:r>
                        <a:rPr lang="fr-FR" sz="1200" dirty="0" smtClean="0">
                          <a:solidFill>
                            <a:schemeClr val="dk1"/>
                          </a:solidFill>
                          <a:effectLst/>
                          <a:latin typeface="Arial" panose="020B0604020202020204" pitchFamily="34" charset="0"/>
                          <a:ea typeface="+mn-ea"/>
                          <a:cs typeface="Arial" panose="020B0604020202020204" pitchFamily="34" charset="0"/>
                          <a:hlinkClick r:id="rId7"/>
                        </a:rPr>
                        <a:t>slesueur@sc-solidariteseniors.fr</a:t>
                      </a:r>
                      <a:endParaRPr lang="fr-FR" sz="1200" dirty="0" smtClean="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tc>
                  <a:txBody>
                    <a:bodyPr/>
                    <a:lstStyle/>
                    <a:p>
                      <a:pPr algn="ctr" rtl="0" fontAlgn="b"/>
                      <a:r>
                        <a:rPr lang="fr-FR" sz="1200" b="0" i="0" dirty="0" smtClean="0">
                          <a:solidFill>
                            <a:schemeClr val="dk1"/>
                          </a:solidFill>
                          <a:effectLst/>
                          <a:latin typeface="+mn-lt"/>
                          <a:ea typeface="+mn-ea"/>
                          <a:cs typeface="+mn-cs"/>
                        </a:rPr>
                        <a:t>06 63 47 53 42</a:t>
                      </a:r>
                      <a:endParaRPr lang="fr-FR" sz="1200" dirty="0" smtClean="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extLst>
                  <a:ext uri="{0D108BD9-81ED-4DB2-BD59-A6C34878D82A}">
                    <a16:rowId xmlns:a16="http://schemas.microsoft.com/office/drawing/2014/main" val="929838182"/>
                  </a:ext>
                </a:extLst>
              </a:tr>
              <a:tr h="578050">
                <a:tc>
                  <a:txBody>
                    <a:bodyPr/>
                    <a:lstStyle/>
                    <a:p>
                      <a:pPr marL="0" algn="ctr" rtl="0" eaLnBrk="1" fontAlgn="b" hangingPunct="1"/>
                      <a:r>
                        <a:rPr lang="fr-FR" sz="1200" dirty="0" smtClean="0">
                          <a:solidFill>
                            <a:schemeClr val="dk1"/>
                          </a:solidFill>
                          <a:effectLst/>
                          <a:latin typeface="Arial" panose="020B0604020202020204" pitchFamily="34" charset="0"/>
                          <a:ea typeface="+mn-ea"/>
                          <a:cs typeface="Arial" panose="020B0604020202020204" pitchFamily="34" charset="0"/>
                        </a:rPr>
                        <a:t>Marine</a:t>
                      </a:r>
                    </a:p>
                    <a:p>
                      <a:pPr marL="0" algn="ctr" rtl="0" eaLnBrk="1" fontAlgn="b" hangingPunct="1"/>
                      <a:r>
                        <a:rPr lang="fr-FR" sz="1200" dirty="0" smtClean="0">
                          <a:solidFill>
                            <a:schemeClr val="dk1"/>
                          </a:solidFill>
                          <a:effectLst/>
                          <a:latin typeface="Arial" panose="020B0604020202020204" pitchFamily="34" charset="0"/>
                          <a:ea typeface="+mn-ea"/>
                          <a:cs typeface="Arial" panose="020B0604020202020204" pitchFamily="34" charset="0"/>
                        </a:rPr>
                        <a:t>Monard</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BF0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200" dirty="0" smtClean="0">
                          <a:solidFill>
                            <a:schemeClr val="dk1"/>
                          </a:solidFill>
                          <a:effectLst/>
                          <a:latin typeface="Arial" panose="020B0604020202020204" pitchFamily="34" charset="0"/>
                          <a:ea typeface="+mn-ea"/>
                          <a:cs typeface="Arial" panose="020B0604020202020204" pitchFamily="34" charset="0"/>
                        </a:rPr>
                        <a:t>Chargée de</a:t>
                      </a:r>
                      <a:r>
                        <a:rPr lang="fr-FR" sz="1200" baseline="0" dirty="0" smtClean="0">
                          <a:solidFill>
                            <a:schemeClr val="dk1"/>
                          </a:solidFill>
                          <a:effectLst/>
                          <a:latin typeface="Arial" panose="020B0604020202020204" pitchFamily="34" charset="0"/>
                          <a:ea typeface="+mn-ea"/>
                          <a:cs typeface="Arial" panose="020B0604020202020204" pitchFamily="34" charset="0"/>
                        </a:rPr>
                        <a:t> coordination pédagogique</a:t>
                      </a:r>
                      <a:endParaRPr lang="fr-FR" sz="1200" dirty="0" smtClean="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BF0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200" dirty="0" smtClean="0">
                          <a:effectLst/>
                          <a:latin typeface="Arial" panose="020B0604020202020204" pitchFamily="34" charset="0"/>
                          <a:cs typeface="Arial" panose="020B0604020202020204" pitchFamily="34" charset="0"/>
                        </a:rPr>
                        <a:t>Centre Val de Loire</a:t>
                      </a:r>
                      <a:endParaRPr lang="fr-FR" sz="1200" dirty="0" smtClean="0">
                        <a:effectLst/>
                        <a:latin typeface="Arial" panose="020B0604020202020204" pitchFamily="34" charset="0"/>
                        <a:ea typeface="Calibri" panose="020F0502020204030204" pitchFamily="34" charset="0"/>
                        <a:cs typeface="Arial" panose="020B0604020202020204" pitchFamily="34" charset="0"/>
                      </a:endParaRPr>
                    </a:p>
                  </a:txBody>
                  <a:tcPr marL="22818" marR="22818" marT="15212" marB="15212" anchor="ctr">
                    <a:solidFill>
                      <a:srgbClr val="FFE59B"/>
                    </a:solidFill>
                  </a:tcPr>
                </a:tc>
                <a:tc>
                  <a:txBody>
                    <a:bodyPr/>
                    <a:lstStyle/>
                    <a:p>
                      <a:pPr algn="ctr" rtl="0" fontAlgn="b"/>
                      <a:r>
                        <a:rPr lang="fr-FR" sz="1200" dirty="0" smtClean="0">
                          <a:solidFill>
                            <a:schemeClr val="dk1"/>
                          </a:solidFill>
                          <a:effectLst/>
                          <a:latin typeface="Arial" panose="020B0604020202020204" pitchFamily="34" charset="0"/>
                          <a:ea typeface="+mn-ea"/>
                          <a:cs typeface="Arial" panose="020B0604020202020204" pitchFamily="34" charset="0"/>
                          <a:hlinkClick r:id="rId8"/>
                        </a:rPr>
                        <a:t>mmonard@sc-solidariteseniors.fr</a:t>
                      </a:r>
                      <a:r>
                        <a:rPr lang="fr-FR" sz="1200" dirty="0" smtClean="0">
                          <a:solidFill>
                            <a:schemeClr val="dk1"/>
                          </a:solidFill>
                          <a:effectLst/>
                          <a:latin typeface="Arial" panose="020B0604020202020204" pitchFamily="34" charset="0"/>
                          <a:ea typeface="+mn-ea"/>
                          <a:cs typeface="Arial" panose="020B0604020202020204" pitchFamily="34" charset="0"/>
                        </a:rPr>
                        <a:t> </a:t>
                      </a:r>
                    </a:p>
                  </a:txBody>
                  <a:tcPr marL="22818" marR="22818" marT="15212" marB="15212" anchor="ctr">
                    <a:solidFill>
                      <a:srgbClr val="FFE59B"/>
                    </a:solidFill>
                  </a:tcPr>
                </a:tc>
                <a:tc>
                  <a:txBody>
                    <a:bodyPr/>
                    <a:lstStyle/>
                    <a:p>
                      <a:pPr algn="ctr" rtl="0" fontAlgn="b"/>
                      <a:r>
                        <a:rPr lang="fr-FR" sz="1200" b="0" i="0" dirty="0" smtClean="0">
                          <a:solidFill>
                            <a:schemeClr val="dk1"/>
                          </a:solidFill>
                          <a:effectLst/>
                          <a:latin typeface="+mn-lt"/>
                          <a:ea typeface="+mn-ea"/>
                          <a:cs typeface="+mn-cs"/>
                        </a:rPr>
                        <a:t>06 58 72 55 78</a:t>
                      </a:r>
                      <a:endParaRPr lang="fr-FR" sz="1200" dirty="0" smtClean="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extLst>
                  <a:ext uri="{0D108BD9-81ED-4DB2-BD59-A6C34878D82A}">
                    <a16:rowId xmlns:a16="http://schemas.microsoft.com/office/drawing/2014/main" val="1791502786"/>
                  </a:ext>
                </a:extLst>
              </a:tr>
              <a:tr h="502073">
                <a:tc>
                  <a:txBody>
                    <a:bodyPr/>
                    <a:lstStyle/>
                    <a:p>
                      <a:pPr marL="0" algn="ctr" rtl="0" eaLnBrk="1" fontAlgn="b" hangingPunct="1"/>
                      <a:r>
                        <a:rPr lang="fr-FR" sz="1200" dirty="0" smtClean="0">
                          <a:solidFill>
                            <a:schemeClr val="dk1"/>
                          </a:solidFill>
                          <a:effectLst/>
                          <a:latin typeface="Arial" panose="020B0604020202020204" pitchFamily="34" charset="0"/>
                          <a:ea typeface="+mn-ea"/>
                          <a:cs typeface="Arial" panose="020B0604020202020204" pitchFamily="34" charset="0"/>
                        </a:rPr>
                        <a:t>Ketia </a:t>
                      </a:r>
                      <a:br>
                        <a:rPr lang="fr-FR" sz="1200" dirty="0" smtClean="0">
                          <a:solidFill>
                            <a:schemeClr val="dk1"/>
                          </a:solidFill>
                          <a:effectLst/>
                          <a:latin typeface="Arial" panose="020B0604020202020204" pitchFamily="34" charset="0"/>
                          <a:ea typeface="+mn-ea"/>
                          <a:cs typeface="Arial" panose="020B0604020202020204" pitchFamily="34" charset="0"/>
                        </a:rPr>
                      </a:br>
                      <a:r>
                        <a:rPr lang="fr-FR" sz="1200" dirty="0" err="1" smtClean="0">
                          <a:solidFill>
                            <a:schemeClr val="dk1"/>
                          </a:solidFill>
                          <a:effectLst/>
                          <a:latin typeface="Arial" panose="020B0604020202020204" pitchFamily="34" charset="0"/>
                          <a:ea typeface="+mn-ea"/>
                          <a:cs typeface="Arial" panose="020B0604020202020204" pitchFamily="34" charset="0"/>
                        </a:rPr>
                        <a:t>Djebes</a:t>
                      </a:r>
                      <a:r>
                        <a:rPr lang="fr-FR" sz="1200" baseline="0" dirty="0" smtClean="0">
                          <a:solidFill>
                            <a:schemeClr val="dk1"/>
                          </a:solidFill>
                          <a:effectLst/>
                          <a:latin typeface="Arial" panose="020B0604020202020204" pitchFamily="34" charset="0"/>
                          <a:ea typeface="+mn-ea"/>
                          <a:cs typeface="Arial" panose="020B0604020202020204" pitchFamily="34" charset="0"/>
                        </a:rPr>
                        <a:t> </a:t>
                      </a:r>
                      <a:r>
                        <a:rPr lang="fr-FR" sz="1200" baseline="0" dirty="0" err="1" smtClean="0">
                          <a:solidFill>
                            <a:schemeClr val="dk1"/>
                          </a:solidFill>
                          <a:effectLst/>
                          <a:latin typeface="Arial" panose="020B0604020202020204" pitchFamily="34" charset="0"/>
                          <a:ea typeface="+mn-ea"/>
                          <a:cs typeface="Arial" panose="020B0604020202020204" pitchFamily="34" charset="0"/>
                        </a:rPr>
                        <a:t>Kol</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BF0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200" dirty="0" smtClean="0">
                          <a:solidFill>
                            <a:schemeClr val="dk1"/>
                          </a:solidFill>
                          <a:effectLst/>
                          <a:latin typeface="Arial" panose="020B0604020202020204" pitchFamily="34" charset="0"/>
                          <a:ea typeface="+mn-ea"/>
                          <a:cs typeface="Arial" panose="020B0604020202020204" pitchFamily="34" charset="0"/>
                        </a:rPr>
                        <a:t>Assistante administrative</a:t>
                      </a:r>
                    </a:p>
                  </a:txBody>
                  <a:tcPr marL="22818" marR="22818" marT="15212" marB="15212" anchor="ctr">
                    <a:solidFill>
                      <a:srgbClr val="FFBF0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200" dirty="0" smtClean="0">
                          <a:effectLst/>
                          <a:latin typeface="Arial" panose="020B0604020202020204" pitchFamily="34" charset="0"/>
                          <a:cs typeface="Arial" panose="020B0604020202020204" pitchFamily="34" charset="0"/>
                        </a:rPr>
                        <a:t>Centre Val de Loire</a:t>
                      </a:r>
                      <a:endParaRPr lang="fr-FR" sz="1200" dirty="0" smtClean="0">
                        <a:effectLst/>
                        <a:latin typeface="Arial" panose="020B0604020202020204" pitchFamily="34" charset="0"/>
                        <a:ea typeface="Calibri" panose="020F0502020204030204" pitchFamily="34" charset="0"/>
                        <a:cs typeface="Arial" panose="020B0604020202020204" pitchFamily="34" charset="0"/>
                      </a:endParaRPr>
                    </a:p>
                  </a:txBody>
                  <a:tcPr marL="22818" marR="22818" marT="15212" marB="15212" anchor="ctr">
                    <a:solidFill>
                      <a:srgbClr val="FFE59B"/>
                    </a:solidFill>
                  </a:tcPr>
                </a:tc>
                <a:tc>
                  <a:txBody>
                    <a:bodyPr/>
                    <a:lstStyle/>
                    <a:p>
                      <a:pPr algn="ctr" rtl="0" fontAlgn="b"/>
                      <a:r>
                        <a:rPr lang="fr-FR" sz="1200" dirty="0" smtClean="0">
                          <a:solidFill>
                            <a:schemeClr val="dk1"/>
                          </a:solidFill>
                          <a:effectLst/>
                          <a:latin typeface="Arial" panose="020B0604020202020204" pitchFamily="34" charset="0"/>
                          <a:ea typeface="+mn-ea"/>
                          <a:cs typeface="Arial" panose="020B0604020202020204" pitchFamily="34" charset="0"/>
                          <a:hlinkClick r:id="rId9"/>
                        </a:rPr>
                        <a:t>kdjebeskol@sc-solidariteseniors.fr</a:t>
                      </a:r>
                      <a:r>
                        <a:rPr lang="fr-FR" sz="1200" dirty="0" smtClean="0">
                          <a:solidFill>
                            <a:schemeClr val="dk1"/>
                          </a:solidFill>
                          <a:effectLst/>
                          <a:latin typeface="Arial" panose="020B0604020202020204" pitchFamily="34" charset="0"/>
                          <a:ea typeface="+mn-ea"/>
                          <a:cs typeface="Arial" panose="020B0604020202020204" pitchFamily="34" charset="0"/>
                        </a:rPr>
                        <a:t> </a:t>
                      </a:r>
                    </a:p>
                  </a:txBody>
                  <a:tcPr marL="22818" marR="22818" marT="15212" marB="15212" anchor="ctr">
                    <a:solidFill>
                      <a:srgbClr val="FFE59B"/>
                    </a:solidFill>
                  </a:tcPr>
                </a:tc>
                <a:tc>
                  <a:txBody>
                    <a:bodyPr/>
                    <a:lstStyle/>
                    <a:p>
                      <a:pPr algn="ctr" rtl="0" fontAlgn="b"/>
                      <a:r>
                        <a:rPr lang="fr-FR" sz="1200" smtClean="0">
                          <a:solidFill>
                            <a:schemeClr val="dk1"/>
                          </a:solidFill>
                          <a:effectLst/>
                          <a:latin typeface="Arial" panose="020B0604020202020204" pitchFamily="34" charset="0"/>
                          <a:ea typeface="+mn-ea"/>
                          <a:cs typeface="Arial" panose="020B0604020202020204" pitchFamily="34" charset="0"/>
                        </a:rPr>
                        <a:t>0763449861</a:t>
                      </a:r>
                      <a:endParaRPr lang="fr-FR" sz="1200" dirty="0" smtClean="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extLst>
                  <a:ext uri="{0D108BD9-81ED-4DB2-BD59-A6C34878D82A}">
                    <a16:rowId xmlns:a16="http://schemas.microsoft.com/office/drawing/2014/main" val="4065532093"/>
                  </a:ext>
                </a:extLst>
              </a:tr>
              <a:tr h="502073">
                <a:tc>
                  <a:txBody>
                    <a:bodyPr/>
                    <a:lstStyle/>
                    <a:p>
                      <a:pPr marL="0" algn="ctr" rtl="0" eaLnBrk="1" fontAlgn="b" hangingPunct="1"/>
                      <a:r>
                        <a:rPr lang="fr-FR" sz="1200" dirty="0" smtClean="0">
                          <a:solidFill>
                            <a:schemeClr val="dk1"/>
                          </a:solidFill>
                          <a:effectLst/>
                          <a:latin typeface="Arial" panose="020B0604020202020204" pitchFamily="34" charset="0"/>
                          <a:ea typeface="+mn-ea"/>
                          <a:cs typeface="Arial" panose="020B0604020202020204" pitchFamily="34" charset="0"/>
                        </a:rPr>
                        <a:t>Léonore</a:t>
                      </a:r>
                    </a:p>
                    <a:p>
                      <a:pPr marL="0" algn="ctr" rtl="0" eaLnBrk="1" fontAlgn="b" hangingPunct="1"/>
                      <a:r>
                        <a:rPr lang="fr-FR" sz="1200" dirty="0" err="1" smtClean="0">
                          <a:solidFill>
                            <a:schemeClr val="dk1"/>
                          </a:solidFill>
                          <a:effectLst/>
                          <a:latin typeface="Arial" panose="020B0604020202020204" pitchFamily="34" charset="0"/>
                          <a:ea typeface="+mn-ea"/>
                          <a:cs typeface="Arial" panose="020B0604020202020204" pitchFamily="34" charset="0"/>
                        </a:rPr>
                        <a:t>Fédrigo</a:t>
                      </a:r>
                      <a:endParaRPr lang="fr-FR" sz="1200" dirty="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BF0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200" dirty="0" smtClean="0">
                          <a:solidFill>
                            <a:schemeClr val="dk1"/>
                          </a:solidFill>
                          <a:effectLst/>
                          <a:latin typeface="Arial" panose="020B0604020202020204" pitchFamily="34" charset="0"/>
                          <a:ea typeface="+mn-ea"/>
                          <a:cs typeface="Arial" panose="020B0604020202020204" pitchFamily="34" charset="0"/>
                        </a:rPr>
                        <a:t>Chargée de communication</a:t>
                      </a:r>
                    </a:p>
                  </a:txBody>
                  <a:tcPr marL="22818" marR="22818" marT="15212" marB="15212" anchor="ctr">
                    <a:solidFill>
                      <a:srgbClr val="FFBF0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200" dirty="0" smtClean="0">
                          <a:effectLst/>
                          <a:latin typeface="Arial" panose="020B0604020202020204" pitchFamily="34" charset="0"/>
                          <a:cs typeface="Arial" panose="020B0604020202020204" pitchFamily="34" charset="0"/>
                        </a:rPr>
                        <a:t>Centre Val de Loire</a:t>
                      </a:r>
                      <a:endParaRPr lang="fr-FR" sz="1200" dirty="0" smtClean="0">
                        <a:effectLst/>
                        <a:latin typeface="Arial" panose="020B0604020202020204" pitchFamily="34" charset="0"/>
                        <a:ea typeface="Calibri" panose="020F0502020204030204" pitchFamily="34" charset="0"/>
                        <a:cs typeface="Arial" panose="020B0604020202020204" pitchFamily="34" charset="0"/>
                      </a:endParaRPr>
                    </a:p>
                  </a:txBody>
                  <a:tcPr marL="22818" marR="22818" marT="15212" marB="15212" anchor="ctr">
                    <a:solidFill>
                      <a:srgbClr val="FFE59B"/>
                    </a:solidFill>
                  </a:tcPr>
                </a:tc>
                <a:tc>
                  <a:txBody>
                    <a:bodyPr/>
                    <a:lstStyle/>
                    <a:p>
                      <a:pPr algn="ctr" rtl="0" fontAlgn="b"/>
                      <a:r>
                        <a:rPr lang="fr-FR" sz="1200" dirty="0" smtClean="0">
                          <a:solidFill>
                            <a:schemeClr val="dk1"/>
                          </a:solidFill>
                          <a:effectLst/>
                          <a:latin typeface="Arial" panose="020B0604020202020204" pitchFamily="34" charset="0"/>
                          <a:ea typeface="+mn-ea"/>
                          <a:cs typeface="Arial" panose="020B0604020202020204" pitchFamily="34" charset="0"/>
                          <a:hlinkClick r:id="rId10"/>
                        </a:rPr>
                        <a:t>lfedrigo</a:t>
                      </a:r>
                      <a:r>
                        <a:rPr lang="fr-FR" sz="1100" dirty="0" smtClean="0">
                          <a:solidFill>
                            <a:schemeClr val="dk1"/>
                          </a:solidFill>
                          <a:effectLst/>
                          <a:latin typeface="Arial" panose="020B0604020202020204" pitchFamily="34" charset="0"/>
                          <a:ea typeface="+mn-ea"/>
                          <a:cs typeface="Arial" panose="020B0604020202020204" pitchFamily="34" charset="0"/>
                          <a:hlinkClick r:id="rId10"/>
                        </a:rPr>
                        <a:t>@sc-solidariteseniors.fr</a:t>
                      </a:r>
                      <a:r>
                        <a:rPr lang="fr-FR" sz="1100" dirty="0" smtClean="0">
                          <a:solidFill>
                            <a:schemeClr val="dk1"/>
                          </a:solidFill>
                          <a:effectLst/>
                          <a:latin typeface="Arial" panose="020B0604020202020204" pitchFamily="34" charset="0"/>
                          <a:ea typeface="+mn-ea"/>
                          <a:cs typeface="Arial" panose="020B0604020202020204" pitchFamily="34" charset="0"/>
                        </a:rPr>
                        <a:t> </a:t>
                      </a:r>
                      <a:endParaRPr lang="fr-FR" sz="1200" dirty="0" smtClean="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tc>
                  <a:txBody>
                    <a:bodyPr/>
                    <a:lstStyle/>
                    <a:p>
                      <a:pPr algn="ctr" rtl="0" fontAlgn="b"/>
                      <a:r>
                        <a:rPr lang="fr-FR" sz="1200" b="0" i="0" dirty="0" smtClean="0">
                          <a:solidFill>
                            <a:schemeClr val="dk1"/>
                          </a:solidFill>
                          <a:effectLst/>
                          <a:latin typeface="+mn-lt"/>
                          <a:ea typeface="+mn-ea"/>
                          <a:cs typeface="+mn-cs"/>
                        </a:rPr>
                        <a:t>06 50 76 64 44</a:t>
                      </a:r>
                      <a:endParaRPr lang="fr-FR" sz="1200" dirty="0" smtClean="0">
                        <a:solidFill>
                          <a:schemeClr val="dk1"/>
                        </a:solidFill>
                        <a:effectLst/>
                        <a:latin typeface="Arial" panose="020B0604020202020204" pitchFamily="34" charset="0"/>
                        <a:ea typeface="+mn-ea"/>
                        <a:cs typeface="Arial" panose="020B0604020202020204" pitchFamily="34" charset="0"/>
                      </a:endParaRPr>
                    </a:p>
                  </a:txBody>
                  <a:tcPr marL="22818" marR="22818" marT="15212" marB="15212" anchor="ctr">
                    <a:solidFill>
                      <a:srgbClr val="FFE59B"/>
                    </a:solidFill>
                  </a:tcPr>
                </a:tc>
                <a:extLst>
                  <a:ext uri="{0D108BD9-81ED-4DB2-BD59-A6C34878D82A}">
                    <a16:rowId xmlns:a16="http://schemas.microsoft.com/office/drawing/2014/main" val="277607210"/>
                  </a:ext>
                </a:extLst>
              </a:tr>
            </a:tbl>
          </a:graphicData>
        </a:graphic>
      </p:graphicFrame>
    </p:spTree>
    <p:extLst>
      <p:ext uri="{BB962C8B-B14F-4D97-AF65-F5344CB8AC3E}">
        <p14:creationId xmlns:p14="http://schemas.microsoft.com/office/powerpoint/2010/main" val="18195099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0"/>
          <p:cNvSpPr txBox="1">
            <a:spLocks noGrp="1"/>
          </p:cNvSpPr>
          <p:nvPr>
            <p:ph type="sldNum" idx="12"/>
          </p:nvPr>
        </p:nvSpPr>
        <p:spPr>
          <a:xfrm>
            <a:off x="10132819" y="6379629"/>
            <a:ext cx="139542" cy="275847"/>
          </a:xfrm>
          <a:prstGeom prst="rect">
            <a:avLst/>
          </a:prstGeom>
          <a:noFill/>
          <a:ln>
            <a:noFill/>
          </a:ln>
        </p:spPr>
        <p:txBody>
          <a:bodyPr spcFirstLastPara="1" vert="horz" wrap="square" lIns="0" tIns="0" rIns="0" bIns="0" rtlCol="0" anchor="t" anchorCtr="0">
            <a:spAutoFit/>
          </a:bodyPr>
          <a:lstStyle/>
          <a:p>
            <a:fld id="{00000000-1234-1234-1234-123412341234}" type="slidenum">
              <a:rPr lang="en-US"/>
              <a:pPr/>
              <a:t>11</a:t>
            </a:fld>
            <a:endParaRPr/>
          </a:p>
        </p:txBody>
      </p:sp>
      <p:sp>
        <p:nvSpPr>
          <p:cNvPr id="276" name="Google Shape;276;p10"/>
          <p:cNvSpPr txBox="1"/>
          <p:nvPr/>
        </p:nvSpPr>
        <p:spPr>
          <a:xfrm>
            <a:off x="1862039" y="6419292"/>
            <a:ext cx="2712078" cy="92035"/>
          </a:xfrm>
          <a:prstGeom prst="rect">
            <a:avLst/>
          </a:prstGeom>
          <a:noFill/>
          <a:ln>
            <a:noFill/>
          </a:ln>
        </p:spPr>
        <p:txBody>
          <a:bodyPr spcFirstLastPara="1" wrap="square" lIns="0" tIns="0" rIns="0" bIns="0" anchor="t" anchorCtr="0">
            <a:spAutoFit/>
          </a:bodyPr>
          <a:lstStyle/>
          <a:p>
            <a:pPr>
              <a:buClr>
                <a:srgbClr val="FFFFFF"/>
              </a:buClr>
              <a:buSzPts val="600"/>
            </a:pPr>
            <a:r>
              <a:rPr lang="en-US" sz="599">
                <a:solidFill>
                  <a:srgbClr val="FFFFFF"/>
                </a:solidFill>
                <a:latin typeface="Calibri"/>
                <a:ea typeface="Calibri"/>
                <a:cs typeface="Calibri"/>
                <a:sym typeface="Calibri"/>
              </a:rPr>
              <a:t>NOM DU PROJET PRÉSENTÉ / MOIS 2021</a:t>
            </a:r>
            <a:endParaRPr sz="1797"/>
          </a:p>
        </p:txBody>
      </p:sp>
      <p:sp>
        <p:nvSpPr>
          <p:cNvPr id="2" name="Rectangle 1"/>
          <p:cNvSpPr/>
          <p:nvPr/>
        </p:nvSpPr>
        <p:spPr>
          <a:xfrm>
            <a:off x="9110520" y="6194963"/>
            <a:ext cx="787395" cy="369332"/>
          </a:xfrm>
          <a:prstGeom prst="rect">
            <a:avLst/>
          </a:prstGeom>
        </p:spPr>
        <p:txBody>
          <a:bodyPr wrap="none">
            <a:spAutoFit/>
          </a:bodyPr>
          <a:lstStyle/>
          <a:p>
            <a:r>
              <a:rPr lang="en-US" b="1" dirty="0">
                <a:solidFill>
                  <a:srgbClr val="000205"/>
                </a:solidFill>
                <a:latin typeface="Arial"/>
                <a:ea typeface="Arial"/>
                <a:cs typeface="Arial"/>
                <a:sym typeface="Arial"/>
              </a:rPr>
              <a:t>Merci</a:t>
            </a:r>
            <a:endParaRPr lang="fr-FR" dirty="0"/>
          </a:p>
        </p:txBody>
      </p:sp>
    </p:spTree>
    <p:extLst>
      <p:ext uri="{BB962C8B-B14F-4D97-AF65-F5344CB8AC3E}">
        <p14:creationId xmlns:p14="http://schemas.microsoft.com/office/powerpoint/2010/main" val="320321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
          <p:cNvSpPr txBox="1">
            <a:spLocks noGrp="1"/>
          </p:cNvSpPr>
          <p:nvPr>
            <p:ph type="sldNum" idx="12"/>
          </p:nvPr>
        </p:nvSpPr>
        <p:spPr>
          <a:xfrm>
            <a:off x="10132820" y="6379629"/>
            <a:ext cx="126665" cy="275847"/>
          </a:xfrm>
          <a:prstGeom prst="rect">
            <a:avLst/>
          </a:prstGeom>
          <a:noFill/>
          <a:ln>
            <a:noFill/>
          </a:ln>
        </p:spPr>
        <p:txBody>
          <a:bodyPr spcFirstLastPara="1" vert="horz" wrap="square" lIns="0" tIns="0" rIns="0" bIns="0" rtlCol="0" anchor="t" anchorCtr="0">
            <a:spAutoFit/>
          </a:bodyPr>
          <a:lstStyle/>
          <a:p>
            <a:fld id="{00000000-1234-1234-1234-123412341234}" type="slidenum">
              <a:rPr lang="en-US"/>
              <a:pPr/>
              <a:t>2</a:t>
            </a:fld>
            <a:endParaRPr/>
          </a:p>
        </p:txBody>
      </p:sp>
      <p:sp>
        <p:nvSpPr>
          <p:cNvPr id="184" name="Google Shape;184;p4"/>
          <p:cNvSpPr txBox="1"/>
          <p:nvPr/>
        </p:nvSpPr>
        <p:spPr>
          <a:xfrm>
            <a:off x="7165502" y="2281249"/>
            <a:ext cx="4586625" cy="492443"/>
          </a:xfrm>
          <a:prstGeom prst="rect">
            <a:avLst/>
          </a:prstGeom>
          <a:noFill/>
          <a:ln>
            <a:noFill/>
          </a:ln>
        </p:spPr>
        <p:txBody>
          <a:bodyPr spcFirstLastPara="1" wrap="square" lIns="0" tIns="0" rIns="0" bIns="0" anchor="t" anchorCtr="0">
            <a:spAutoFit/>
          </a:bodyPr>
          <a:lstStyle/>
          <a:p>
            <a:pPr indent="12677">
              <a:buClr>
                <a:srgbClr val="000205"/>
              </a:buClr>
              <a:buSzPts val="1000"/>
            </a:pPr>
            <a:r>
              <a:rPr lang="en-US" sz="1600" b="1" dirty="0" err="1" smtClean="0">
                <a:solidFill>
                  <a:srgbClr val="000205"/>
                </a:solidFill>
                <a:latin typeface="Arial"/>
                <a:ea typeface="Arial"/>
                <a:cs typeface="Arial"/>
                <a:sym typeface="Arial"/>
              </a:rPr>
              <a:t>Historique</a:t>
            </a:r>
            <a:r>
              <a:rPr lang="en-US" sz="1600" b="1" dirty="0" smtClean="0">
                <a:solidFill>
                  <a:srgbClr val="000205"/>
                </a:solidFill>
                <a:latin typeface="Arial"/>
                <a:ea typeface="Arial"/>
                <a:cs typeface="Arial"/>
                <a:sym typeface="Arial"/>
              </a:rPr>
              <a:t> de la </a:t>
            </a:r>
            <a:r>
              <a:rPr lang="en-US" sz="1600" b="1" dirty="0" err="1" smtClean="0">
                <a:solidFill>
                  <a:srgbClr val="000205"/>
                </a:solidFill>
                <a:latin typeface="Arial"/>
                <a:ea typeface="Arial"/>
                <a:cs typeface="Arial"/>
                <a:sym typeface="Arial"/>
              </a:rPr>
              <a:t>mobilisation</a:t>
            </a:r>
            <a:r>
              <a:rPr lang="en-US" sz="1600" b="1" dirty="0" smtClean="0">
                <a:solidFill>
                  <a:srgbClr val="000205"/>
                </a:solidFill>
                <a:latin typeface="Arial"/>
                <a:ea typeface="Arial"/>
                <a:cs typeface="Arial"/>
                <a:sym typeface="Arial"/>
              </a:rPr>
              <a:t> SC2S et </a:t>
            </a:r>
            <a:r>
              <a:rPr lang="en-US" sz="1600" b="1" dirty="0" err="1" smtClean="0">
                <a:solidFill>
                  <a:srgbClr val="000205"/>
                </a:solidFill>
                <a:latin typeface="Arial"/>
                <a:ea typeface="Arial"/>
                <a:cs typeface="Arial"/>
                <a:sym typeface="Arial"/>
              </a:rPr>
              <a:t>ses</a:t>
            </a:r>
            <a:r>
              <a:rPr lang="en-US" sz="1600" b="1" dirty="0" smtClean="0">
                <a:solidFill>
                  <a:srgbClr val="000205"/>
                </a:solidFill>
                <a:latin typeface="Arial"/>
                <a:ea typeface="Arial"/>
                <a:cs typeface="Arial"/>
                <a:sym typeface="Arial"/>
              </a:rPr>
              <a:t>  missions</a:t>
            </a:r>
            <a:endParaRPr sz="1600" dirty="0"/>
          </a:p>
        </p:txBody>
      </p:sp>
      <p:sp>
        <p:nvSpPr>
          <p:cNvPr id="190" name="Google Shape;190;p4"/>
          <p:cNvSpPr txBox="1"/>
          <p:nvPr/>
        </p:nvSpPr>
        <p:spPr>
          <a:xfrm>
            <a:off x="6639337" y="1834928"/>
            <a:ext cx="380296" cy="337288"/>
          </a:xfrm>
          <a:prstGeom prst="rect">
            <a:avLst/>
          </a:prstGeom>
          <a:noFill/>
          <a:ln>
            <a:noFill/>
          </a:ln>
        </p:spPr>
        <p:txBody>
          <a:bodyPr spcFirstLastPara="1" wrap="square" lIns="0" tIns="0" rIns="0" bIns="0" anchor="t" anchorCtr="0">
            <a:spAutoFit/>
          </a:bodyPr>
          <a:lstStyle/>
          <a:p>
            <a:pPr>
              <a:buClr>
                <a:srgbClr val="FFBF0D"/>
              </a:buClr>
              <a:buSzPts val="2200"/>
            </a:pPr>
            <a:r>
              <a:rPr lang="en-US" sz="2196" dirty="0">
                <a:solidFill>
                  <a:srgbClr val="FFBF0D"/>
                </a:solidFill>
                <a:latin typeface="Arial Black"/>
                <a:ea typeface="Arial Black"/>
                <a:cs typeface="Arial Black"/>
                <a:sym typeface="Arial Black"/>
              </a:rPr>
              <a:t>01</a:t>
            </a:r>
            <a:endParaRPr sz="1797" dirty="0"/>
          </a:p>
        </p:txBody>
      </p:sp>
      <p:sp>
        <p:nvSpPr>
          <p:cNvPr id="191" name="Google Shape;191;p4"/>
          <p:cNvSpPr txBox="1"/>
          <p:nvPr/>
        </p:nvSpPr>
        <p:spPr>
          <a:xfrm>
            <a:off x="6627547" y="2314373"/>
            <a:ext cx="380296" cy="337288"/>
          </a:xfrm>
          <a:prstGeom prst="rect">
            <a:avLst/>
          </a:prstGeom>
          <a:noFill/>
          <a:ln>
            <a:noFill/>
          </a:ln>
        </p:spPr>
        <p:txBody>
          <a:bodyPr spcFirstLastPara="1" wrap="square" lIns="0" tIns="0" rIns="0" bIns="0" anchor="t" anchorCtr="0">
            <a:spAutoFit/>
          </a:bodyPr>
          <a:lstStyle/>
          <a:p>
            <a:pPr>
              <a:buClr>
                <a:srgbClr val="FFBF0D"/>
              </a:buClr>
              <a:buSzPts val="2200"/>
            </a:pPr>
            <a:r>
              <a:rPr lang="en-US" sz="2196" dirty="0">
                <a:solidFill>
                  <a:srgbClr val="FFBF0D"/>
                </a:solidFill>
                <a:latin typeface="Arial Black"/>
                <a:ea typeface="Arial Black"/>
                <a:cs typeface="Arial Black"/>
                <a:sym typeface="Arial Black"/>
              </a:rPr>
              <a:t>02</a:t>
            </a:r>
            <a:endParaRPr sz="1797" dirty="0"/>
          </a:p>
        </p:txBody>
      </p:sp>
      <p:sp>
        <p:nvSpPr>
          <p:cNvPr id="192" name="Google Shape;192;p4"/>
          <p:cNvSpPr txBox="1"/>
          <p:nvPr/>
        </p:nvSpPr>
        <p:spPr>
          <a:xfrm>
            <a:off x="6639337" y="2823697"/>
            <a:ext cx="380296" cy="337288"/>
          </a:xfrm>
          <a:prstGeom prst="rect">
            <a:avLst/>
          </a:prstGeom>
          <a:noFill/>
          <a:ln>
            <a:noFill/>
          </a:ln>
        </p:spPr>
        <p:txBody>
          <a:bodyPr spcFirstLastPara="1" wrap="square" lIns="0" tIns="0" rIns="0" bIns="0" anchor="t" anchorCtr="0">
            <a:spAutoFit/>
          </a:bodyPr>
          <a:lstStyle/>
          <a:p>
            <a:pPr>
              <a:buClr>
                <a:srgbClr val="FFBF0D"/>
              </a:buClr>
              <a:buSzPts val="2200"/>
            </a:pPr>
            <a:r>
              <a:rPr lang="en-US" sz="2196" dirty="0">
                <a:solidFill>
                  <a:srgbClr val="FFBF0D"/>
                </a:solidFill>
                <a:latin typeface="Arial Black"/>
                <a:ea typeface="Arial Black"/>
                <a:cs typeface="Arial Black"/>
                <a:sym typeface="Arial Black"/>
              </a:rPr>
              <a:t>03</a:t>
            </a:r>
            <a:endParaRPr sz="1797" dirty="0"/>
          </a:p>
        </p:txBody>
      </p:sp>
      <p:sp>
        <p:nvSpPr>
          <p:cNvPr id="2" name="ZoneTexte 1"/>
          <p:cNvSpPr txBox="1"/>
          <p:nvPr/>
        </p:nvSpPr>
        <p:spPr>
          <a:xfrm>
            <a:off x="7106889" y="2823697"/>
            <a:ext cx="1919115" cy="338554"/>
          </a:xfrm>
          <a:prstGeom prst="rect">
            <a:avLst/>
          </a:prstGeom>
          <a:noFill/>
        </p:spPr>
        <p:txBody>
          <a:bodyPr wrap="none" rtlCol="0">
            <a:spAutoFit/>
          </a:bodyPr>
          <a:lstStyle/>
          <a:p>
            <a:r>
              <a:rPr lang="fr-FR" sz="1600" b="1" dirty="0" smtClean="0">
                <a:latin typeface="Arial" panose="020B0604020202020204" pitchFamily="34" charset="0"/>
                <a:cs typeface="Arial" panose="020B0604020202020204" pitchFamily="34" charset="0"/>
              </a:rPr>
              <a:t>Quelques chiffres</a:t>
            </a:r>
          </a:p>
        </p:txBody>
      </p:sp>
      <p:sp>
        <p:nvSpPr>
          <p:cNvPr id="5" name="ZoneTexte 4"/>
          <p:cNvSpPr txBox="1"/>
          <p:nvPr/>
        </p:nvSpPr>
        <p:spPr>
          <a:xfrm>
            <a:off x="7106889" y="1852299"/>
            <a:ext cx="3390672" cy="338554"/>
          </a:xfrm>
          <a:prstGeom prst="rect">
            <a:avLst/>
          </a:prstGeom>
          <a:noFill/>
        </p:spPr>
        <p:txBody>
          <a:bodyPr wrap="none" rtlCol="0">
            <a:spAutoFit/>
          </a:bodyPr>
          <a:lstStyle/>
          <a:p>
            <a:pPr indent="12677">
              <a:buClr>
                <a:srgbClr val="000205"/>
              </a:buClr>
              <a:buSzPts val="1000"/>
            </a:pPr>
            <a:r>
              <a:rPr lang="fr-FR" sz="1600" b="1" dirty="0">
                <a:solidFill>
                  <a:srgbClr val="000205"/>
                </a:solidFill>
                <a:latin typeface="Arial"/>
                <a:ea typeface="Arial"/>
                <a:cs typeface="Arial"/>
              </a:rPr>
              <a:t>Présentation du </a:t>
            </a:r>
            <a:r>
              <a:rPr lang="fr-FR" sz="1600" b="1" dirty="0" smtClean="0">
                <a:solidFill>
                  <a:srgbClr val="000205"/>
                </a:solidFill>
                <a:latin typeface="Arial"/>
                <a:ea typeface="Arial"/>
                <a:cs typeface="Arial"/>
              </a:rPr>
              <a:t>Service Civique </a:t>
            </a:r>
            <a:endParaRPr lang="fr-FR" sz="1600" b="1" dirty="0">
              <a:solidFill>
                <a:srgbClr val="000205"/>
              </a:solidFill>
              <a:latin typeface="Arial"/>
              <a:ea typeface="Arial"/>
              <a:cs typeface="Arial"/>
            </a:endParaRPr>
          </a:p>
        </p:txBody>
      </p:sp>
    </p:spTree>
    <p:extLst>
      <p:ext uri="{BB962C8B-B14F-4D97-AF65-F5344CB8AC3E}">
        <p14:creationId xmlns:p14="http://schemas.microsoft.com/office/powerpoint/2010/main" val="418379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5273" y="804894"/>
            <a:ext cx="2723880" cy="215302"/>
          </a:xfrm>
          <a:prstGeom prst="rect">
            <a:avLst/>
          </a:prstGeom>
          <a:solidFill>
            <a:srgbClr val="FFBF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5"/>
          </a:p>
        </p:txBody>
      </p:sp>
      <p:sp>
        <p:nvSpPr>
          <p:cNvPr id="4" name="object 3"/>
          <p:cNvSpPr txBox="1"/>
          <p:nvPr/>
        </p:nvSpPr>
        <p:spPr>
          <a:xfrm>
            <a:off x="2008380" y="547938"/>
            <a:ext cx="7873787" cy="409232"/>
          </a:xfrm>
          <a:prstGeom prst="rect">
            <a:avLst/>
          </a:prstGeom>
        </p:spPr>
        <p:txBody>
          <a:bodyPr vert="horz" wrap="square" lIns="0" tIns="0" rIns="0" bIns="0" rtlCol="0">
            <a:spAutoFit/>
          </a:bodyPr>
          <a:lstStyle/>
          <a:p>
            <a:pPr marL="12664" marR="5066">
              <a:lnSpc>
                <a:spcPts val="3191"/>
              </a:lnSpc>
              <a:spcBef>
                <a:spcPts val="633"/>
              </a:spcBef>
            </a:pPr>
            <a:r>
              <a:rPr lang="fr-FR" sz="2792" b="1" dirty="0">
                <a:solidFill>
                  <a:srgbClr val="000205"/>
                </a:solidFill>
                <a:latin typeface="Arial"/>
                <a:cs typeface="Arial"/>
              </a:rPr>
              <a:t>Le dispositif du Service Civique en bref</a:t>
            </a:r>
            <a:endParaRPr sz="2792" dirty="0">
              <a:latin typeface="Arial"/>
              <a:cs typeface="Arial"/>
            </a:endParaRPr>
          </a:p>
        </p:txBody>
      </p:sp>
      <p:grpSp>
        <p:nvGrpSpPr>
          <p:cNvPr id="11" name="Group 10"/>
          <p:cNvGrpSpPr/>
          <p:nvPr/>
        </p:nvGrpSpPr>
        <p:grpSpPr>
          <a:xfrm>
            <a:off x="8298043" y="1368386"/>
            <a:ext cx="1986183" cy="1897956"/>
            <a:chOff x="5638801" y="907108"/>
            <a:chExt cx="3505199" cy="3581927"/>
          </a:xfrm>
        </p:grpSpPr>
        <p:pic>
          <p:nvPicPr>
            <p:cNvPr id="6" name="Picture 5" descr="smiley-old-man-and-nurse-having-a-video-call-on-laptop_noir.jpg"/>
            <p:cNvPicPr>
              <a:picLocks noChangeAspect="1"/>
            </p:cNvPicPr>
            <p:nvPr/>
          </p:nvPicPr>
          <p:blipFill rotWithShape="1">
            <a:blip r:embed="rId2" cstate="print">
              <a:extLst>
                <a:ext uri="{28A0092B-C50C-407E-A947-70E740481C1C}">
                  <a14:useLocalDpi xmlns:a14="http://schemas.microsoft.com/office/drawing/2010/main" val="0"/>
                </a:ext>
              </a:extLst>
            </a:blip>
            <a:srcRect l="21085"/>
            <a:stretch/>
          </p:blipFill>
          <p:spPr>
            <a:xfrm>
              <a:off x="7115464" y="2775363"/>
              <a:ext cx="2028536" cy="1713672"/>
            </a:xfrm>
            <a:prstGeom prst="rect">
              <a:avLst/>
            </a:prstGeom>
          </p:spPr>
        </p:pic>
        <p:pic>
          <p:nvPicPr>
            <p:cNvPr id="7" name="Picture 6" descr="portrait-elderly-woman-smiling.jpg"/>
            <p:cNvPicPr>
              <a:picLocks noChangeAspect="1"/>
            </p:cNvPicPr>
            <p:nvPr/>
          </p:nvPicPr>
          <p:blipFill rotWithShape="1">
            <a:blip r:embed="rId3" cstate="print">
              <a:extLst>
                <a:ext uri="{28A0092B-C50C-407E-A947-70E740481C1C}">
                  <a14:useLocalDpi xmlns:a14="http://schemas.microsoft.com/office/drawing/2010/main" val="0"/>
                </a:ext>
              </a:extLst>
            </a:blip>
            <a:srcRect l="16019" r="10462"/>
            <a:stretch/>
          </p:blipFill>
          <p:spPr>
            <a:xfrm>
              <a:off x="6620502" y="907108"/>
              <a:ext cx="1913898" cy="1702704"/>
            </a:xfrm>
            <a:prstGeom prst="rect">
              <a:avLst/>
            </a:prstGeom>
          </p:spPr>
        </p:pic>
        <p:pic>
          <p:nvPicPr>
            <p:cNvPr id="8" name="Picture 7" descr="young-woman-jumping-isolated-yellow-wall.jpg"/>
            <p:cNvPicPr>
              <a:picLocks noChangeAspect="1"/>
            </p:cNvPicPr>
            <p:nvPr/>
          </p:nvPicPr>
          <p:blipFill rotWithShape="1">
            <a:blip r:embed="rId4" cstate="print">
              <a:extLst>
                <a:ext uri="{28A0092B-C50C-407E-A947-70E740481C1C}">
                  <a14:useLocalDpi xmlns:a14="http://schemas.microsoft.com/office/drawing/2010/main" val="0"/>
                </a:ext>
              </a:extLst>
            </a:blip>
            <a:srcRect l="33205" t="9017" r="25484" b="7998"/>
            <a:stretch/>
          </p:blipFill>
          <p:spPr>
            <a:xfrm>
              <a:off x="5638801" y="1958441"/>
              <a:ext cx="1669082" cy="2229916"/>
            </a:xfrm>
            <a:prstGeom prst="rect">
              <a:avLst/>
            </a:prstGeom>
          </p:spPr>
        </p:pic>
      </p:grpSp>
      <p:sp>
        <p:nvSpPr>
          <p:cNvPr id="14" name="TextBox 4"/>
          <p:cNvSpPr txBox="1"/>
          <p:nvPr/>
        </p:nvSpPr>
        <p:spPr>
          <a:xfrm>
            <a:off x="2008380" y="1304411"/>
            <a:ext cx="5306977" cy="1350466"/>
          </a:xfrm>
          <a:prstGeom prst="rect">
            <a:avLst/>
          </a:prstGeom>
          <a:noFill/>
        </p:spPr>
        <p:txBody>
          <a:bodyPr wrap="square" lIns="0" tIns="0" rIns="0" bIns="0" rtlCol="0">
            <a:spAutoFit/>
          </a:bodyPr>
          <a:lstStyle/>
          <a:p>
            <a:pPr marL="170970" indent="-170970">
              <a:buFont typeface="Arial" panose="020B0604020202020204" pitchFamily="34" charset="0"/>
              <a:buChar char="•"/>
            </a:pPr>
            <a:r>
              <a:rPr lang="fr-FR" sz="1197" dirty="0">
                <a:latin typeface="Arial" panose="020B0604020202020204" pitchFamily="34" charset="0"/>
                <a:cs typeface="Arial" panose="020B0604020202020204" pitchFamily="34" charset="0"/>
              </a:rPr>
              <a:t>Un dispositif créé par la loi du 10 mars 2010</a:t>
            </a:r>
          </a:p>
          <a:p>
            <a:endParaRPr lang="fr-FR" sz="798" dirty="0">
              <a:latin typeface="Arial" panose="020B0604020202020204" pitchFamily="34" charset="0"/>
              <a:cs typeface="Arial" panose="020B0604020202020204" pitchFamily="34" charset="0"/>
            </a:endParaRPr>
          </a:p>
          <a:p>
            <a:pPr marL="170970" indent="-170970">
              <a:buFont typeface="Arial" panose="020B0604020202020204" pitchFamily="34" charset="0"/>
              <a:buChar char="•"/>
            </a:pPr>
            <a:r>
              <a:rPr lang="fr-FR" sz="1197" dirty="0">
                <a:latin typeface="Arial" panose="020B0604020202020204" pitchFamily="34" charset="0"/>
                <a:cs typeface="Arial" panose="020B0604020202020204" pitchFamily="34" charset="0"/>
              </a:rPr>
              <a:t>Un programme national d’engagement de la jeunesse au service de l’intérêt général, qui permet aux jeunes de consacrer quelques mois de leur vie au service des autres.</a:t>
            </a:r>
          </a:p>
          <a:p>
            <a:endParaRPr lang="fr-FR" sz="798" dirty="0">
              <a:latin typeface="Arial" panose="020B0604020202020204" pitchFamily="34" charset="0"/>
              <a:cs typeface="Arial" panose="020B0604020202020204" pitchFamily="34" charset="0"/>
            </a:endParaRPr>
          </a:p>
          <a:p>
            <a:pPr marL="170970" indent="-170970">
              <a:buFont typeface="Arial" panose="020B0604020202020204" pitchFamily="34" charset="0"/>
              <a:buChar char="•"/>
            </a:pPr>
            <a:r>
              <a:rPr lang="fr-FR" sz="1197" dirty="0">
                <a:latin typeface="Arial" panose="020B0604020202020204" pitchFamily="34" charset="0"/>
                <a:cs typeface="Arial" panose="020B0604020202020204" pitchFamily="34" charset="0"/>
              </a:rPr>
              <a:t>Une expérience pour se construire en tant que citoyen, préparer son avenir, vivre une étape de mixité sociale</a:t>
            </a:r>
          </a:p>
        </p:txBody>
      </p:sp>
      <p:grpSp>
        <p:nvGrpSpPr>
          <p:cNvPr id="15" name="Groupe 14"/>
          <p:cNvGrpSpPr/>
          <p:nvPr/>
        </p:nvGrpSpPr>
        <p:grpSpPr>
          <a:xfrm>
            <a:off x="2612944" y="3014031"/>
            <a:ext cx="394903" cy="394903"/>
            <a:chOff x="1314000" y="3358468"/>
            <a:chExt cx="396000" cy="396000"/>
          </a:xfrm>
        </p:grpSpPr>
        <p:sp>
          <p:nvSpPr>
            <p:cNvPr id="16" name="Ellipse 15"/>
            <p:cNvSpPr/>
            <p:nvPr/>
          </p:nvSpPr>
          <p:spPr>
            <a:xfrm>
              <a:off x="1314000" y="3358468"/>
              <a:ext cx="396000" cy="396000"/>
            </a:xfrm>
            <a:prstGeom prst="ellipse">
              <a:avLst/>
            </a:prstGeom>
            <a:noFill/>
            <a:ln w="34925">
              <a:solidFill>
                <a:srgbClr val="A1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latin typeface="Arial" panose="020B0604020202020204" pitchFamily="34" charset="0"/>
                <a:cs typeface="Arial" panose="020B0604020202020204" pitchFamily="34" charset="0"/>
              </a:endParaRPr>
            </a:p>
          </p:txBody>
        </p:sp>
        <p:pic>
          <p:nvPicPr>
            <p:cNvPr id="17" name="Image 1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69190" y="3409606"/>
              <a:ext cx="285620" cy="285620"/>
            </a:xfrm>
            <a:prstGeom prst="rect">
              <a:avLst/>
            </a:prstGeom>
          </p:spPr>
        </p:pic>
      </p:grpSp>
      <p:sp>
        <p:nvSpPr>
          <p:cNvPr id="18" name="ZoneTexte 17"/>
          <p:cNvSpPr txBox="1"/>
          <p:nvPr/>
        </p:nvSpPr>
        <p:spPr>
          <a:xfrm>
            <a:off x="1852732" y="3383509"/>
            <a:ext cx="1985268" cy="1043541"/>
          </a:xfrm>
          <a:prstGeom prst="rect">
            <a:avLst/>
          </a:prstGeom>
          <a:noFill/>
        </p:spPr>
        <p:txBody>
          <a:bodyPr wrap="square" rtlCol="0">
            <a:spAutoFit/>
          </a:bodyPr>
          <a:lstStyle/>
          <a:p>
            <a:pPr algn="ctr"/>
            <a:r>
              <a:rPr lang="fr-FR" sz="1396" b="1" dirty="0">
                <a:solidFill>
                  <a:srgbClr val="A1A1A1"/>
                </a:solidFill>
                <a:latin typeface="Arial" panose="020B0604020202020204" pitchFamily="34" charset="0"/>
                <a:cs typeface="Arial" panose="020B0604020202020204" pitchFamily="34" charset="0"/>
              </a:rPr>
              <a:t>Où ? </a:t>
            </a:r>
            <a:r>
              <a:rPr lang="fr-FR" sz="1596" b="1" dirty="0">
                <a:latin typeface="Arial" panose="020B0604020202020204" pitchFamily="34" charset="0"/>
                <a:cs typeface="Arial" panose="020B0604020202020204" pitchFamily="34" charset="0"/>
              </a:rPr>
              <a:t/>
            </a:r>
            <a:br>
              <a:rPr lang="fr-FR" sz="1596" b="1"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Dans une association ou structure à but non lucratif, </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une collectivité ou </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un établissement public</a:t>
            </a:r>
          </a:p>
        </p:txBody>
      </p:sp>
      <p:sp>
        <p:nvSpPr>
          <p:cNvPr id="19" name="ZoneTexte 18"/>
          <p:cNvSpPr txBox="1"/>
          <p:nvPr/>
        </p:nvSpPr>
        <p:spPr>
          <a:xfrm>
            <a:off x="3966275" y="3408934"/>
            <a:ext cx="2617421" cy="1258388"/>
          </a:xfrm>
          <a:prstGeom prst="rect">
            <a:avLst/>
          </a:prstGeom>
          <a:noFill/>
        </p:spPr>
        <p:txBody>
          <a:bodyPr wrap="square" rtlCol="0">
            <a:spAutoFit/>
          </a:bodyPr>
          <a:lstStyle/>
          <a:p>
            <a:pPr algn="ctr"/>
            <a:r>
              <a:rPr lang="fr-FR" sz="1396" b="1" dirty="0">
                <a:solidFill>
                  <a:srgbClr val="A1A1A1"/>
                </a:solidFill>
                <a:latin typeface="Arial" panose="020B0604020202020204" pitchFamily="34" charset="0"/>
                <a:cs typeface="Arial" panose="020B0604020202020204" pitchFamily="34" charset="0"/>
              </a:rPr>
              <a:t>Pour qui ? </a:t>
            </a:r>
            <a:r>
              <a:rPr lang="fr-FR" sz="1396" b="1" dirty="0">
                <a:solidFill>
                  <a:srgbClr val="EAB200"/>
                </a:solidFill>
                <a:latin typeface="Arial" panose="020B0604020202020204" pitchFamily="34" charset="0"/>
                <a:cs typeface="Arial" panose="020B0604020202020204" pitchFamily="34" charset="0"/>
              </a:rPr>
              <a:t/>
            </a:r>
            <a:br>
              <a:rPr lang="fr-FR" sz="1396" b="1" dirty="0">
                <a:solidFill>
                  <a:srgbClr val="EAB200"/>
                </a:solidFill>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Pour les jeunes de 16 à 25 ans </a:t>
            </a:r>
          </a:p>
          <a:p>
            <a:pPr algn="ctr"/>
            <a:r>
              <a:rPr lang="fr-FR" sz="1197" dirty="0">
                <a:latin typeface="Arial" panose="020B0604020202020204" pitchFamily="34" charset="0"/>
                <a:cs typeface="Arial" panose="020B0604020202020204" pitchFamily="34" charset="0"/>
              </a:rPr>
              <a:t>(jusqu’à 30 ans pour les jeunes </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en situation de handicap)</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Sans prérequis de diplôme </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ou d’expérience</a:t>
            </a:r>
          </a:p>
        </p:txBody>
      </p:sp>
      <p:grpSp>
        <p:nvGrpSpPr>
          <p:cNvPr id="20" name="Groupe 19"/>
          <p:cNvGrpSpPr/>
          <p:nvPr/>
        </p:nvGrpSpPr>
        <p:grpSpPr>
          <a:xfrm>
            <a:off x="5077534" y="3002072"/>
            <a:ext cx="394903" cy="394903"/>
            <a:chOff x="4355976" y="3212976"/>
            <a:chExt cx="396000" cy="396000"/>
          </a:xfrm>
        </p:grpSpPr>
        <p:pic>
          <p:nvPicPr>
            <p:cNvPr id="21" name="Image 2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28000" y="3284984"/>
              <a:ext cx="255774" cy="255774"/>
            </a:xfrm>
            <a:prstGeom prst="rect">
              <a:avLst/>
            </a:prstGeom>
          </p:spPr>
        </p:pic>
        <p:sp>
          <p:nvSpPr>
            <p:cNvPr id="22" name="Ellipse 21"/>
            <p:cNvSpPr/>
            <p:nvPr/>
          </p:nvSpPr>
          <p:spPr>
            <a:xfrm>
              <a:off x="4355976" y="3212976"/>
              <a:ext cx="396000" cy="396000"/>
            </a:xfrm>
            <a:prstGeom prst="ellipse">
              <a:avLst/>
            </a:prstGeom>
            <a:noFill/>
            <a:ln w="34925">
              <a:solidFill>
                <a:srgbClr val="A1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latin typeface="Arial" panose="020B0604020202020204" pitchFamily="34" charset="0"/>
                <a:cs typeface="Arial" panose="020B0604020202020204" pitchFamily="34" charset="0"/>
              </a:endParaRPr>
            </a:p>
          </p:txBody>
        </p:sp>
      </p:grpSp>
      <p:grpSp>
        <p:nvGrpSpPr>
          <p:cNvPr id="23" name="Groupe 22"/>
          <p:cNvGrpSpPr/>
          <p:nvPr/>
        </p:nvGrpSpPr>
        <p:grpSpPr>
          <a:xfrm>
            <a:off x="7583996" y="2988605"/>
            <a:ext cx="394903" cy="394903"/>
            <a:chOff x="7344352" y="3212976"/>
            <a:chExt cx="396000" cy="396000"/>
          </a:xfrm>
        </p:grpSpPr>
        <p:pic>
          <p:nvPicPr>
            <p:cNvPr id="24" name="Image 2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34000" y="3294000"/>
              <a:ext cx="234000" cy="234000"/>
            </a:xfrm>
            <a:prstGeom prst="rect">
              <a:avLst/>
            </a:prstGeom>
          </p:spPr>
        </p:pic>
        <p:sp>
          <p:nvSpPr>
            <p:cNvPr id="25" name="Ellipse 24"/>
            <p:cNvSpPr/>
            <p:nvPr/>
          </p:nvSpPr>
          <p:spPr>
            <a:xfrm>
              <a:off x="7344352" y="3212976"/>
              <a:ext cx="396000" cy="396000"/>
            </a:xfrm>
            <a:prstGeom prst="ellipse">
              <a:avLst/>
            </a:prstGeom>
            <a:noFill/>
            <a:ln w="34925">
              <a:solidFill>
                <a:srgbClr val="A1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latin typeface="Arial" panose="020B0604020202020204" pitchFamily="34" charset="0"/>
                <a:cs typeface="Arial" panose="020B0604020202020204" pitchFamily="34" charset="0"/>
              </a:endParaRPr>
            </a:p>
          </p:txBody>
        </p:sp>
      </p:grpSp>
      <p:sp>
        <p:nvSpPr>
          <p:cNvPr id="26" name="ZoneTexte 25"/>
          <p:cNvSpPr txBox="1"/>
          <p:nvPr/>
        </p:nvSpPr>
        <p:spPr>
          <a:xfrm>
            <a:off x="6583696" y="3388731"/>
            <a:ext cx="2488723" cy="1074234"/>
          </a:xfrm>
          <a:prstGeom prst="rect">
            <a:avLst/>
          </a:prstGeom>
          <a:noFill/>
        </p:spPr>
        <p:txBody>
          <a:bodyPr wrap="square" rtlCol="0">
            <a:spAutoFit/>
          </a:bodyPr>
          <a:lstStyle/>
          <a:p>
            <a:pPr algn="ctr"/>
            <a:r>
              <a:rPr lang="fr-FR" sz="1396" b="1" dirty="0">
                <a:solidFill>
                  <a:srgbClr val="A1A1A1"/>
                </a:solidFill>
                <a:latin typeface="Arial" panose="020B0604020202020204" pitchFamily="34" charset="0"/>
                <a:cs typeface="Arial" panose="020B0604020202020204" pitchFamily="34" charset="0"/>
              </a:rPr>
              <a:t>La durée ? </a:t>
            </a:r>
            <a:br>
              <a:rPr lang="fr-FR" sz="1396" b="1" dirty="0">
                <a:solidFill>
                  <a:srgbClr val="A1A1A1"/>
                </a:solidFill>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6 à 12 mois </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(moyenne de 7 mois)</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24h à 35h/semaine </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(moyenne de 28h/semaine)</a:t>
            </a:r>
          </a:p>
        </p:txBody>
      </p:sp>
      <p:grpSp>
        <p:nvGrpSpPr>
          <p:cNvPr id="27" name="Groupe 26"/>
          <p:cNvGrpSpPr/>
          <p:nvPr/>
        </p:nvGrpSpPr>
        <p:grpSpPr>
          <a:xfrm>
            <a:off x="3421705" y="4751507"/>
            <a:ext cx="475072" cy="466712"/>
            <a:chOff x="2123728" y="4797152"/>
            <a:chExt cx="476392" cy="468008"/>
          </a:xfrm>
        </p:grpSpPr>
        <p:pic>
          <p:nvPicPr>
            <p:cNvPr id="28" name="Image 27"/>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5642" y="4797152"/>
              <a:ext cx="444478" cy="444478"/>
            </a:xfrm>
            <a:prstGeom prst="rect">
              <a:avLst/>
            </a:prstGeom>
            <a:noFill/>
          </p:spPr>
        </p:pic>
        <p:sp>
          <p:nvSpPr>
            <p:cNvPr id="29" name="Ellipse 28"/>
            <p:cNvSpPr/>
            <p:nvPr/>
          </p:nvSpPr>
          <p:spPr>
            <a:xfrm>
              <a:off x="2123728" y="4869160"/>
              <a:ext cx="396000" cy="396000"/>
            </a:xfrm>
            <a:prstGeom prst="ellipse">
              <a:avLst/>
            </a:prstGeom>
            <a:noFill/>
            <a:ln w="34925">
              <a:solidFill>
                <a:srgbClr val="A1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latin typeface="Arial" panose="020B0604020202020204" pitchFamily="34" charset="0"/>
                <a:cs typeface="Arial" panose="020B0604020202020204" pitchFamily="34" charset="0"/>
              </a:endParaRPr>
            </a:p>
          </p:txBody>
        </p:sp>
      </p:grpSp>
      <p:sp>
        <p:nvSpPr>
          <p:cNvPr id="30" name="ZoneTexte 29"/>
          <p:cNvSpPr txBox="1"/>
          <p:nvPr/>
        </p:nvSpPr>
        <p:spPr>
          <a:xfrm>
            <a:off x="1576793" y="5218219"/>
            <a:ext cx="4164895" cy="1258388"/>
          </a:xfrm>
          <a:prstGeom prst="rect">
            <a:avLst/>
          </a:prstGeom>
          <a:noFill/>
        </p:spPr>
        <p:txBody>
          <a:bodyPr wrap="square" rtlCol="0">
            <a:spAutoFit/>
          </a:bodyPr>
          <a:lstStyle/>
          <a:p>
            <a:pPr algn="ctr"/>
            <a:r>
              <a:rPr lang="fr-FR" sz="1396" b="1" dirty="0">
                <a:solidFill>
                  <a:srgbClr val="A1A1A1"/>
                </a:solidFill>
                <a:latin typeface="Arial" panose="020B0604020202020204" pitchFamily="34" charset="0"/>
                <a:cs typeface="Arial" panose="020B0604020202020204" pitchFamily="34" charset="0"/>
              </a:rPr>
              <a:t>Obligations pour la structure d’accueil</a:t>
            </a:r>
            <a:r>
              <a:rPr lang="fr-FR" sz="1396" b="1" dirty="0">
                <a:solidFill>
                  <a:srgbClr val="EAB200"/>
                </a:solidFill>
                <a:latin typeface="Arial" panose="020B0604020202020204" pitchFamily="34" charset="0"/>
                <a:cs typeface="Arial" panose="020B0604020202020204" pitchFamily="34" charset="0"/>
              </a:rPr>
              <a:t/>
            </a:r>
            <a:br>
              <a:rPr lang="fr-FR" sz="1396" b="1" dirty="0">
                <a:solidFill>
                  <a:srgbClr val="EAB200"/>
                </a:solidFill>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Désigner 1 tuteur</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Assurer le tutorat / accompagnement </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du jeune / formation à la mission</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Assurer la formation civique et citoyenne</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Verser </a:t>
            </a:r>
            <a:r>
              <a:rPr lang="fr-FR" sz="1197" dirty="0" smtClean="0">
                <a:latin typeface="Arial" panose="020B0604020202020204" pitchFamily="34" charset="0"/>
                <a:cs typeface="Arial" panose="020B0604020202020204" pitchFamily="34" charset="0"/>
              </a:rPr>
              <a:t>113,02 </a:t>
            </a:r>
            <a:r>
              <a:rPr lang="fr-FR" sz="1197" dirty="0">
                <a:latin typeface="Arial" panose="020B0604020202020204" pitchFamily="34" charset="0"/>
                <a:cs typeface="Arial" panose="020B0604020202020204" pitchFamily="34" charset="0"/>
              </a:rPr>
              <a:t>€/mois et par jeune</a:t>
            </a:r>
          </a:p>
        </p:txBody>
      </p:sp>
      <p:grpSp>
        <p:nvGrpSpPr>
          <p:cNvPr id="31" name="Groupe 30"/>
          <p:cNvGrpSpPr/>
          <p:nvPr/>
        </p:nvGrpSpPr>
        <p:grpSpPr>
          <a:xfrm>
            <a:off x="7189093" y="4817975"/>
            <a:ext cx="394903" cy="394903"/>
            <a:chOff x="6840296" y="5049224"/>
            <a:chExt cx="396000" cy="396000"/>
          </a:xfrm>
        </p:grpSpPr>
        <p:pic>
          <p:nvPicPr>
            <p:cNvPr id="32" name="Image 31"/>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12000" y="5112000"/>
              <a:ext cx="273808" cy="273808"/>
            </a:xfrm>
            <a:prstGeom prst="rect">
              <a:avLst/>
            </a:prstGeom>
          </p:spPr>
        </p:pic>
        <p:sp>
          <p:nvSpPr>
            <p:cNvPr id="33" name="Ellipse 32"/>
            <p:cNvSpPr/>
            <p:nvPr/>
          </p:nvSpPr>
          <p:spPr>
            <a:xfrm>
              <a:off x="6840296" y="5049224"/>
              <a:ext cx="396000" cy="396000"/>
            </a:xfrm>
            <a:prstGeom prst="ellipse">
              <a:avLst/>
            </a:prstGeom>
            <a:noFill/>
            <a:ln w="34925">
              <a:solidFill>
                <a:srgbClr val="A1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latin typeface="Arial" panose="020B0604020202020204" pitchFamily="34" charset="0"/>
                <a:cs typeface="Arial" panose="020B0604020202020204" pitchFamily="34" charset="0"/>
              </a:endParaRPr>
            </a:p>
          </p:txBody>
        </p:sp>
      </p:grpSp>
      <p:sp>
        <p:nvSpPr>
          <p:cNvPr id="34" name="ZoneTexte 33"/>
          <p:cNvSpPr txBox="1"/>
          <p:nvPr/>
        </p:nvSpPr>
        <p:spPr>
          <a:xfrm>
            <a:off x="5560909" y="5234751"/>
            <a:ext cx="3734044" cy="1074234"/>
          </a:xfrm>
          <a:prstGeom prst="rect">
            <a:avLst/>
          </a:prstGeom>
          <a:noFill/>
        </p:spPr>
        <p:txBody>
          <a:bodyPr wrap="square" rtlCol="0">
            <a:spAutoFit/>
          </a:bodyPr>
          <a:lstStyle/>
          <a:p>
            <a:pPr algn="ctr"/>
            <a:r>
              <a:rPr lang="fr-FR" sz="1396" b="1" dirty="0">
                <a:solidFill>
                  <a:srgbClr val="A1A1A1"/>
                </a:solidFill>
                <a:latin typeface="Arial" panose="020B0604020202020204" pitchFamily="34" charset="0"/>
                <a:cs typeface="Arial" panose="020B0604020202020204" pitchFamily="34" charset="0"/>
              </a:rPr>
              <a:t>Quel coût ? </a:t>
            </a:r>
            <a:r>
              <a:rPr lang="fr-FR" sz="1596" b="1" dirty="0">
                <a:solidFill>
                  <a:srgbClr val="EAB200"/>
                </a:solidFill>
                <a:latin typeface="Arial" panose="020B0604020202020204" pitchFamily="34" charset="0"/>
                <a:cs typeface="Arial" panose="020B0604020202020204" pitchFamily="34" charset="0"/>
              </a:rPr>
              <a:t/>
            </a:r>
            <a:br>
              <a:rPr lang="fr-FR" sz="1596" b="1" dirty="0">
                <a:solidFill>
                  <a:srgbClr val="EAB200"/>
                </a:solidFill>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Pour la structure d’accueil : </a:t>
            </a:r>
            <a:r>
              <a:rPr lang="fr-FR" sz="1197" dirty="0" smtClean="0">
                <a:latin typeface="Arial" panose="020B0604020202020204" pitchFamily="34" charset="0"/>
                <a:cs typeface="Arial" panose="020B0604020202020204" pitchFamily="34" charset="0"/>
              </a:rPr>
              <a:t>113,02 </a:t>
            </a:r>
            <a:r>
              <a:rPr lang="fr-FR" sz="1197" dirty="0">
                <a:latin typeface="Arial" panose="020B0604020202020204" pitchFamily="34" charset="0"/>
                <a:cs typeface="Arial" panose="020B0604020202020204" pitchFamily="34" charset="0"/>
              </a:rPr>
              <a:t>€/mois. </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Le reste de l’indemnité du volontaire </a:t>
            </a:r>
            <a:br>
              <a:rPr lang="fr-FR" sz="1197" dirty="0">
                <a:latin typeface="Arial" panose="020B0604020202020204" pitchFamily="34" charset="0"/>
                <a:cs typeface="Arial" panose="020B0604020202020204" pitchFamily="34" charset="0"/>
              </a:rPr>
            </a:br>
            <a:r>
              <a:rPr lang="fr-FR" sz="1197" dirty="0">
                <a:latin typeface="Arial" panose="020B0604020202020204" pitchFamily="34" charset="0"/>
                <a:cs typeface="Arial" panose="020B0604020202020204" pitchFamily="34" charset="0"/>
              </a:rPr>
              <a:t>(</a:t>
            </a:r>
            <a:r>
              <a:rPr lang="fr-FR" sz="1197" dirty="0" smtClean="0">
                <a:latin typeface="Arial" panose="020B0604020202020204" pitchFamily="34" charset="0"/>
                <a:cs typeface="Arial" panose="020B0604020202020204" pitchFamily="34" charset="0"/>
              </a:rPr>
              <a:t>496,96 </a:t>
            </a:r>
            <a:r>
              <a:rPr lang="fr-FR" sz="1197" dirty="0">
                <a:latin typeface="Arial" panose="020B0604020202020204" pitchFamily="34" charset="0"/>
                <a:cs typeface="Arial" panose="020B0604020202020204" pitchFamily="34" charset="0"/>
              </a:rPr>
              <a:t>€/mois) et sa protection sociale sont pris en charge par l’Etat.</a:t>
            </a:r>
          </a:p>
        </p:txBody>
      </p:sp>
    </p:spTree>
    <p:extLst>
      <p:ext uri="{BB962C8B-B14F-4D97-AF65-F5344CB8AC3E}">
        <p14:creationId xmlns:p14="http://schemas.microsoft.com/office/powerpoint/2010/main" val="291570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975711" y="268235"/>
            <a:ext cx="8547910" cy="409232"/>
          </a:xfrm>
          <a:prstGeom prst="rect">
            <a:avLst/>
          </a:prstGeom>
        </p:spPr>
        <p:txBody>
          <a:bodyPr vert="horz" wrap="square" lIns="0" tIns="0" rIns="0" bIns="0" rtlCol="0">
            <a:spAutoFit/>
          </a:bodyPr>
          <a:lstStyle/>
          <a:p>
            <a:pPr marL="12666" marR="5066">
              <a:lnSpc>
                <a:spcPts val="3191"/>
              </a:lnSpc>
              <a:spcBef>
                <a:spcPts val="633"/>
              </a:spcBef>
            </a:pPr>
            <a:r>
              <a:rPr lang="fr-FR" sz="2792" b="1" dirty="0">
                <a:solidFill>
                  <a:srgbClr val="000205"/>
                </a:solidFill>
                <a:latin typeface="Arial"/>
                <a:cs typeface="Arial"/>
              </a:rPr>
              <a:t>« SC2S » : une mobilisation collective et nationale</a:t>
            </a:r>
            <a:endParaRPr sz="2792" dirty="0">
              <a:latin typeface="Arial"/>
              <a:cs typeface="Arial"/>
            </a:endParaRPr>
          </a:p>
        </p:txBody>
      </p:sp>
      <p:sp>
        <p:nvSpPr>
          <p:cNvPr id="20" name="TextBox 4"/>
          <p:cNvSpPr txBox="1"/>
          <p:nvPr/>
        </p:nvSpPr>
        <p:spPr>
          <a:xfrm>
            <a:off x="1975712" y="820696"/>
            <a:ext cx="7757154" cy="245539"/>
          </a:xfrm>
          <a:prstGeom prst="rect">
            <a:avLst/>
          </a:prstGeom>
          <a:noFill/>
        </p:spPr>
        <p:txBody>
          <a:bodyPr wrap="square" lIns="0" tIns="0" rIns="0" bIns="0" rtlCol="0">
            <a:spAutoFit/>
          </a:bodyPr>
          <a:lstStyle/>
          <a:p>
            <a:pPr algn="just">
              <a:buClr>
                <a:schemeClr val="accent4"/>
              </a:buClr>
            </a:pPr>
            <a:r>
              <a:rPr lang="fr-FR" sz="1596" b="1" dirty="0">
                <a:solidFill>
                  <a:schemeClr val="dk1"/>
                </a:solidFill>
                <a:latin typeface="Arial" panose="020B0604020202020204" pitchFamily="34" charset="0"/>
                <a:ea typeface="Open Sans"/>
                <a:cs typeface="Arial" panose="020B0604020202020204" pitchFamily="34" charset="0"/>
                <a:sym typeface="Open Sans"/>
              </a:rPr>
              <a:t>LA MOBILISATION SC2S A ÉTÉ CREÉE EN</a:t>
            </a:r>
            <a:r>
              <a:rPr lang="fr-FR" sz="1596" b="1" dirty="0">
                <a:solidFill>
                  <a:srgbClr val="FFBF0D"/>
                </a:solidFill>
                <a:latin typeface="Arial" panose="020B0604020202020204" pitchFamily="34" charset="0"/>
                <a:ea typeface="Open Sans"/>
                <a:cs typeface="Arial" panose="020B0604020202020204" pitchFamily="34" charset="0"/>
                <a:sym typeface="Open Sans"/>
              </a:rPr>
              <a:t> MARS 2021 </a:t>
            </a:r>
            <a:r>
              <a:rPr lang="fr-FR" sz="1596" b="1" dirty="0">
                <a:solidFill>
                  <a:schemeClr val="dk1"/>
                </a:solidFill>
                <a:latin typeface="Arial" panose="020B0604020202020204" pitchFamily="34" charset="0"/>
                <a:ea typeface="Open Sans"/>
                <a:cs typeface="Arial" panose="020B0604020202020204" pitchFamily="34" charset="0"/>
                <a:sym typeface="Open Sans"/>
              </a:rPr>
              <a:t>ET S’EST DEVELOPPÉE  </a:t>
            </a:r>
          </a:p>
        </p:txBody>
      </p:sp>
      <p:sp>
        <p:nvSpPr>
          <p:cNvPr id="14" name="Rectangle 13"/>
          <p:cNvSpPr/>
          <p:nvPr/>
        </p:nvSpPr>
        <p:spPr>
          <a:xfrm>
            <a:off x="1935428" y="587221"/>
            <a:ext cx="8594239" cy="132716"/>
          </a:xfrm>
          <a:prstGeom prst="rect">
            <a:avLst/>
          </a:prstGeom>
          <a:solidFill>
            <a:srgbClr val="FFBF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5"/>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2238" y="5827530"/>
            <a:ext cx="1849476" cy="451191"/>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339" y="3370913"/>
            <a:ext cx="3145075" cy="2096717"/>
          </a:xfrm>
          <a:prstGeom prst="rect">
            <a:avLst/>
          </a:prstGeom>
        </p:spPr>
      </p:pic>
      <p:sp>
        <p:nvSpPr>
          <p:cNvPr id="18" name="Rectangle à coins arrondis 17"/>
          <p:cNvSpPr/>
          <p:nvPr/>
        </p:nvSpPr>
        <p:spPr>
          <a:xfrm>
            <a:off x="2356067" y="1285327"/>
            <a:ext cx="7244610" cy="735633"/>
          </a:xfrm>
          <a:prstGeom prst="roundRect">
            <a:avLst/>
          </a:prstGeom>
          <a:noFill/>
          <a:ln>
            <a:solidFill>
              <a:srgbClr val="FFB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7"/>
          </a:p>
        </p:txBody>
      </p:sp>
      <p:sp>
        <p:nvSpPr>
          <p:cNvPr id="12" name="ZoneTexte 11"/>
          <p:cNvSpPr txBox="1"/>
          <p:nvPr/>
        </p:nvSpPr>
        <p:spPr>
          <a:xfrm>
            <a:off x="2416338" y="1313662"/>
            <a:ext cx="7331799" cy="829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34" tIns="45634" rIns="45634" bIns="45634" numCol="1" spcCol="38100" rtlCol="0" anchor="t">
            <a:spAutoFit/>
          </a:bodyPr>
          <a:lstStyle/>
          <a:p>
            <a:pPr algn="ctr"/>
            <a:r>
              <a:rPr lang="fr-FR" sz="1597" dirty="0">
                <a:solidFill>
                  <a:srgbClr val="000000"/>
                </a:solidFill>
                <a:latin typeface="Arial" panose="020B0604020202020204" pitchFamily="34" charset="0"/>
                <a:cs typeface="Arial" panose="020B0604020202020204" pitchFamily="34" charset="0"/>
                <a:sym typeface="Calibri"/>
              </a:rPr>
              <a:t>Sous l’impulsion </a:t>
            </a:r>
            <a:r>
              <a:rPr lang="fr-FR" sz="1597" b="1" dirty="0">
                <a:solidFill>
                  <a:srgbClr val="000000"/>
                </a:solidFill>
                <a:latin typeface="Arial" panose="020B0604020202020204" pitchFamily="34" charset="0"/>
                <a:cs typeface="Arial" panose="020B0604020202020204" pitchFamily="34" charset="0"/>
                <a:sym typeface="Calibri"/>
              </a:rPr>
              <a:t>d’</a:t>
            </a:r>
            <a:r>
              <a:rPr lang="fr-FR" sz="1597" b="1" dirty="0" err="1">
                <a:solidFill>
                  <a:srgbClr val="000000"/>
                </a:solidFill>
                <a:latin typeface="Arial" panose="020B0604020202020204" pitchFamily="34" charset="0"/>
                <a:cs typeface="Arial" panose="020B0604020202020204" pitchFamily="34" charset="0"/>
                <a:sym typeface="Calibri"/>
              </a:rPr>
              <a:t>Unis-Cité</a:t>
            </a:r>
            <a:r>
              <a:rPr lang="fr-FR" sz="1597" b="1" dirty="0">
                <a:solidFill>
                  <a:srgbClr val="000000"/>
                </a:solidFill>
                <a:latin typeface="Arial" panose="020B0604020202020204" pitchFamily="34" charset="0"/>
                <a:cs typeface="Arial" panose="020B0604020202020204" pitchFamily="34" charset="0"/>
                <a:sym typeface="Calibri"/>
              </a:rPr>
              <a:t>,</a:t>
            </a:r>
            <a:r>
              <a:rPr lang="fr-FR" sz="1597" dirty="0">
                <a:solidFill>
                  <a:srgbClr val="000000"/>
                </a:solidFill>
                <a:latin typeface="Arial" panose="020B0604020202020204" pitchFamily="34" charset="0"/>
                <a:cs typeface="Arial" panose="020B0604020202020204" pitchFamily="34" charset="0"/>
                <a:sym typeface="Calibri"/>
              </a:rPr>
              <a:t> association pionnière du Service Civique </a:t>
            </a:r>
            <a:r>
              <a:rPr lang="fr-FR" sz="1597" dirty="0">
                <a:latin typeface="Arial" panose="020B0604020202020204" pitchFamily="34" charset="0"/>
                <a:cs typeface="Arial" panose="020B0604020202020204" pitchFamily="34" charset="0"/>
              </a:rPr>
              <a:t>et du groupe </a:t>
            </a:r>
            <a:r>
              <a:rPr lang="fr-FR" sz="1597" b="1" dirty="0">
                <a:latin typeface="Arial" panose="020B0604020202020204" pitchFamily="34" charset="0"/>
                <a:cs typeface="Arial" panose="020B0604020202020204" pitchFamily="34" charset="0"/>
              </a:rPr>
              <a:t>Malakoff </a:t>
            </a:r>
            <a:r>
              <a:rPr lang="fr-FR" sz="1597" b="1" dirty="0" err="1">
                <a:latin typeface="Arial" panose="020B0604020202020204" pitchFamily="34" charset="0"/>
                <a:cs typeface="Arial" panose="020B0604020202020204" pitchFamily="34" charset="0"/>
              </a:rPr>
              <a:t>Humanis</a:t>
            </a:r>
            <a:r>
              <a:rPr lang="fr-FR" sz="1597" dirty="0">
                <a:latin typeface="Arial" panose="020B0604020202020204" pitchFamily="34" charset="0"/>
                <a:cs typeface="Arial" panose="020B0604020202020204" pitchFamily="34" charset="0"/>
              </a:rPr>
              <a:t> dans le cadre de la </a:t>
            </a:r>
            <a:r>
              <a:rPr lang="fr-FR" sz="1597" b="1" dirty="0">
                <a:latin typeface="Arial" panose="020B0604020202020204" pitchFamily="34" charset="0"/>
                <a:cs typeface="Arial" panose="020B0604020202020204" pitchFamily="34" charset="0"/>
              </a:rPr>
              <a:t>Fédération </a:t>
            </a:r>
            <a:r>
              <a:rPr lang="fr-FR" sz="1597" b="1" dirty="0" err="1">
                <a:latin typeface="Arial" panose="020B0604020202020204" pitchFamily="34" charset="0"/>
                <a:cs typeface="Arial" panose="020B0604020202020204" pitchFamily="34" charset="0"/>
              </a:rPr>
              <a:t>Agirc-Arrco</a:t>
            </a:r>
            <a:r>
              <a:rPr lang="fr-FR" sz="1597" b="1" dirty="0">
                <a:latin typeface="Arial" panose="020B0604020202020204" pitchFamily="34" charset="0"/>
                <a:cs typeface="Arial" panose="020B0604020202020204" pitchFamily="34" charset="0"/>
              </a:rPr>
              <a:t>.</a:t>
            </a:r>
            <a:endParaRPr lang="fr-FR" sz="1597" dirty="0">
              <a:latin typeface="Arial" panose="020B0604020202020204" pitchFamily="34" charset="0"/>
              <a:cs typeface="Arial" panose="020B0604020202020204" pitchFamily="34" charset="0"/>
            </a:endParaRPr>
          </a:p>
          <a:p>
            <a:pPr algn="ctr" defTabSz="456377" hangingPunct="0"/>
            <a:endParaRPr lang="fr-FR" sz="1597" dirty="0">
              <a:solidFill>
                <a:srgbClr val="000000"/>
              </a:solidFill>
              <a:latin typeface="Arial" panose="020B0604020202020204" pitchFamily="34" charset="0"/>
              <a:cs typeface="Arial" panose="020B0604020202020204" pitchFamily="34" charset="0"/>
              <a:sym typeface="Calibri"/>
            </a:endParaRPr>
          </a:p>
        </p:txBody>
      </p:sp>
      <p:sp>
        <p:nvSpPr>
          <p:cNvPr id="19" name="Rectangle 18"/>
          <p:cNvSpPr/>
          <p:nvPr/>
        </p:nvSpPr>
        <p:spPr>
          <a:xfrm>
            <a:off x="2416339" y="2312802"/>
            <a:ext cx="7073610" cy="755730"/>
          </a:xfrm>
          <a:prstGeom prst="rect">
            <a:avLst/>
          </a:prstGeom>
        </p:spPr>
        <p:txBody>
          <a:bodyPr wrap="square">
            <a:spAutoFit/>
          </a:bodyPr>
          <a:lstStyle/>
          <a:p>
            <a:pPr algn="ctr" defTabSz="531961">
              <a:lnSpc>
                <a:spcPct val="90000"/>
              </a:lnSpc>
              <a:spcBef>
                <a:spcPct val="0"/>
              </a:spcBef>
              <a:spcAft>
                <a:spcPct val="35000"/>
              </a:spcAft>
            </a:pPr>
            <a:r>
              <a:rPr lang="fr-FR" sz="1597" dirty="0">
                <a:latin typeface="Arial" panose="020B0604020202020204" pitchFamily="34" charset="0"/>
                <a:cs typeface="Arial" panose="020B0604020202020204" pitchFamily="34" charset="0"/>
              </a:rPr>
              <a:t>… en partenariat avec les acteurs de la lutte contre l’isolement des personnes âgées et les principaux réseaux ayant l’expérience du Service Civique auprès des seniors</a:t>
            </a:r>
          </a:p>
        </p:txBody>
      </p:sp>
      <p:sp>
        <p:nvSpPr>
          <p:cNvPr id="21" name="Rectangle 20"/>
          <p:cNvSpPr/>
          <p:nvPr/>
        </p:nvSpPr>
        <p:spPr>
          <a:xfrm>
            <a:off x="5719833" y="3759043"/>
            <a:ext cx="3691780" cy="1198110"/>
          </a:xfrm>
          <a:prstGeom prst="rect">
            <a:avLst/>
          </a:prstGeom>
        </p:spPr>
        <p:txBody>
          <a:bodyPr wrap="square">
            <a:spAutoFit/>
          </a:bodyPr>
          <a:lstStyle/>
          <a:p>
            <a:pPr algn="ctr" defTabSz="531961">
              <a:lnSpc>
                <a:spcPct val="90000"/>
              </a:lnSpc>
              <a:spcBef>
                <a:spcPct val="0"/>
              </a:spcBef>
              <a:spcAft>
                <a:spcPct val="35000"/>
              </a:spcAft>
            </a:pPr>
            <a:r>
              <a:rPr lang="fr-FR" sz="1597" dirty="0">
                <a:latin typeface="Arial" panose="020B0604020202020204" pitchFamily="34" charset="0"/>
                <a:cs typeface="Arial" panose="020B0604020202020204" pitchFamily="34" charset="0"/>
              </a:rPr>
              <a:t>… soutenue par le </a:t>
            </a:r>
            <a:r>
              <a:rPr lang="fr-FR" sz="1597" b="1" dirty="0">
                <a:latin typeface="Arial" panose="020B0604020202020204" pitchFamily="34" charset="0"/>
                <a:cs typeface="Arial" panose="020B0604020202020204" pitchFamily="34" charset="0"/>
              </a:rPr>
              <a:t>Ministère chargé de l’autonomie </a:t>
            </a:r>
            <a:r>
              <a:rPr lang="fr-FR" sz="1597" dirty="0">
                <a:latin typeface="Arial" panose="020B0604020202020204" pitchFamily="34" charset="0"/>
                <a:cs typeface="Arial" panose="020B0604020202020204" pitchFamily="34" charset="0"/>
              </a:rPr>
              <a:t>(SGMAS, DGCS, CNSA), le </a:t>
            </a:r>
            <a:r>
              <a:rPr lang="fr-FR" sz="1597" b="1" dirty="0">
                <a:latin typeface="Arial" panose="020B0604020202020204" pitchFamily="34" charset="0"/>
                <a:cs typeface="Arial" panose="020B0604020202020204" pitchFamily="34" charset="0"/>
              </a:rPr>
              <a:t>Secrétariat d’Etat chargé de la Jeunesse et de l’Engagement </a:t>
            </a:r>
            <a:r>
              <a:rPr lang="fr-FR" sz="1597" dirty="0">
                <a:latin typeface="Arial" panose="020B0604020202020204" pitchFamily="34" charset="0"/>
                <a:cs typeface="Arial" panose="020B0604020202020204" pitchFamily="34" charset="0"/>
              </a:rPr>
              <a:t>et </a:t>
            </a:r>
            <a:r>
              <a:rPr lang="fr-FR" sz="1597" b="1" dirty="0">
                <a:latin typeface="Arial" panose="020B0604020202020204" pitchFamily="34" charset="0"/>
                <a:cs typeface="Arial" panose="020B0604020202020204" pitchFamily="34" charset="0"/>
              </a:rPr>
              <a:t>l’Agence du Service Civique</a:t>
            </a:r>
          </a:p>
        </p:txBody>
      </p:sp>
      <p:sp>
        <p:nvSpPr>
          <p:cNvPr id="22" name="Rectangle 21"/>
          <p:cNvSpPr/>
          <p:nvPr/>
        </p:nvSpPr>
        <p:spPr>
          <a:xfrm>
            <a:off x="2479551" y="5675261"/>
            <a:ext cx="3169808" cy="755730"/>
          </a:xfrm>
          <a:prstGeom prst="rect">
            <a:avLst/>
          </a:prstGeom>
        </p:spPr>
        <p:txBody>
          <a:bodyPr wrap="square">
            <a:spAutoFit/>
          </a:bodyPr>
          <a:lstStyle/>
          <a:p>
            <a:pPr algn="ctr" defTabSz="531961">
              <a:lnSpc>
                <a:spcPct val="90000"/>
              </a:lnSpc>
              <a:spcBef>
                <a:spcPct val="0"/>
              </a:spcBef>
              <a:spcAft>
                <a:spcPct val="35000"/>
              </a:spcAft>
            </a:pPr>
            <a:r>
              <a:rPr lang="fr-FR" sz="1597" dirty="0">
                <a:latin typeface="Arial" panose="020B0604020202020204" pitchFamily="34" charset="0"/>
                <a:cs typeface="Arial" panose="020B0604020202020204" pitchFamily="34" charset="0"/>
              </a:rPr>
              <a:t>Depuis Août 2022, le SC2S est un </a:t>
            </a:r>
            <a:r>
              <a:rPr lang="fr-FR" sz="1597" b="1" dirty="0">
                <a:latin typeface="Arial" panose="020B0604020202020204" pitchFamily="34" charset="0"/>
                <a:cs typeface="Arial" panose="020B0604020202020204" pitchFamily="34" charset="0"/>
              </a:rPr>
              <a:t>programme communautaire </a:t>
            </a:r>
            <a:r>
              <a:rPr lang="fr-FR" sz="1597" dirty="0">
                <a:latin typeface="Arial" panose="020B0604020202020204" pitchFamily="34" charset="0"/>
                <a:cs typeface="Arial" panose="020B0604020202020204" pitchFamily="34" charset="0"/>
              </a:rPr>
              <a:t>de la fédération</a:t>
            </a:r>
            <a:r>
              <a:rPr lang="fr-FR" sz="1597" b="1" dirty="0">
                <a:latin typeface="Arial" panose="020B0604020202020204" pitchFamily="34" charset="0"/>
                <a:cs typeface="Arial" panose="020B0604020202020204" pitchFamily="34" charset="0"/>
              </a:rPr>
              <a:t> </a:t>
            </a:r>
            <a:r>
              <a:rPr lang="fr-FR" sz="1597" b="1" dirty="0" err="1">
                <a:latin typeface="Arial" panose="020B0604020202020204" pitchFamily="34" charset="0"/>
                <a:cs typeface="Arial" panose="020B0604020202020204" pitchFamily="34" charset="0"/>
              </a:rPr>
              <a:t>Agirc-Arrco</a:t>
            </a:r>
            <a:endParaRPr lang="fr-FR" sz="1597" b="1" dirty="0">
              <a:latin typeface="Arial" panose="020B0604020202020204" pitchFamily="34" charset="0"/>
              <a:cs typeface="Arial" panose="020B0604020202020204" pitchFamily="34" charset="0"/>
            </a:endParaRPr>
          </a:p>
        </p:txBody>
      </p:sp>
      <p:sp>
        <p:nvSpPr>
          <p:cNvPr id="31" name="Rectangle à coins arrondis 30"/>
          <p:cNvSpPr/>
          <p:nvPr/>
        </p:nvSpPr>
        <p:spPr>
          <a:xfrm>
            <a:off x="2375801" y="5563981"/>
            <a:ext cx="3344032" cy="978291"/>
          </a:xfrm>
          <a:prstGeom prst="roundRect">
            <a:avLst/>
          </a:prstGeom>
          <a:noFill/>
          <a:ln>
            <a:solidFill>
              <a:srgbClr val="FFB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7"/>
          </a:p>
        </p:txBody>
      </p:sp>
      <p:sp>
        <p:nvSpPr>
          <p:cNvPr id="33" name="Rectangle à coins arrondis 32"/>
          <p:cNvSpPr/>
          <p:nvPr/>
        </p:nvSpPr>
        <p:spPr>
          <a:xfrm>
            <a:off x="5684827" y="3662692"/>
            <a:ext cx="3892235" cy="1390812"/>
          </a:xfrm>
          <a:prstGeom prst="roundRect">
            <a:avLst/>
          </a:prstGeom>
          <a:noFill/>
          <a:ln>
            <a:solidFill>
              <a:srgbClr val="FFB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7"/>
          </a:p>
        </p:txBody>
      </p:sp>
      <p:sp>
        <p:nvSpPr>
          <p:cNvPr id="34" name="Rectangle à coins arrondis 33"/>
          <p:cNvSpPr/>
          <p:nvPr/>
        </p:nvSpPr>
        <p:spPr>
          <a:xfrm>
            <a:off x="2340795" y="2143120"/>
            <a:ext cx="7236267" cy="1058111"/>
          </a:xfrm>
          <a:prstGeom prst="roundRect">
            <a:avLst/>
          </a:prstGeom>
          <a:noFill/>
          <a:ln>
            <a:solidFill>
              <a:srgbClr val="FFB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7"/>
          </a:p>
        </p:txBody>
      </p:sp>
    </p:spTree>
    <p:extLst>
      <p:ext uri="{BB962C8B-B14F-4D97-AF65-F5344CB8AC3E}">
        <p14:creationId xmlns:p14="http://schemas.microsoft.com/office/powerpoint/2010/main" val="135771254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2050415" y="256410"/>
            <a:ext cx="8048750" cy="8685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nSpc>
                <a:spcPct val="107000"/>
              </a:lnSpc>
            </a:pPr>
            <a:r>
              <a:rPr lang="fr-FR" sz="2595" b="1" dirty="0">
                <a:latin typeface="Helvetica" panose="020B0604020202020204" pitchFamily="34" charset="0"/>
                <a:ea typeface="Calibri" panose="020F0502020204030204" pitchFamily="34" charset="0"/>
                <a:cs typeface="Times New Roman" panose="02020603050405020304" pitchFamily="18" charset="0"/>
              </a:rPr>
              <a:t>Objectifs et ambition du SC2S </a:t>
            </a:r>
          </a:p>
          <a:p>
            <a:pPr>
              <a:lnSpc>
                <a:spcPct val="107000"/>
              </a:lnSpc>
            </a:pPr>
            <a:endParaRPr lang="fr-FR" sz="2595"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numéro de diapositive 4"/>
          <p:cNvSpPr>
            <a:spLocks noGrp="1"/>
          </p:cNvSpPr>
          <p:nvPr>
            <p:ph type="sldNum" sz="quarter" idx="2"/>
          </p:nvPr>
        </p:nvSpPr>
        <p:spPr>
          <a:xfrm>
            <a:off x="10086725" y="5715854"/>
            <a:ext cx="139579" cy="126766"/>
          </a:xfrm>
        </p:spPr>
        <p:txBody>
          <a:bodyPr/>
          <a:lstStyle/>
          <a:p>
            <a:fld id="{86CB4B4D-7CA3-9044-876B-883B54F8677D}" type="slidenum">
              <a:rPr lang="fr-FR" smtClean="0"/>
              <a:t>5</a:t>
            </a:fld>
            <a:endParaRPr lang="fr-FR"/>
          </a:p>
        </p:txBody>
      </p:sp>
      <p:sp>
        <p:nvSpPr>
          <p:cNvPr id="7" name="ZoneTexte 6"/>
          <p:cNvSpPr txBox="1"/>
          <p:nvPr/>
        </p:nvSpPr>
        <p:spPr>
          <a:xfrm>
            <a:off x="1893032" y="865798"/>
            <a:ext cx="7565158" cy="306760"/>
          </a:xfrm>
          <a:prstGeom prst="rect">
            <a:avLst/>
          </a:prstGeom>
          <a:noFill/>
        </p:spPr>
        <p:txBody>
          <a:bodyPr wrap="square" rtlCol="0">
            <a:spAutoFit/>
          </a:bodyPr>
          <a:lstStyle/>
          <a:p>
            <a:r>
              <a:rPr lang="fr-FR" sz="1397" b="1" dirty="0">
                <a:latin typeface="Arial" panose="020B0604020202020204" pitchFamily="34" charset="0"/>
                <a:cs typeface="Arial" panose="020B0604020202020204" pitchFamily="34" charset="0"/>
              </a:rPr>
              <a:t>4 ENJEUX PORTES PAR LA MOBILISATION</a:t>
            </a:r>
          </a:p>
        </p:txBody>
      </p:sp>
      <p:sp>
        <p:nvSpPr>
          <p:cNvPr id="8" name="Ellipse 7"/>
          <p:cNvSpPr/>
          <p:nvPr/>
        </p:nvSpPr>
        <p:spPr>
          <a:xfrm>
            <a:off x="1893032" y="1427849"/>
            <a:ext cx="503124" cy="50097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97" b="1" dirty="0">
                <a:latin typeface="Open Sans" panose="020B0606030504020204"/>
              </a:rPr>
              <a:t>1</a:t>
            </a:r>
          </a:p>
        </p:txBody>
      </p:sp>
      <p:sp>
        <p:nvSpPr>
          <p:cNvPr id="9" name="ZoneTexte 8"/>
          <p:cNvSpPr txBox="1"/>
          <p:nvPr/>
        </p:nvSpPr>
        <p:spPr>
          <a:xfrm>
            <a:off x="2269372" y="1231557"/>
            <a:ext cx="2988208" cy="812050"/>
          </a:xfrm>
          <a:prstGeom prst="rect">
            <a:avLst/>
          </a:prstGeom>
          <a:noFill/>
          <a:ln w="28575">
            <a:solidFill>
              <a:srgbClr val="FFC000"/>
            </a:solidFill>
          </a:ln>
        </p:spPr>
        <p:txBody>
          <a:bodyPr wrap="square" rtlCol="0" anchor="ctr">
            <a:noAutofit/>
          </a:bodyPr>
          <a:lstStyle/>
          <a:p>
            <a:pPr algn="ctr"/>
            <a:r>
              <a:rPr lang="fr-FR" sz="1198" b="1" dirty="0">
                <a:latin typeface="Arial" panose="020B0604020202020204" pitchFamily="34" charset="0"/>
                <a:cs typeface="Arial" panose="020B0604020202020204" pitchFamily="34" charset="0"/>
              </a:rPr>
              <a:t>Rompre l’isolement des seniors</a:t>
            </a:r>
          </a:p>
          <a:p>
            <a:pPr algn="ctr"/>
            <a:r>
              <a:rPr lang="fr-FR" sz="1198" dirty="0">
                <a:latin typeface="Arial" panose="020B0604020202020204" pitchFamily="34" charset="0"/>
                <a:cs typeface="Arial" panose="020B0604020202020204" pitchFamily="34" charset="0"/>
              </a:rPr>
              <a:t>à domicile et en établissement</a:t>
            </a:r>
          </a:p>
        </p:txBody>
      </p:sp>
      <p:sp>
        <p:nvSpPr>
          <p:cNvPr id="10" name="ZoneTexte 9"/>
          <p:cNvSpPr txBox="1"/>
          <p:nvPr/>
        </p:nvSpPr>
        <p:spPr>
          <a:xfrm>
            <a:off x="5833418" y="1232313"/>
            <a:ext cx="4056470" cy="796937"/>
          </a:xfrm>
          <a:prstGeom prst="rect">
            <a:avLst/>
          </a:prstGeom>
          <a:noFill/>
          <a:ln w="28575">
            <a:solidFill>
              <a:srgbClr val="FFC000"/>
            </a:solidFill>
          </a:ln>
        </p:spPr>
        <p:txBody>
          <a:bodyPr wrap="square" rtlCol="0" anchor="ctr" anchorCtr="0">
            <a:noAutofit/>
          </a:bodyPr>
          <a:lstStyle/>
          <a:p>
            <a:pPr algn="ctr"/>
            <a:r>
              <a:rPr lang="fr-FR" sz="1198" b="1" dirty="0">
                <a:latin typeface="Arial" panose="020B0604020202020204" pitchFamily="34" charset="0"/>
                <a:cs typeface="Arial" panose="020B0604020202020204" pitchFamily="34" charset="0"/>
              </a:rPr>
              <a:t>Aider nos aînés à bien vieillir </a:t>
            </a:r>
          </a:p>
          <a:p>
            <a:pPr algn="ctr"/>
            <a:r>
              <a:rPr lang="fr-FR" sz="1198" dirty="0">
                <a:latin typeface="Arial" panose="020B0604020202020204" pitchFamily="34" charset="0"/>
                <a:cs typeface="Arial" panose="020B0604020202020204" pitchFamily="34" charset="0"/>
              </a:rPr>
              <a:t>prévention / santé / engagement et lien social / </a:t>
            </a:r>
          </a:p>
          <a:p>
            <a:pPr algn="ctr"/>
            <a:r>
              <a:rPr lang="fr-FR" sz="1198" dirty="0">
                <a:latin typeface="Arial" panose="020B0604020202020204" pitchFamily="34" charset="0"/>
                <a:cs typeface="Arial" panose="020B0604020202020204" pitchFamily="34" charset="0"/>
              </a:rPr>
              <a:t>accès au numérique</a:t>
            </a:r>
          </a:p>
        </p:txBody>
      </p:sp>
      <p:sp>
        <p:nvSpPr>
          <p:cNvPr id="11" name="ZoneTexte 10"/>
          <p:cNvSpPr txBox="1"/>
          <p:nvPr/>
        </p:nvSpPr>
        <p:spPr>
          <a:xfrm>
            <a:off x="2269372" y="2175151"/>
            <a:ext cx="7623566" cy="685236"/>
          </a:xfrm>
          <a:prstGeom prst="rect">
            <a:avLst/>
          </a:prstGeom>
          <a:noFill/>
          <a:ln w="28575">
            <a:solidFill>
              <a:srgbClr val="FFC000"/>
            </a:solidFill>
            <a:prstDash val="sysDot"/>
          </a:ln>
        </p:spPr>
        <p:txBody>
          <a:bodyPr wrap="square" rtlCol="0" anchor="ctr" anchorCtr="0">
            <a:noAutofit/>
          </a:bodyPr>
          <a:lstStyle/>
          <a:p>
            <a:pPr algn="ctr"/>
            <a:r>
              <a:rPr lang="fr-FR" sz="1198" b="1" dirty="0">
                <a:latin typeface="Arial" panose="020B0604020202020204" pitchFamily="34" charset="0"/>
                <a:cs typeface="Arial" panose="020B0604020202020204" pitchFamily="34" charset="0"/>
              </a:rPr>
              <a:t>Promouvoir les métiers du grand âge auprès des jeunes engagés</a:t>
            </a:r>
          </a:p>
          <a:p>
            <a:pPr algn="ctr"/>
            <a:r>
              <a:rPr lang="fr-FR" sz="1198" dirty="0">
                <a:latin typeface="Arial" panose="020B0604020202020204" pitchFamily="34" charset="0"/>
                <a:cs typeface="Arial" panose="020B0604020202020204" pitchFamily="34" charset="0"/>
              </a:rPr>
              <a:t>&gt; le Service Civique comme parcours formateur vers ces métiers</a:t>
            </a:r>
          </a:p>
        </p:txBody>
      </p:sp>
      <p:sp>
        <p:nvSpPr>
          <p:cNvPr id="12" name="ZoneTexte 11"/>
          <p:cNvSpPr txBox="1"/>
          <p:nvPr/>
        </p:nvSpPr>
        <p:spPr>
          <a:xfrm>
            <a:off x="2269372" y="2987851"/>
            <a:ext cx="7623566" cy="616895"/>
          </a:xfrm>
          <a:prstGeom prst="rect">
            <a:avLst/>
          </a:prstGeom>
          <a:noFill/>
          <a:ln w="28575">
            <a:solidFill>
              <a:srgbClr val="FFC000"/>
            </a:solidFill>
            <a:prstDash val="sysDot"/>
          </a:ln>
        </p:spPr>
        <p:txBody>
          <a:bodyPr wrap="square" rtlCol="0" anchor="ctr" anchorCtr="0">
            <a:noAutofit/>
          </a:bodyPr>
          <a:lstStyle/>
          <a:p>
            <a:pPr algn="ctr"/>
            <a:r>
              <a:rPr lang="fr-FR" sz="1198" dirty="0">
                <a:latin typeface="Arial" panose="020B0604020202020204" pitchFamily="34" charset="0"/>
                <a:cs typeface="Arial" panose="020B0604020202020204" pitchFamily="34" charset="0"/>
              </a:rPr>
              <a:t>Développer le </a:t>
            </a:r>
            <a:r>
              <a:rPr lang="fr-FR" sz="1198" b="1" dirty="0">
                <a:latin typeface="Arial" panose="020B0604020202020204" pitchFamily="34" charset="0"/>
                <a:cs typeface="Arial" panose="020B0604020202020204" pitchFamily="34" charset="0"/>
              </a:rPr>
              <a:t>bénévolat et la fraternité </a:t>
            </a:r>
            <a:r>
              <a:rPr lang="fr-FR" sz="1198" dirty="0">
                <a:latin typeface="Arial" panose="020B0604020202020204" pitchFamily="34" charset="0"/>
                <a:cs typeface="Arial" panose="020B0604020202020204" pitchFamily="34" charset="0"/>
              </a:rPr>
              <a:t>intergénérationnelle </a:t>
            </a:r>
            <a:br>
              <a:rPr lang="fr-FR" sz="1198" dirty="0">
                <a:latin typeface="Arial" panose="020B0604020202020204" pitchFamily="34" charset="0"/>
                <a:cs typeface="Arial" panose="020B0604020202020204" pitchFamily="34" charset="0"/>
              </a:rPr>
            </a:br>
            <a:r>
              <a:rPr lang="fr-FR" sz="1198" b="1" dirty="0">
                <a:latin typeface="Arial" panose="020B0604020202020204" pitchFamily="34" charset="0"/>
                <a:cs typeface="Arial" panose="020B0604020202020204" pitchFamily="34" charset="0"/>
              </a:rPr>
              <a:t>envers les seniors </a:t>
            </a:r>
            <a:r>
              <a:rPr lang="fr-FR" sz="1198" dirty="0">
                <a:latin typeface="Arial" panose="020B0604020202020204" pitchFamily="34" charset="0"/>
                <a:cs typeface="Arial" panose="020B0604020202020204" pitchFamily="34" charset="0"/>
              </a:rPr>
              <a:t>isolés et les personnes vulnérables</a:t>
            </a:r>
          </a:p>
        </p:txBody>
      </p:sp>
      <p:sp>
        <p:nvSpPr>
          <p:cNvPr id="13" name="Ellipse 12"/>
          <p:cNvSpPr/>
          <p:nvPr/>
        </p:nvSpPr>
        <p:spPr>
          <a:xfrm>
            <a:off x="5476298" y="1427849"/>
            <a:ext cx="503124" cy="50097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97" b="1" dirty="0">
                <a:latin typeface="Open Sans" panose="020B0606030504020204"/>
              </a:rPr>
              <a:t>2</a:t>
            </a:r>
          </a:p>
        </p:txBody>
      </p:sp>
      <p:sp>
        <p:nvSpPr>
          <p:cNvPr id="14" name="Ellipse 13"/>
          <p:cNvSpPr/>
          <p:nvPr/>
        </p:nvSpPr>
        <p:spPr>
          <a:xfrm>
            <a:off x="1885068" y="2254320"/>
            <a:ext cx="503124" cy="50097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97" b="1" dirty="0">
                <a:latin typeface="Open Sans" panose="020B0606030504020204"/>
              </a:rPr>
              <a:t>3</a:t>
            </a:r>
          </a:p>
        </p:txBody>
      </p:sp>
      <p:sp>
        <p:nvSpPr>
          <p:cNvPr id="15" name="Ellipse 14"/>
          <p:cNvSpPr/>
          <p:nvPr/>
        </p:nvSpPr>
        <p:spPr>
          <a:xfrm>
            <a:off x="1885068" y="3032636"/>
            <a:ext cx="503124" cy="50097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97" b="1" dirty="0">
                <a:latin typeface="Open Sans" panose="020B0606030504020204"/>
              </a:rPr>
              <a:t>4</a:t>
            </a:r>
          </a:p>
        </p:txBody>
      </p:sp>
      <p:sp>
        <p:nvSpPr>
          <p:cNvPr id="16" name="ZoneTexte 15"/>
          <p:cNvSpPr txBox="1"/>
          <p:nvPr/>
        </p:nvSpPr>
        <p:spPr>
          <a:xfrm>
            <a:off x="1893033" y="3847828"/>
            <a:ext cx="7820932" cy="2657346"/>
          </a:xfrm>
          <a:prstGeom prst="rect">
            <a:avLst/>
          </a:prstGeom>
          <a:noFill/>
        </p:spPr>
        <p:txBody>
          <a:bodyPr wrap="square" rtlCol="0">
            <a:spAutoFit/>
          </a:bodyPr>
          <a:lstStyle/>
          <a:p>
            <a:r>
              <a:rPr lang="fr-FR" sz="1397" b="1" dirty="0">
                <a:latin typeface="Arial" panose="020B0604020202020204" pitchFamily="34" charset="0"/>
                <a:cs typeface="Arial" panose="020B0604020202020204" pitchFamily="34" charset="0"/>
              </a:rPr>
              <a:t>4 OBJECTIFS SPECIFIQUES DE LA MOBILISATION</a:t>
            </a:r>
          </a:p>
          <a:p>
            <a:pPr>
              <a:buClr>
                <a:schemeClr val="accent4"/>
              </a:buClr>
            </a:pPr>
            <a:endParaRPr lang="fr-FR" sz="1198" dirty="0">
              <a:solidFill>
                <a:schemeClr val="dk1"/>
              </a:solidFill>
              <a:latin typeface="Arial" panose="020B0604020202020204" pitchFamily="34" charset="0"/>
              <a:ea typeface="Open Sans"/>
              <a:cs typeface="Arial" panose="020B0604020202020204" pitchFamily="34" charset="0"/>
              <a:sym typeface="Open Sans"/>
            </a:endParaRPr>
          </a:p>
          <a:p>
            <a:pPr marL="285236" indent="-285236">
              <a:buClr>
                <a:srgbClr val="FFBF0D"/>
              </a:buClr>
              <a:buFont typeface="Arial" panose="020B0604020202020204" pitchFamily="34" charset="0"/>
              <a:buChar char="•"/>
            </a:pPr>
            <a:r>
              <a:rPr lang="fr-FR" sz="1397" dirty="0">
                <a:latin typeface="Arial" panose="020B0604020202020204" pitchFamily="34" charset="0"/>
                <a:ea typeface="Open Sans"/>
                <a:cs typeface="Arial" panose="020B0604020202020204" pitchFamily="34" charset="0"/>
                <a:sym typeface="Open Sans"/>
              </a:rPr>
              <a:t>Ancrer le Service Civique dans le secteur du « grand âge », en contribuant à une </a:t>
            </a:r>
            <a:r>
              <a:rPr lang="fr-FR" sz="1397" b="1" dirty="0">
                <a:solidFill>
                  <a:srgbClr val="FFBF0D"/>
                </a:solidFill>
                <a:latin typeface="Arial" panose="020B0604020202020204" pitchFamily="34" charset="0"/>
                <a:ea typeface="Open Sans"/>
                <a:cs typeface="Arial" panose="020B0604020202020204" pitchFamily="34" charset="0"/>
                <a:sym typeface="Open Sans"/>
              </a:rPr>
              <a:t>mobilisation massive de jeunes (2000, 5000 puis 10 000)</a:t>
            </a:r>
            <a:r>
              <a:rPr lang="fr-FR" sz="1397" dirty="0">
                <a:latin typeface="Arial" panose="020B0604020202020204" pitchFamily="34" charset="0"/>
                <a:ea typeface="Open Sans"/>
                <a:cs typeface="Arial" panose="020B0604020202020204" pitchFamily="34" charset="0"/>
                <a:sym typeface="Open Sans"/>
              </a:rPr>
              <a:t> en établissement et à domicile, auprès de plus de </a:t>
            </a:r>
            <a:r>
              <a:rPr lang="fr-FR" sz="1397" b="1" dirty="0">
                <a:solidFill>
                  <a:srgbClr val="FFBF0D"/>
                </a:solidFill>
                <a:latin typeface="Arial" panose="020B0604020202020204" pitchFamily="34" charset="0"/>
                <a:ea typeface="Open Sans"/>
                <a:cs typeface="Arial" panose="020B0604020202020204" pitchFamily="34" charset="0"/>
                <a:sym typeface="Open Sans"/>
              </a:rPr>
              <a:t>200 000 </a:t>
            </a:r>
            <a:r>
              <a:rPr lang="fr-FR" sz="1397" dirty="0">
                <a:latin typeface="Arial" panose="020B0604020202020204" pitchFamily="34" charset="0"/>
                <a:ea typeface="Open Sans"/>
                <a:cs typeface="Arial" panose="020B0604020202020204" pitchFamily="34" charset="0"/>
                <a:sym typeface="Open Sans"/>
              </a:rPr>
              <a:t>seniors</a:t>
            </a:r>
          </a:p>
          <a:p>
            <a:pPr marL="285236" indent="-285236">
              <a:buClr>
                <a:srgbClr val="FFBF0D"/>
              </a:buClr>
              <a:buFont typeface="Arial" panose="020B0604020202020204" pitchFamily="34" charset="0"/>
              <a:buChar char="•"/>
            </a:pPr>
            <a:endParaRPr lang="fr-FR" sz="998" dirty="0">
              <a:solidFill>
                <a:schemeClr val="dk1"/>
              </a:solidFill>
              <a:latin typeface="Arial" panose="020B0604020202020204" pitchFamily="34" charset="0"/>
              <a:ea typeface="Open Sans"/>
              <a:cs typeface="Arial" panose="020B0604020202020204" pitchFamily="34" charset="0"/>
              <a:sym typeface="Open Sans"/>
            </a:endParaRPr>
          </a:p>
          <a:p>
            <a:pPr marL="285236" indent="-285236">
              <a:buClr>
                <a:srgbClr val="FFBF0D"/>
              </a:buClr>
              <a:buFont typeface="Arial" panose="020B0604020202020204" pitchFamily="34" charset="0"/>
              <a:buChar char="•"/>
            </a:pPr>
            <a:r>
              <a:rPr lang="fr-FR" sz="1397" dirty="0">
                <a:solidFill>
                  <a:schemeClr val="dk1"/>
                </a:solidFill>
                <a:latin typeface="Arial" panose="020B0604020202020204" pitchFamily="34" charset="0"/>
                <a:ea typeface="Open Sans"/>
                <a:cs typeface="Arial" panose="020B0604020202020204" pitchFamily="34" charset="0"/>
                <a:sym typeface="Open Sans"/>
              </a:rPr>
              <a:t>Impliquer </a:t>
            </a:r>
            <a:r>
              <a:rPr lang="fr-FR" sz="1397" dirty="0">
                <a:latin typeface="Arial" panose="020B0604020202020204" pitchFamily="34" charset="0"/>
                <a:ea typeface="Open Sans"/>
                <a:cs typeface="Arial" panose="020B0604020202020204" pitchFamily="34" charset="0"/>
                <a:sym typeface="Open Sans"/>
              </a:rPr>
              <a:t>et faire adhérer, outre </a:t>
            </a:r>
            <a:r>
              <a:rPr lang="fr-FR" sz="1397" dirty="0">
                <a:solidFill>
                  <a:schemeClr val="dk1"/>
                </a:solidFill>
                <a:latin typeface="Arial" panose="020B0604020202020204" pitchFamily="34" charset="0"/>
                <a:ea typeface="Open Sans"/>
                <a:cs typeface="Arial" panose="020B0604020202020204" pitchFamily="34" charset="0"/>
                <a:sym typeface="Open Sans"/>
              </a:rPr>
              <a:t>les Ministères concernés, </a:t>
            </a:r>
            <a:r>
              <a:rPr lang="fr-FR" sz="1397" dirty="0">
                <a:latin typeface="Arial" panose="020B0604020202020204" pitchFamily="34" charset="0"/>
                <a:ea typeface="Open Sans"/>
                <a:cs typeface="Arial" panose="020B0604020202020204" pitchFamily="34" charset="0"/>
                <a:sym typeface="Open Sans"/>
              </a:rPr>
              <a:t>tous les acteurs du </a:t>
            </a:r>
            <a:r>
              <a:rPr lang="fr-FR" sz="1397" dirty="0">
                <a:solidFill>
                  <a:schemeClr val="dk1"/>
                </a:solidFill>
                <a:latin typeface="Arial" panose="020B0604020202020204" pitchFamily="34" charset="0"/>
                <a:ea typeface="Open Sans"/>
                <a:cs typeface="Arial" panose="020B0604020202020204" pitchFamily="34" charset="0"/>
                <a:sym typeface="Open Sans"/>
              </a:rPr>
              <a:t>secteur, avec un </a:t>
            </a:r>
            <a:r>
              <a:rPr lang="fr-FR" sz="1397" b="1" dirty="0">
                <a:solidFill>
                  <a:srgbClr val="FFBF0D"/>
                </a:solidFill>
                <a:latin typeface="Arial" panose="020B0604020202020204" pitchFamily="34" charset="0"/>
                <a:ea typeface="Open Sans"/>
                <a:cs typeface="Arial" panose="020B0604020202020204" pitchFamily="34" charset="0"/>
                <a:sym typeface="Open Sans"/>
              </a:rPr>
              <a:t>système de gouvernance permettant de « construire ensemble »</a:t>
            </a:r>
          </a:p>
          <a:p>
            <a:pPr>
              <a:buClr>
                <a:srgbClr val="FFBF0D"/>
              </a:buClr>
            </a:pPr>
            <a:endParaRPr lang="fr-FR" sz="998" dirty="0">
              <a:latin typeface="Arial" panose="020B0604020202020204" pitchFamily="34" charset="0"/>
              <a:ea typeface="Open Sans"/>
              <a:cs typeface="Arial" panose="020B0604020202020204" pitchFamily="34" charset="0"/>
              <a:sym typeface="Open Sans"/>
            </a:endParaRPr>
          </a:p>
          <a:p>
            <a:pPr marL="285236" indent="-285236">
              <a:buClr>
                <a:srgbClr val="FFBF0D"/>
              </a:buClr>
              <a:buFont typeface="Arial" panose="020B0604020202020204" pitchFamily="34" charset="0"/>
              <a:buChar char="•"/>
            </a:pPr>
            <a:r>
              <a:rPr lang="fr-FR" sz="1397" dirty="0">
                <a:solidFill>
                  <a:schemeClr val="dk1"/>
                </a:solidFill>
                <a:latin typeface="Arial" panose="020B0604020202020204" pitchFamily="34" charset="0"/>
                <a:ea typeface="Open Sans"/>
                <a:cs typeface="Arial" panose="020B0604020202020204" pitchFamily="34" charset="0"/>
                <a:sym typeface="Open Sans"/>
              </a:rPr>
              <a:t>Déployer auprès de nos aînés un </a:t>
            </a:r>
            <a:r>
              <a:rPr lang="fr-FR" sz="1397" b="1" dirty="0">
                <a:solidFill>
                  <a:srgbClr val="FFBF0D"/>
                </a:solidFill>
                <a:latin typeface="Arial" panose="020B0604020202020204" pitchFamily="34" charset="0"/>
                <a:ea typeface="Open Sans"/>
                <a:cs typeface="Arial" panose="020B0604020202020204" pitchFamily="34" charset="0"/>
                <a:sym typeface="Open Sans"/>
              </a:rPr>
              <a:t>Service Civique de qualité</a:t>
            </a:r>
            <a:r>
              <a:rPr lang="fr-FR" sz="1397" b="1" dirty="0">
                <a:solidFill>
                  <a:srgbClr val="EAB200"/>
                </a:solidFill>
                <a:latin typeface="Arial" panose="020B0604020202020204" pitchFamily="34" charset="0"/>
                <a:ea typeface="Open Sans"/>
                <a:cs typeface="Arial" panose="020B0604020202020204" pitchFamily="34" charset="0"/>
                <a:sym typeface="Open Sans"/>
              </a:rPr>
              <a:t> </a:t>
            </a:r>
            <a:r>
              <a:rPr lang="fr-FR" sz="1397" dirty="0">
                <a:solidFill>
                  <a:schemeClr val="dk1"/>
                </a:solidFill>
                <a:latin typeface="Arial" panose="020B0604020202020204" pitchFamily="34" charset="0"/>
                <a:ea typeface="Open Sans"/>
                <a:cs typeface="Arial" panose="020B0604020202020204" pitchFamily="34" charset="0"/>
                <a:sym typeface="Open Sans"/>
              </a:rPr>
              <a:t>via notamment </a:t>
            </a:r>
          </a:p>
          <a:p>
            <a:pPr>
              <a:buClr>
                <a:srgbClr val="FFBF0D"/>
              </a:buClr>
            </a:pPr>
            <a:r>
              <a:rPr lang="fr-FR" sz="1397" dirty="0">
                <a:solidFill>
                  <a:schemeClr val="dk1"/>
                </a:solidFill>
                <a:latin typeface="Arial" panose="020B0604020202020204" pitchFamily="34" charset="0"/>
                <a:ea typeface="Open Sans"/>
                <a:cs typeface="Arial" panose="020B0604020202020204" pitchFamily="34" charset="0"/>
                <a:sym typeface="Open Sans"/>
              </a:rPr>
              <a:t>      la mise en place d’un </a:t>
            </a:r>
            <a:r>
              <a:rPr lang="fr-FR" sz="1397" dirty="0">
                <a:latin typeface="Arial" panose="020B0604020202020204" pitchFamily="34" charset="0"/>
                <a:ea typeface="Open Sans"/>
                <a:cs typeface="Arial" panose="020B0604020202020204" pitchFamily="34" charset="0"/>
                <a:sym typeface="Open Sans"/>
              </a:rPr>
              <a:t>socle commun de formation pour jeunes et encadrants</a:t>
            </a:r>
          </a:p>
          <a:p>
            <a:pPr marL="171141" indent="-171141">
              <a:buClr>
                <a:srgbClr val="FFBF0D"/>
              </a:buClr>
              <a:buFont typeface="Arial" panose="020B0604020202020204" pitchFamily="34" charset="0"/>
              <a:buChar char="•"/>
            </a:pPr>
            <a:endParaRPr lang="fr-FR" sz="898" dirty="0">
              <a:latin typeface="Arial" panose="020B0604020202020204" pitchFamily="34" charset="0"/>
              <a:cs typeface="Arial" panose="020B0604020202020204" pitchFamily="34" charset="0"/>
            </a:endParaRPr>
          </a:p>
          <a:p>
            <a:pPr marL="285236" indent="-285236">
              <a:buClr>
                <a:srgbClr val="FFBF0D"/>
              </a:buClr>
              <a:buFont typeface="Arial" panose="020B0604020202020204" pitchFamily="34" charset="0"/>
              <a:buChar char="•"/>
            </a:pPr>
            <a:r>
              <a:rPr lang="fr-FR" sz="1397" dirty="0">
                <a:solidFill>
                  <a:schemeClr val="dk1"/>
                </a:solidFill>
                <a:latin typeface="Arial" panose="020B0604020202020204" pitchFamily="34" charset="0"/>
                <a:ea typeface="Open Sans"/>
                <a:cs typeface="Arial" panose="020B0604020202020204" pitchFamily="34" charset="0"/>
                <a:sym typeface="Open Sans"/>
              </a:rPr>
              <a:t>Piloter le SC2S avec le souci de la </a:t>
            </a:r>
            <a:r>
              <a:rPr lang="fr-FR" sz="1397" b="1" dirty="0">
                <a:solidFill>
                  <a:srgbClr val="FFBF0D"/>
                </a:solidFill>
                <a:latin typeface="Arial" panose="020B0604020202020204" pitchFamily="34" charset="0"/>
                <a:ea typeface="Open Sans"/>
                <a:cs typeface="Arial" panose="020B0604020202020204" pitchFamily="34" charset="0"/>
                <a:sym typeface="Open Sans"/>
              </a:rPr>
              <a:t>mesure d’impact</a:t>
            </a:r>
          </a:p>
        </p:txBody>
      </p:sp>
      <p:sp>
        <p:nvSpPr>
          <p:cNvPr id="18" name="Rectangle 17"/>
          <p:cNvSpPr/>
          <p:nvPr/>
        </p:nvSpPr>
        <p:spPr>
          <a:xfrm>
            <a:off x="2082941" y="587221"/>
            <a:ext cx="4851223" cy="132716"/>
          </a:xfrm>
          <a:prstGeom prst="rect">
            <a:avLst/>
          </a:prstGeom>
          <a:solidFill>
            <a:srgbClr val="FFBF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5"/>
          </a:p>
        </p:txBody>
      </p:sp>
    </p:spTree>
    <p:extLst>
      <p:ext uri="{BB962C8B-B14F-4D97-AF65-F5344CB8AC3E}">
        <p14:creationId xmlns:p14="http://schemas.microsoft.com/office/powerpoint/2010/main" val="163459874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4565" y="840342"/>
            <a:ext cx="7392723" cy="69414"/>
          </a:xfrm>
          <a:prstGeom prst="rect">
            <a:avLst/>
          </a:prstGeom>
          <a:solidFill>
            <a:srgbClr val="FFBF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5"/>
          </a:p>
        </p:txBody>
      </p:sp>
      <p:sp>
        <p:nvSpPr>
          <p:cNvPr id="4" name="object 3"/>
          <p:cNvSpPr txBox="1"/>
          <p:nvPr/>
        </p:nvSpPr>
        <p:spPr>
          <a:xfrm>
            <a:off x="1973233" y="500523"/>
            <a:ext cx="7873787" cy="409232"/>
          </a:xfrm>
          <a:prstGeom prst="rect">
            <a:avLst/>
          </a:prstGeom>
        </p:spPr>
        <p:txBody>
          <a:bodyPr vert="horz" wrap="square" lIns="0" tIns="0" rIns="0" bIns="0" rtlCol="0">
            <a:spAutoFit/>
          </a:bodyPr>
          <a:lstStyle/>
          <a:p>
            <a:pPr marL="12666" marR="5066">
              <a:lnSpc>
                <a:spcPts val="3191"/>
              </a:lnSpc>
              <a:spcBef>
                <a:spcPts val="633"/>
              </a:spcBef>
            </a:pPr>
            <a:r>
              <a:rPr lang="fr-FR" sz="2792" b="1" dirty="0">
                <a:solidFill>
                  <a:srgbClr val="000205"/>
                </a:solidFill>
                <a:latin typeface="Arial"/>
                <a:cs typeface="Arial"/>
              </a:rPr>
              <a:t>Les modalités pour rejoindre la mobilisation</a:t>
            </a:r>
            <a:endParaRPr sz="2792" dirty="0">
              <a:latin typeface="Arial"/>
              <a:cs typeface="Arial"/>
            </a:endParaRPr>
          </a:p>
        </p:txBody>
      </p:sp>
      <p:sp>
        <p:nvSpPr>
          <p:cNvPr id="20" name="Google Shape;214;p5"/>
          <p:cNvSpPr/>
          <p:nvPr/>
        </p:nvSpPr>
        <p:spPr>
          <a:xfrm>
            <a:off x="4866687" y="1301690"/>
            <a:ext cx="2362013" cy="999168"/>
          </a:xfrm>
          <a:prstGeom prst="roundRect">
            <a:avLst>
              <a:gd name="adj" fmla="val 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172" tIns="0" rIns="91172" bIns="0" anchor="ctr" anchorCtr="0">
            <a:noAutofit/>
          </a:bodyPr>
          <a:lstStyle/>
          <a:p>
            <a:pPr algn="ctr">
              <a:buClr>
                <a:srgbClr val="000000"/>
              </a:buClr>
              <a:buSzPts val="1400"/>
            </a:pPr>
            <a:r>
              <a:rPr lang="fr-FR" sz="1197" b="1" dirty="0">
                <a:solidFill>
                  <a:schemeClr val="lt1"/>
                </a:solidFill>
                <a:latin typeface="Arial" panose="020B0604020202020204" pitchFamily="34" charset="0"/>
                <a:ea typeface="Open Sans"/>
                <a:cs typeface="Arial" panose="020B0604020202020204" pitchFamily="34" charset="0"/>
                <a:sym typeface="Open Sans"/>
              </a:rPr>
              <a:t>Votre organisme ne dispose pas encore d’agrément et souhaite </a:t>
            </a:r>
            <a:r>
              <a:rPr lang="fr-FR" sz="1197" b="1" dirty="0">
                <a:solidFill>
                  <a:schemeClr val="lt1"/>
                </a:solidFill>
                <a:latin typeface="Arial" panose="020B0604020202020204" pitchFamily="34" charset="0"/>
                <a:ea typeface="Open Sans"/>
                <a:cs typeface="Arial" panose="020B0604020202020204" pitchFamily="34" charset="0"/>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accueillir</a:t>
            </a:r>
            <a:r>
              <a:rPr lang="fr-FR" sz="1197" b="1" dirty="0">
                <a:solidFill>
                  <a:schemeClr val="lt1"/>
                </a:solidFill>
                <a:latin typeface="Arial" panose="020B0604020202020204" pitchFamily="34" charset="0"/>
                <a:ea typeface="Open Sans"/>
                <a:cs typeface="Arial" panose="020B0604020202020204" pitchFamily="34" charset="0"/>
                <a:sym typeface="Open Sans"/>
              </a:rPr>
              <a:t> des jeunes avec l’appui d’une structure spécialisée ?</a:t>
            </a:r>
            <a:endParaRPr sz="1197" dirty="0">
              <a:latin typeface="Arial" panose="020B0604020202020204" pitchFamily="34" charset="0"/>
              <a:ea typeface="Arial"/>
              <a:cs typeface="Arial" panose="020B0604020202020204" pitchFamily="34" charset="0"/>
              <a:sym typeface="Arial"/>
            </a:endParaRPr>
          </a:p>
        </p:txBody>
      </p:sp>
      <p:sp>
        <p:nvSpPr>
          <p:cNvPr id="21" name="Google Shape;212;p5"/>
          <p:cNvSpPr/>
          <p:nvPr/>
        </p:nvSpPr>
        <p:spPr>
          <a:xfrm>
            <a:off x="7687114" y="1301690"/>
            <a:ext cx="2406906" cy="999168"/>
          </a:xfrm>
          <a:prstGeom prst="roundRect">
            <a:avLst>
              <a:gd name="adj" fmla="val 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172" tIns="0" rIns="91172" bIns="0" anchor="ctr" anchorCtr="0">
            <a:noAutofit/>
          </a:bodyPr>
          <a:lstStyle/>
          <a:p>
            <a:pPr algn="ctr">
              <a:buClr>
                <a:srgbClr val="000000"/>
              </a:buClr>
              <a:buSzPts val="1400"/>
            </a:pPr>
            <a:r>
              <a:rPr lang="fr-FR" sz="1197" b="1" dirty="0">
                <a:solidFill>
                  <a:schemeClr val="lt1"/>
                </a:solidFill>
                <a:latin typeface="Arial" panose="020B0604020202020204" pitchFamily="34" charset="0"/>
                <a:ea typeface="Open Sans"/>
                <a:cs typeface="Arial" panose="020B0604020202020204" pitchFamily="34" charset="0"/>
                <a:sym typeface="Open Sans"/>
              </a:rPr>
              <a:t>Votre organisme ne peut / souhaite pas accueillir des jeunes 24h/semaine minimum et/ou les tutorer ? </a:t>
            </a:r>
            <a:endParaRPr sz="1197" b="1" dirty="0">
              <a:solidFill>
                <a:schemeClr val="lt1"/>
              </a:solidFill>
              <a:latin typeface="Arial" panose="020B0604020202020204" pitchFamily="34" charset="0"/>
              <a:ea typeface="Open Sans"/>
              <a:cs typeface="Arial" panose="020B0604020202020204" pitchFamily="34" charset="0"/>
              <a:sym typeface="Open Sans"/>
            </a:endParaRPr>
          </a:p>
        </p:txBody>
      </p:sp>
      <p:sp>
        <p:nvSpPr>
          <p:cNvPr id="23" name="Google Shape;215;p5"/>
          <p:cNvSpPr/>
          <p:nvPr/>
        </p:nvSpPr>
        <p:spPr>
          <a:xfrm>
            <a:off x="4866687" y="2538096"/>
            <a:ext cx="2362013" cy="3619077"/>
          </a:xfrm>
          <a:prstGeom prst="roundRect">
            <a:avLst>
              <a:gd name="adj" fmla="val 0"/>
            </a:avLst>
          </a:prstGeom>
          <a:solidFill>
            <a:schemeClr val="lt1"/>
          </a:solidFill>
          <a:ln w="12700" cap="flat" cmpd="sng">
            <a:solidFill>
              <a:srgbClr val="FFC000"/>
            </a:solidFill>
            <a:prstDash val="solid"/>
            <a:miter lim="800000"/>
            <a:headEnd type="none" w="sm" len="sm"/>
            <a:tailEnd type="none" w="sm" len="sm"/>
          </a:ln>
        </p:spPr>
        <p:txBody>
          <a:bodyPr spcFirstLastPara="1" wrap="square" lIns="91172" tIns="0" rIns="91172" bIns="0" anchor="t" anchorCtr="0">
            <a:noAutofit/>
          </a:bodyPr>
          <a:lstStyle/>
          <a:p>
            <a:pPr algn="ctr">
              <a:buClr>
                <a:srgbClr val="000000"/>
              </a:buClr>
              <a:buSzPts val="1000"/>
            </a:pPr>
            <a:r>
              <a:rPr lang="fr-FR" sz="997" b="1" dirty="0">
                <a:latin typeface="Arial" panose="020B0604020202020204" pitchFamily="34" charset="0"/>
                <a:ea typeface="Open Sans"/>
                <a:cs typeface="Arial" panose="020B0604020202020204" pitchFamily="34" charset="0"/>
                <a:sym typeface="Open Sans"/>
              </a:rPr>
              <a:t/>
            </a:r>
            <a:br>
              <a:rPr lang="fr-FR" sz="997" b="1" dirty="0">
                <a:latin typeface="Arial" panose="020B0604020202020204" pitchFamily="34" charset="0"/>
                <a:ea typeface="Open Sans"/>
                <a:cs typeface="Arial" panose="020B0604020202020204" pitchFamily="34" charset="0"/>
                <a:sym typeface="Open Sans"/>
              </a:rPr>
            </a:br>
            <a:r>
              <a:rPr lang="fr-FR" sz="1197" b="1" dirty="0">
                <a:latin typeface="Arial" panose="020B0604020202020204" pitchFamily="34" charset="0"/>
                <a:ea typeface="Open Sans"/>
                <a:cs typeface="Arial" panose="020B0604020202020204" pitchFamily="34" charset="0"/>
                <a:sym typeface="Open Sans"/>
              </a:rPr>
              <a:t>MODALITE 2 : </a:t>
            </a:r>
            <a:endParaRPr sz="1197" dirty="0">
              <a:latin typeface="Arial" panose="020B0604020202020204" pitchFamily="34" charset="0"/>
              <a:ea typeface="Arial"/>
              <a:cs typeface="Arial" panose="020B0604020202020204" pitchFamily="34" charset="0"/>
              <a:sym typeface="Arial"/>
            </a:endParaRPr>
          </a:p>
          <a:p>
            <a:pPr>
              <a:buClr>
                <a:srgbClr val="000000"/>
              </a:buClr>
              <a:buSzPts val="1400"/>
            </a:pPr>
            <a:r>
              <a:rPr lang="fr-FR" sz="1197" dirty="0">
                <a:latin typeface="Arial" panose="020B0604020202020204" pitchFamily="34" charset="0"/>
                <a:ea typeface="Open Sans"/>
                <a:cs typeface="Arial" panose="020B0604020202020204" pitchFamily="34" charset="0"/>
                <a:sym typeface="Open Sans"/>
              </a:rPr>
              <a:t>Si votre structure est éligible à l’accueil de volontaires, l’AND-SC2S vous propose de bénéficier de son intermédiation (portage juridique et administratif)  pour accueillir des jeunes en Service Civique (en binôme a minima).</a:t>
            </a:r>
            <a:br>
              <a:rPr lang="fr-FR" sz="1197" dirty="0">
                <a:latin typeface="Arial" panose="020B0604020202020204" pitchFamily="34" charset="0"/>
                <a:ea typeface="Open Sans"/>
                <a:cs typeface="Arial" panose="020B0604020202020204" pitchFamily="34" charset="0"/>
                <a:sym typeface="Open Sans"/>
              </a:rPr>
            </a:br>
            <a:r>
              <a:rPr lang="fr-FR" sz="1197" dirty="0">
                <a:latin typeface="Arial" panose="020B0604020202020204" pitchFamily="34" charset="0"/>
                <a:ea typeface="Open Sans"/>
                <a:cs typeface="Arial" panose="020B0604020202020204" pitchFamily="34" charset="0"/>
                <a:sym typeface="Open Sans"/>
              </a:rPr>
              <a:t/>
            </a:r>
            <a:br>
              <a:rPr lang="fr-FR" sz="1197" dirty="0">
                <a:latin typeface="Arial" panose="020B0604020202020204" pitchFamily="34" charset="0"/>
                <a:ea typeface="Open Sans"/>
                <a:cs typeface="Arial" panose="020B0604020202020204" pitchFamily="34" charset="0"/>
                <a:sym typeface="Open Sans"/>
              </a:rPr>
            </a:br>
            <a:r>
              <a:rPr lang="fr-FR" sz="1197" b="1" dirty="0">
                <a:solidFill>
                  <a:srgbClr val="FFBF0D"/>
                </a:solidFill>
                <a:latin typeface="Arial" panose="020B0604020202020204" pitchFamily="34" charset="0"/>
                <a:ea typeface="Open Sans"/>
                <a:cs typeface="Arial" panose="020B0604020202020204" pitchFamily="34" charset="0"/>
                <a:sym typeface="Open Sans"/>
              </a:rPr>
              <a:t>Comment ?</a:t>
            </a:r>
          </a:p>
          <a:p>
            <a:pPr>
              <a:buClr>
                <a:srgbClr val="000000"/>
              </a:buClr>
              <a:buSzPts val="1400"/>
            </a:pPr>
            <a:r>
              <a:rPr lang="fr-FR" sz="1197" dirty="0">
                <a:latin typeface="Arial" panose="020B0604020202020204" pitchFamily="34" charset="0"/>
                <a:ea typeface="Open Sans"/>
                <a:cs typeface="Arial" panose="020B0604020202020204" pitchFamily="34" charset="0"/>
                <a:sym typeface="Open Sans"/>
              </a:rPr>
              <a:t>En vous faisant bénéficier :</a:t>
            </a:r>
          </a:p>
          <a:p>
            <a:pPr marL="170988" indent="-170988">
              <a:buClr>
                <a:srgbClr val="000000"/>
              </a:buClr>
              <a:buSzPts val="1400"/>
              <a:buFont typeface="Arial" panose="020B0604020202020204" pitchFamily="34" charset="0"/>
              <a:buChar char="•"/>
            </a:pPr>
            <a:r>
              <a:rPr lang="fr-FR" sz="1197" dirty="0">
                <a:latin typeface="Arial" panose="020B0604020202020204" pitchFamily="34" charset="0"/>
                <a:ea typeface="Open Sans"/>
                <a:cs typeface="Arial" panose="020B0604020202020204" pitchFamily="34" charset="0"/>
                <a:sym typeface="Open Sans"/>
              </a:rPr>
              <a:t>de l’intermédiation spécialisée « Grand âge »</a:t>
            </a:r>
          </a:p>
          <a:p>
            <a:pPr marL="170988" indent="-170988">
              <a:buClr>
                <a:srgbClr val="000000"/>
              </a:buClr>
              <a:buSzPts val="1400"/>
              <a:buFont typeface="Arial" panose="020B0604020202020204" pitchFamily="34" charset="0"/>
              <a:buChar char="•"/>
            </a:pPr>
            <a:r>
              <a:rPr lang="fr-FR" sz="1197" dirty="0">
                <a:latin typeface="Arial" panose="020B0604020202020204" pitchFamily="34" charset="0"/>
                <a:ea typeface="Open Sans"/>
                <a:cs typeface="Arial" panose="020B0604020202020204" pitchFamily="34" charset="0"/>
                <a:sym typeface="Open Sans"/>
              </a:rPr>
              <a:t>du socle commun</a:t>
            </a:r>
          </a:p>
          <a:p>
            <a:pPr marL="170988" indent="-170988">
              <a:buClr>
                <a:srgbClr val="000000"/>
              </a:buClr>
              <a:buSzPts val="1400"/>
              <a:buFont typeface="Arial" panose="020B0604020202020204" pitchFamily="34" charset="0"/>
              <a:buChar char="•"/>
            </a:pPr>
            <a:r>
              <a:rPr lang="fr-FR" sz="1197" dirty="0">
                <a:latin typeface="Arial" panose="020B0604020202020204" pitchFamily="34" charset="0"/>
                <a:ea typeface="Open Sans"/>
                <a:cs typeface="Arial" panose="020B0604020202020204" pitchFamily="34" charset="0"/>
                <a:sym typeface="Open Sans"/>
              </a:rPr>
              <a:t>d’un accompagnement gratuit.</a:t>
            </a:r>
            <a:endParaRPr sz="1197" dirty="0">
              <a:latin typeface="Arial" panose="020B0604020202020204" pitchFamily="34" charset="0"/>
              <a:ea typeface="Arial"/>
              <a:cs typeface="Arial" panose="020B0604020202020204" pitchFamily="34" charset="0"/>
              <a:sym typeface="Arial"/>
            </a:endParaRPr>
          </a:p>
        </p:txBody>
      </p:sp>
      <p:sp>
        <p:nvSpPr>
          <p:cNvPr id="24" name="Google Shape;213;p5"/>
          <p:cNvSpPr/>
          <p:nvPr/>
        </p:nvSpPr>
        <p:spPr>
          <a:xfrm>
            <a:off x="7687112" y="2538097"/>
            <a:ext cx="2406907" cy="3619075"/>
          </a:xfrm>
          <a:prstGeom prst="roundRect">
            <a:avLst>
              <a:gd name="adj" fmla="val 0"/>
            </a:avLst>
          </a:prstGeom>
          <a:solidFill>
            <a:schemeClr val="lt1"/>
          </a:solidFill>
          <a:ln w="12700" cap="flat" cmpd="sng">
            <a:solidFill>
              <a:srgbClr val="FFC000"/>
            </a:solidFill>
            <a:prstDash val="solid"/>
            <a:miter lim="800000"/>
            <a:headEnd type="none" w="sm" len="sm"/>
            <a:tailEnd type="none" w="sm" len="sm"/>
          </a:ln>
        </p:spPr>
        <p:txBody>
          <a:bodyPr spcFirstLastPara="1" wrap="square" lIns="91172" tIns="0" rIns="91172" bIns="0" anchor="t" anchorCtr="0">
            <a:noAutofit/>
          </a:bodyPr>
          <a:lstStyle/>
          <a:p>
            <a:pPr algn="ctr">
              <a:buClr>
                <a:srgbClr val="000000"/>
              </a:buClr>
              <a:buSzPts val="1000"/>
            </a:pPr>
            <a:r>
              <a:rPr lang="fr-FR" sz="1197" b="1" dirty="0">
                <a:latin typeface="Arial" panose="020B0604020202020204" pitchFamily="34" charset="0"/>
                <a:ea typeface="Open Sans"/>
                <a:cs typeface="Arial" panose="020B0604020202020204" pitchFamily="34" charset="0"/>
                <a:sym typeface="Open Sans"/>
              </a:rPr>
              <a:t/>
            </a:r>
            <a:br>
              <a:rPr lang="fr-FR" sz="1197" b="1" dirty="0">
                <a:latin typeface="Arial" panose="020B0604020202020204" pitchFamily="34" charset="0"/>
                <a:ea typeface="Open Sans"/>
                <a:cs typeface="Arial" panose="020B0604020202020204" pitchFamily="34" charset="0"/>
                <a:sym typeface="Open Sans"/>
              </a:rPr>
            </a:br>
            <a:r>
              <a:rPr lang="fr-FR" sz="1197" b="1" dirty="0">
                <a:latin typeface="Arial" panose="020B0604020202020204" pitchFamily="34" charset="0"/>
                <a:ea typeface="Open Sans"/>
                <a:cs typeface="Arial" panose="020B0604020202020204" pitchFamily="34" charset="0"/>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MODALITE 3 :</a:t>
            </a:r>
            <a:r>
              <a:rPr lang="fr-FR" sz="1197" b="1" dirty="0">
                <a:latin typeface="Arial" panose="020B0604020202020204" pitchFamily="34" charset="0"/>
                <a:ea typeface="Open Sans"/>
                <a:cs typeface="Arial" panose="020B0604020202020204" pitchFamily="34" charset="0"/>
                <a:sym typeface="Open Sans"/>
              </a:rPr>
              <a:t> </a:t>
            </a:r>
            <a:endParaRPr sz="1197" dirty="0">
              <a:latin typeface="Arial" panose="020B0604020202020204" pitchFamily="34" charset="0"/>
              <a:ea typeface="Arial"/>
              <a:cs typeface="Arial" panose="020B0604020202020204" pitchFamily="34" charset="0"/>
              <a:sym typeface="Arial"/>
            </a:endParaRPr>
          </a:p>
          <a:p>
            <a:pPr algn="ctr">
              <a:spcBef>
                <a:spcPts val="299"/>
              </a:spcBef>
              <a:buClr>
                <a:srgbClr val="000000"/>
              </a:buClr>
              <a:buSzPts val="1400"/>
            </a:pPr>
            <a:r>
              <a:rPr lang="fr-FR" sz="1197" dirty="0">
                <a:latin typeface="Arial" panose="020B0604020202020204" pitchFamily="34" charset="0"/>
                <a:ea typeface="Open Sans"/>
                <a:cs typeface="Arial" panose="020B0604020202020204" pitchFamily="34" charset="0"/>
                <a:sym typeface="Open Sans"/>
              </a:rPr>
              <a:t>Vous pouvez confier le tutorat et le portage des jeunes à Unis-Cité et vous appuyer sur son expertise en matière d’accompagnement de jeunes volontaires. </a:t>
            </a:r>
            <a:br>
              <a:rPr lang="fr-FR" sz="1197" dirty="0">
                <a:latin typeface="Arial" panose="020B0604020202020204" pitchFamily="34" charset="0"/>
                <a:ea typeface="Open Sans"/>
                <a:cs typeface="Arial" panose="020B0604020202020204" pitchFamily="34" charset="0"/>
                <a:sym typeface="Open Sans"/>
              </a:rPr>
            </a:br>
            <a:r>
              <a:rPr lang="fr-FR" sz="1197" dirty="0">
                <a:latin typeface="Arial" panose="020B0604020202020204" pitchFamily="34" charset="0"/>
                <a:ea typeface="Open Sans"/>
                <a:cs typeface="Arial" panose="020B0604020202020204" pitchFamily="34" charset="0"/>
                <a:sym typeface="Open Sans"/>
              </a:rPr>
              <a:t/>
            </a:r>
            <a:br>
              <a:rPr lang="fr-FR" sz="1197" dirty="0">
                <a:latin typeface="Arial" panose="020B0604020202020204" pitchFamily="34" charset="0"/>
                <a:ea typeface="Open Sans"/>
                <a:cs typeface="Arial" panose="020B0604020202020204" pitchFamily="34" charset="0"/>
                <a:sym typeface="Open Sans"/>
              </a:rPr>
            </a:br>
            <a:r>
              <a:rPr lang="fr-FR" sz="1197" b="1" dirty="0">
                <a:solidFill>
                  <a:srgbClr val="EEBB00"/>
                </a:solidFill>
                <a:latin typeface="Arial" panose="020B0604020202020204" pitchFamily="34" charset="0"/>
                <a:ea typeface="Open Sans"/>
                <a:cs typeface="Arial" panose="020B0604020202020204" pitchFamily="34" charset="0"/>
                <a:sym typeface="Open Sans"/>
              </a:rPr>
              <a:t>Comment ?</a:t>
            </a:r>
            <a:r>
              <a:rPr lang="fr-FR" sz="1197" dirty="0">
                <a:solidFill>
                  <a:srgbClr val="EAB200"/>
                </a:solidFill>
                <a:latin typeface="Arial" panose="020B0604020202020204" pitchFamily="34" charset="0"/>
                <a:ea typeface="Open Sans"/>
                <a:cs typeface="Arial" panose="020B0604020202020204" pitchFamily="34" charset="0"/>
                <a:sym typeface="Open Sans"/>
              </a:rPr>
              <a:t> </a:t>
            </a:r>
            <a:br>
              <a:rPr lang="fr-FR" sz="1197" dirty="0">
                <a:solidFill>
                  <a:srgbClr val="EAB200"/>
                </a:solidFill>
                <a:latin typeface="Arial" panose="020B0604020202020204" pitchFamily="34" charset="0"/>
                <a:ea typeface="Open Sans"/>
                <a:cs typeface="Arial" panose="020B0604020202020204" pitchFamily="34" charset="0"/>
                <a:sym typeface="Open Sans"/>
              </a:rPr>
            </a:br>
            <a:r>
              <a:rPr lang="fr-FR" sz="1197" dirty="0">
                <a:latin typeface="Arial" panose="020B0604020202020204" pitchFamily="34" charset="0"/>
                <a:ea typeface="Open Sans"/>
                <a:cs typeface="Arial" panose="020B0604020202020204" pitchFamily="34" charset="0"/>
                <a:sym typeface="Open Sans"/>
              </a:rPr>
              <a:t>En vous faisant bénéficier </a:t>
            </a:r>
            <a:br>
              <a:rPr lang="fr-FR" sz="1197" dirty="0">
                <a:latin typeface="Arial" panose="020B0604020202020204" pitchFamily="34" charset="0"/>
                <a:ea typeface="Open Sans"/>
                <a:cs typeface="Arial" panose="020B0604020202020204" pitchFamily="34" charset="0"/>
                <a:sym typeface="Open Sans"/>
              </a:rPr>
            </a:br>
            <a:r>
              <a:rPr lang="fr-FR" sz="1197" dirty="0">
                <a:latin typeface="Arial" panose="020B0604020202020204" pitchFamily="34" charset="0"/>
                <a:ea typeface="Open Sans"/>
                <a:cs typeface="Arial" panose="020B0604020202020204" pitchFamily="34" charset="0"/>
                <a:sym typeface="Open Sans"/>
              </a:rPr>
              <a:t>des volontaires d’Unis-Cité mobilisés sur des missions intergénérationnelles </a:t>
            </a:r>
            <a:br>
              <a:rPr lang="fr-FR" sz="1197" dirty="0">
                <a:latin typeface="Arial" panose="020B0604020202020204" pitchFamily="34" charset="0"/>
                <a:ea typeface="Open Sans"/>
                <a:cs typeface="Arial" panose="020B0604020202020204" pitchFamily="34" charset="0"/>
                <a:sym typeface="Open Sans"/>
              </a:rPr>
            </a:br>
            <a:r>
              <a:rPr lang="fr-FR" sz="1197" dirty="0">
                <a:latin typeface="Arial" panose="020B0604020202020204" pitchFamily="34" charset="0"/>
                <a:ea typeface="Open Sans"/>
                <a:cs typeface="Arial" panose="020B0604020202020204" pitchFamily="34" charset="0"/>
                <a:sym typeface="Open Sans"/>
              </a:rPr>
              <a:t>(selon les capacités d’Unis-Cité)</a:t>
            </a:r>
            <a:endParaRPr sz="1197" dirty="0">
              <a:latin typeface="Arial" panose="020B0604020202020204" pitchFamily="34" charset="0"/>
              <a:cs typeface="Arial" panose="020B0604020202020204" pitchFamily="34" charset="0"/>
              <a:sym typeface="Arial"/>
            </a:endParaRPr>
          </a:p>
        </p:txBody>
      </p:sp>
      <p:sp>
        <p:nvSpPr>
          <p:cNvPr id="8" name="Google Shape;210;p5"/>
          <p:cNvSpPr/>
          <p:nvPr/>
        </p:nvSpPr>
        <p:spPr>
          <a:xfrm>
            <a:off x="1973233" y="1294319"/>
            <a:ext cx="2455601" cy="999168"/>
          </a:xfrm>
          <a:prstGeom prst="roundRect">
            <a:avLst>
              <a:gd name="adj" fmla="val 0"/>
            </a:avLst>
          </a:prstGeom>
          <a:solidFill>
            <a:srgbClr val="FFBF0D"/>
          </a:solidFill>
          <a:ln w="12700" cap="flat" cmpd="sng">
            <a:solidFill>
              <a:srgbClr val="FFC000"/>
            </a:solidFill>
            <a:prstDash val="solid"/>
            <a:miter lim="800000"/>
            <a:headEnd type="none" w="sm" len="sm"/>
            <a:tailEnd type="none" w="sm" len="sm"/>
          </a:ln>
        </p:spPr>
        <p:txBody>
          <a:bodyPr spcFirstLastPara="1" wrap="square" lIns="91172" tIns="0" rIns="91172" bIns="0" anchor="ctr" anchorCtr="0">
            <a:noAutofit/>
          </a:bodyPr>
          <a:lstStyle/>
          <a:p>
            <a:pPr algn="ctr">
              <a:buClr>
                <a:srgbClr val="000000"/>
              </a:buClr>
              <a:buSzPts val="1400"/>
            </a:pPr>
            <a:r>
              <a:rPr lang="fr-FR" sz="1197" b="1" dirty="0">
                <a:solidFill>
                  <a:schemeClr val="lt1"/>
                </a:solidFill>
                <a:latin typeface="Arial" panose="020B0604020202020204" pitchFamily="34" charset="0"/>
                <a:ea typeface="Open Sans"/>
                <a:cs typeface="Arial" panose="020B0604020202020204" pitchFamily="34" charset="0"/>
                <a:sym typeface="Open Sans"/>
              </a:rPr>
              <a:t>Votre organisme dispose d’un agrément de Service Civique ?</a:t>
            </a:r>
            <a:r>
              <a:rPr lang="fr-FR" sz="1197" b="1" u="sng" dirty="0">
                <a:solidFill>
                  <a:schemeClr val="lt1"/>
                </a:solidFill>
                <a:latin typeface="Arial" panose="020B0604020202020204" pitchFamily="34" charset="0"/>
                <a:ea typeface="Open Sans"/>
                <a:cs typeface="Arial" panose="020B0604020202020204" pitchFamily="34" charset="0"/>
                <a:sym typeface="Open Sans"/>
              </a:rPr>
              <a:t> </a:t>
            </a:r>
            <a:endParaRPr sz="1197" b="1" dirty="0">
              <a:solidFill>
                <a:schemeClr val="lt1"/>
              </a:solidFill>
              <a:latin typeface="Arial" panose="020B0604020202020204" pitchFamily="34" charset="0"/>
              <a:ea typeface="Open Sans"/>
              <a:cs typeface="Arial" panose="020B0604020202020204" pitchFamily="34" charset="0"/>
              <a:sym typeface="Open Sans"/>
            </a:endParaRPr>
          </a:p>
        </p:txBody>
      </p:sp>
      <p:sp>
        <p:nvSpPr>
          <p:cNvPr id="9" name="Google Shape;211;p5"/>
          <p:cNvSpPr/>
          <p:nvPr/>
        </p:nvSpPr>
        <p:spPr>
          <a:xfrm>
            <a:off x="2015225" y="2530725"/>
            <a:ext cx="2413609" cy="3619076"/>
          </a:xfrm>
          <a:prstGeom prst="roundRect">
            <a:avLst>
              <a:gd name="adj" fmla="val 0"/>
            </a:avLst>
          </a:prstGeom>
          <a:noFill/>
          <a:ln w="12700" cap="flat" cmpd="sng">
            <a:solidFill>
              <a:srgbClr val="FFC000"/>
            </a:solidFill>
            <a:prstDash val="solid"/>
            <a:miter lim="800000"/>
            <a:headEnd type="none" w="sm" len="sm"/>
            <a:tailEnd type="none" w="sm" len="sm"/>
          </a:ln>
        </p:spPr>
        <p:txBody>
          <a:bodyPr spcFirstLastPara="1" wrap="square" lIns="91172" tIns="0" rIns="91172" bIns="0" anchor="t" anchorCtr="0">
            <a:noAutofit/>
          </a:bodyPr>
          <a:lstStyle/>
          <a:p>
            <a:pPr algn="ctr">
              <a:buClr>
                <a:srgbClr val="000000"/>
              </a:buClr>
              <a:buSzPts val="1000"/>
            </a:pPr>
            <a:r>
              <a:rPr lang="fr-FR" sz="997" b="1" dirty="0">
                <a:latin typeface="Open Sans"/>
                <a:ea typeface="Open Sans"/>
                <a:cs typeface="Open Sans"/>
                <a:sym typeface="Open Sans"/>
              </a:rPr>
              <a:t/>
            </a:r>
            <a:br>
              <a:rPr lang="fr-FR" sz="997" b="1" dirty="0">
                <a:latin typeface="Open Sans"/>
                <a:ea typeface="Open Sans"/>
                <a:cs typeface="Open Sans"/>
                <a:sym typeface="Open Sans"/>
              </a:rPr>
            </a:br>
            <a:r>
              <a:rPr lang="fr-FR" sz="1197" b="1" dirty="0">
                <a:latin typeface="Arial" panose="020B0604020202020204" pitchFamily="34" charset="0"/>
                <a:ea typeface="Open Sans"/>
                <a:cs typeface="Arial" panose="020B0604020202020204" pitchFamily="34" charset="0"/>
                <a:sym typeface="Open Sans"/>
              </a:rPr>
              <a:t>MODALITE 1 :</a:t>
            </a:r>
            <a:endParaRPr sz="1197" dirty="0">
              <a:latin typeface="Arial" panose="020B0604020202020204" pitchFamily="34" charset="0"/>
              <a:ea typeface="Arial"/>
              <a:cs typeface="Arial" panose="020B0604020202020204" pitchFamily="34" charset="0"/>
              <a:sym typeface="Arial"/>
            </a:endParaRPr>
          </a:p>
          <a:p>
            <a:pPr algn="ctr">
              <a:buClr>
                <a:srgbClr val="000000"/>
              </a:buClr>
              <a:buSzPts val="1400"/>
            </a:pPr>
            <a:r>
              <a:rPr lang="fr-FR" sz="1197" dirty="0">
                <a:latin typeface="Arial" panose="020B0604020202020204" pitchFamily="34" charset="0"/>
                <a:ea typeface="Open Sans"/>
                <a:cs typeface="Arial" panose="020B0604020202020204" pitchFamily="34" charset="0"/>
                <a:sym typeface="Open Sans"/>
              </a:rPr>
              <a:t>Votre structure peut s’appuyer sur son agrément pour rejoindre la mobilisation nationale SC2S en faveur d’un Service Civique de qualité.</a:t>
            </a:r>
            <a:br>
              <a:rPr lang="fr-FR" sz="1197" dirty="0">
                <a:latin typeface="Arial" panose="020B0604020202020204" pitchFamily="34" charset="0"/>
                <a:ea typeface="Open Sans"/>
                <a:cs typeface="Arial" panose="020B0604020202020204" pitchFamily="34" charset="0"/>
                <a:sym typeface="Open Sans"/>
              </a:rPr>
            </a:br>
            <a:r>
              <a:rPr lang="fr-FR" sz="1197" dirty="0">
                <a:solidFill>
                  <a:srgbClr val="FFBF0D"/>
                </a:solidFill>
                <a:latin typeface="Arial" panose="020B0604020202020204" pitchFamily="34" charset="0"/>
                <a:ea typeface="Open Sans"/>
                <a:cs typeface="Arial" panose="020B0604020202020204" pitchFamily="34" charset="0"/>
                <a:sym typeface="Open Sans"/>
              </a:rPr>
              <a:t/>
            </a:r>
            <a:br>
              <a:rPr lang="fr-FR" sz="1197" dirty="0">
                <a:solidFill>
                  <a:srgbClr val="FFBF0D"/>
                </a:solidFill>
                <a:latin typeface="Arial" panose="020B0604020202020204" pitchFamily="34" charset="0"/>
                <a:ea typeface="Open Sans"/>
                <a:cs typeface="Arial" panose="020B0604020202020204" pitchFamily="34" charset="0"/>
                <a:sym typeface="Open Sans"/>
              </a:rPr>
            </a:br>
            <a:r>
              <a:rPr lang="fr-FR" sz="1197" b="1" dirty="0">
                <a:solidFill>
                  <a:srgbClr val="FFBF0D"/>
                </a:solidFill>
                <a:latin typeface="Arial" panose="020B0604020202020204" pitchFamily="34" charset="0"/>
                <a:ea typeface="Open Sans"/>
                <a:cs typeface="Arial" panose="020B0604020202020204" pitchFamily="34" charset="0"/>
                <a:sym typeface="Open Sans"/>
              </a:rPr>
              <a:t>Comment ? </a:t>
            </a:r>
            <a:br>
              <a:rPr lang="fr-FR" sz="1197" b="1" dirty="0">
                <a:solidFill>
                  <a:srgbClr val="FFBF0D"/>
                </a:solidFill>
                <a:latin typeface="Arial" panose="020B0604020202020204" pitchFamily="34" charset="0"/>
                <a:ea typeface="Open Sans"/>
                <a:cs typeface="Arial" panose="020B0604020202020204" pitchFamily="34" charset="0"/>
                <a:sym typeface="Open Sans"/>
              </a:rPr>
            </a:br>
            <a:r>
              <a:rPr lang="fr-FR" sz="1197" dirty="0">
                <a:latin typeface="Arial" panose="020B0604020202020204" pitchFamily="34" charset="0"/>
                <a:ea typeface="Open Sans"/>
                <a:cs typeface="Arial" panose="020B0604020202020204" pitchFamily="34" charset="0"/>
                <a:sym typeface="Open Sans"/>
              </a:rPr>
              <a:t>En vous faisant bénéficier :</a:t>
            </a:r>
          </a:p>
          <a:p>
            <a:pPr marL="170988" indent="-170988">
              <a:buClr>
                <a:srgbClr val="000000"/>
              </a:buClr>
              <a:buSzPts val="1400"/>
              <a:buFont typeface="Arial" panose="020B0604020202020204" pitchFamily="34" charset="0"/>
              <a:buChar char="•"/>
            </a:pPr>
            <a:r>
              <a:rPr lang="fr-FR" sz="1197" dirty="0">
                <a:latin typeface="Arial" panose="020B0604020202020204" pitchFamily="34" charset="0"/>
                <a:ea typeface="Open Sans"/>
                <a:cs typeface="Arial" panose="020B0604020202020204" pitchFamily="34" charset="0"/>
                <a:sym typeface="Open Sans"/>
              </a:rPr>
              <a:t>d’un « socle commun » de formations, d’échanges de pratiques, d’outils et d’une visibilité commune ;</a:t>
            </a:r>
          </a:p>
          <a:p>
            <a:pPr marL="170988" indent="-170988">
              <a:buClr>
                <a:srgbClr val="000000"/>
              </a:buClr>
              <a:buSzPts val="1400"/>
              <a:buFont typeface="Arial" panose="020B0604020202020204" pitchFamily="34" charset="0"/>
              <a:buChar char="•"/>
            </a:pPr>
            <a:r>
              <a:rPr lang="fr-FR" sz="1197" dirty="0">
                <a:latin typeface="Arial" panose="020B0604020202020204" pitchFamily="34" charset="0"/>
                <a:ea typeface="Open Sans"/>
                <a:cs typeface="Arial" panose="020B0604020202020204" pitchFamily="34" charset="0"/>
                <a:sym typeface="Open Sans"/>
              </a:rPr>
              <a:t>si nécessaire, d’un accompagnement adapté à vos besoins, de l’appui à la définition des missions et au recrutement.</a:t>
            </a:r>
            <a:endParaRPr sz="1197" dirty="0">
              <a:latin typeface="Arial" panose="020B0604020202020204" pitchFamily="34" charset="0"/>
              <a:ea typeface="Open Sans"/>
              <a:cs typeface="Arial" panose="020B0604020202020204" pitchFamily="34" charset="0"/>
              <a:sym typeface="Open Sans"/>
            </a:endParaRPr>
          </a:p>
        </p:txBody>
      </p:sp>
    </p:spTree>
    <p:extLst>
      <p:ext uri="{BB962C8B-B14F-4D97-AF65-F5344CB8AC3E}">
        <p14:creationId xmlns:p14="http://schemas.microsoft.com/office/powerpoint/2010/main" val="228560267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3232" y="846032"/>
            <a:ext cx="6390712" cy="149652"/>
          </a:xfrm>
          <a:prstGeom prst="rect">
            <a:avLst/>
          </a:prstGeom>
          <a:solidFill>
            <a:srgbClr val="FFBF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5"/>
          </a:p>
        </p:txBody>
      </p:sp>
      <p:sp>
        <p:nvSpPr>
          <p:cNvPr id="4" name="object 3"/>
          <p:cNvSpPr txBox="1"/>
          <p:nvPr/>
        </p:nvSpPr>
        <p:spPr>
          <a:xfrm>
            <a:off x="1973233" y="500523"/>
            <a:ext cx="7873787" cy="409232"/>
          </a:xfrm>
          <a:prstGeom prst="rect">
            <a:avLst/>
          </a:prstGeom>
        </p:spPr>
        <p:txBody>
          <a:bodyPr vert="horz" wrap="square" lIns="0" tIns="0" rIns="0" bIns="0" rtlCol="0">
            <a:spAutoFit/>
          </a:bodyPr>
          <a:lstStyle/>
          <a:p>
            <a:pPr marL="12666" marR="5066">
              <a:lnSpc>
                <a:spcPts val="3191"/>
              </a:lnSpc>
              <a:spcBef>
                <a:spcPts val="633"/>
              </a:spcBef>
            </a:pPr>
            <a:r>
              <a:rPr lang="fr-FR" sz="2792" b="1" dirty="0">
                <a:solidFill>
                  <a:srgbClr val="000205"/>
                </a:solidFill>
                <a:latin typeface="Arial"/>
                <a:cs typeface="Arial"/>
              </a:rPr>
              <a:t>Exemple de missions des volontaires</a:t>
            </a:r>
            <a:endParaRPr sz="2792" dirty="0">
              <a:latin typeface="Arial"/>
              <a:cs typeface="Arial"/>
            </a:endParaRPr>
          </a:p>
        </p:txBody>
      </p:sp>
      <p:sp>
        <p:nvSpPr>
          <p:cNvPr id="2" name="Rectangle 1"/>
          <p:cNvSpPr/>
          <p:nvPr/>
        </p:nvSpPr>
        <p:spPr>
          <a:xfrm>
            <a:off x="2056216" y="2990931"/>
            <a:ext cx="7893448" cy="3260625"/>
          </a:xfrm>
          <a:prstGeom prst="rect">
            <a:avLst/>
          </a:prstGeom>
        </p:spPr>
        <p:txBody>
          <a:bodyPr wrap="square">
            <a:spAutoFit/>
          </a:bodyPr>
          <a:lstStyle/>
          <a:p>
            <a:pPr>
              <a:lnSpc>
                <a:spcPct val="107000"/>
              </a:lnSpc>
              <a:spcAft>
                <a:spcPts val="798"/>
              </a:spcAft>
            </a:pPr>
            <a:r>
              <a:rPr lang="fr-FR" sz="1197" b="1" dirty="0">
                <a:latin typeface="Arial" panose="020B0604020202020204" pitchFamily="34" charset="0"/>
                <a:ea typeface="Calibri" panose="020F0502020204030204" pitchFamily="34" charset="0"/>
                <a:cs typeface="Arial" panose="020B0604020202020204" pitchFamily="34" charset="0"/>
              </a:rPr>
              <a:t>EXEMPLES</a:t>
            </a:r>
          </a:p>
          <a:p>
            <a:pPr marL="284979" indent="-284979">
              <a:lnSpc>
                <a:spcPct val="107000"/>
              </a:lnSpc>
              <a:spcAft>
                <a:spcPts val="798"/>
              </a:spcAft>
              <a:buFont typeface="Arial" panose="020B0604020202020204" pitchFamily="34" charset="0"/>
              <a:buChar char="•"/>
            </a:pPr>
            <a:r>
              <a:rPr lang="fr-FR" sz="1197" b="1" dirty="0">
                <a:solidFill>
                  <a:srgbClr val="FFBF0D"/>
                </a:solidFill>
                <a:latin typeface="Arial" panose="020B0604020202020204" pitchFamily="34" charset="0"/>
                <a:ea typeface="Calibri" panose="020F0502020204030204" pitchFamily="34" charset="0"/>
                <a:cs typeface="Arial" panose="020B0604020202020204" pitchFamily="34" charset="0"/>
              </a:rPr>
              <a:t>MAINTENIR LE LIEN SOCIAL : </a:t>
            </a:r>
            <a:r>
              <a:rPr lang="fr-FR" sz="1197" dirty="0">
                <a:latin typeface="Arial" panose="020B0604020202020204" pitchFamily="34" charset="0"/>
                <a:ea typeface="Calibri" panose="020F0502020204030204" pitchFamily="34" charset="0"/>
                <a:cs typeface="Arial" panose="020B0604020202020204" pitchFamily="34" charset="0"/>
              </a:rPr>
              <a:t>visites de convivialité, accompagnement dans l’utilisation d’outils numériques, jeux de société, activités manuelles (ateliers créatifs, pâtisserie...), sorties extérieures (balades, visites culturelles…), orientation vers des acteurs et actions du territoire, etc. </a:t>
            </a:r>
          </a:p>
          <a:p>
            <a:pPr marL="284979" indent="-284979">
              <a:lnSpc>
                <a:spcPct val="107000"/>
              </a:lnSpc>
              <a:spcAft>
                <a:spcPts val="798"/>
              </a:spcAft>
              <a:buFont typeface="Arial" panose="020B0604020202020204" pitchFamily="34" charset="0"/>
              <a:buChar char="•"/>
            </a:pPr>
            <a:r>
              <a:rPr lang="fr-FR" sz="1197" b="1" dirty="0">
                <a:solidFill>
                  <a:srgbClr val="FFBF0D"/>
                </a:solidFill>
                <a:latin typeface="Arial" panose="020B0604020202020204" pitchFamily="34" charset="0"/>
                <a:ea typeface="Calibri" panose="020F0502020204030204" pitchFamily="34" charset="0"/>
                <a:cs typeface="Arial" panose="020B0604020202020204" pitchFamily="34" charset="0"/>
              </a:rPr>
              <a:t>EFFECTUER DES ANIMATIONS COLLECTIVES </a:t>
            </a:r>
            <a:r>
              <a:rPr lang="fr-FR" sz="1197" dirty="0">
                <a:latin typeface="Arial" panose="020B0604020202020204" pitchFamily="34" charset="0"/>
                <a:ea typeface="Calibri" panose="020F0502020204030204" pitchFamily="34" charset="0"/>
                <a:cs typeface="Arial" panose="020B0604020202020204" pitchFamily="34" charset="0"/>
              </a:rPr>
              <a:t>: appui aux activités d’animation, activités ludiques de stimulation / de mémoire, jeux collectifs (bingo, loto..), recueil d’expériences de vie, ateliers sport/bien-être/détente, actions autour de projets culturels, ateliers de jardinage, ateliers autour du tri des déchets/du réemploi, etc. </a:t>
            </a:r>
          </a:p>
          <a:p>
            <a:pPr marL="284979" indent="-284979">
              <a:lnSpc>
                <a:spcPct val="107000"/>
              </a:lnSpc>
              <a:spcAft>
                <a:spcPts val="798"/>
              </a:spcAft>
              <a:buFont typeface="Arial" panose="020B0604020202020204" pitchFamily="34" charset="0"/>
              <a:buChar char="•"/>
            </a:pPr>
            <a:r>
              <a:rPr lang="fr-FR" sz="1197" b="1" dirty="0">
                <a:solidFill>
                  <a:srgbClr val="FFBF0D"/>
                </a:solidFill>
                <a:latin typeface="Arial" panose="020B0604020202020204" pitchFamily="34" charset="0"/>
                <a:ea typeface="Calibri" panose="020F0502020204030204" pitchFamily="34" charset="0"/>
                <a:cs typeface="Arial" panose="020B0604020202020204" pitchFamily="34" charset="0"/>
              </a:rPr>
              <a:t>FAVORISER LE MIEUX-VIEILLIR </a:t>
            </a:r>
            <a:r>
              <a:rPr lang="fr-FR" sz="1197" dirty="0">
                <a:latin typeface="Arial" panose="020B0604020202020204" pitchFamily="34" charset="0"/>
                <a:ea typeface="Calibri" panose="020F0502020204030204" pitchFamily="34" charset="0"/>
                <a:cs typeface="Arial" panose="020B0604020202020204" pitchFamily="34" charset="0"/>
              </a:rPr>
              <a:t>: aider à la découverte des pratiques sportives pour séniors, encourager la pratique du sport en milieu rural, accompagner dans des activités pour favoriser l’autonomie des séniors (activité physique d’entretien), sensibiliser les séniors sur l’environnement sport bien-être, </a:t>
            </a:r>
            <a:r>
              <a:rPr lang="fr-FR" sz="1197" dirty="0" err="1">
                <a:latin typeface="Arial" panose="020B0604020202020204" pitchFamily="34" charset="0"/>
                <a:ea typeface="Calibri" panose="020F0502020204030204" pitchFamily="34" charset="0"/>
                <a:cs typeface="Arial" panose="020B0604020202020204" pitchFamily="34" charset="0"/>
              </a:rPr>
              <a:t>co</a:t>
            </a:r>
            <a:r>
              <a:rPr lang="fr-FR" sz="1197" dirty="0">
                <a:latin typeface="Arial" panose="020B0604020202020204" pitchFamily="34" charset="0"/>
                <a:ea typeface="Calibri" panose="020F0502020204030204" pitchFamily="34" charset="0"/>
                <a:cs typeface="Arial" panose="020B0604020202020204" pitchFamily="34" charset="0"/>
              </a:rPr>
              <a:t>-organiser des évènements sur les bienfaits de la pratique sportive (nutrition pour un public séniors), promotion et animation de parcours « santé », etc. </a:t>
            </a:r>
          </a:p>
          <a:p>
            <a:pPr marL="284979" indent="-284979">
              <a:lnSpc>
                <a:spcPct val="107000"/>
              </a:lnSpc>
              <a:spcAft>
                <a:spcPts val="798"/>
              </a:spcAft>
              <a:buFont typeface="Arial" panose="020B0604020202020204" pitchFamily="34" charset="0"/>
              <a:buChar char="•"/>
            </a:pPr>
            <a:endParaRPr lang="fr-FR" sz="1197" dirty="0">
              <a:latin typeface="Arial" panose="020B0604020202020204" pitchFamily="34" charset="0"/>
              <a:ea typeface="Calibri" panose="020F0502020204030204" pitchFamily="34" charset="0"/>
              <a:cs typeface="Arial" panose="020B0604020202020204" pitchFamily="34" charset="0"/>
            </a:endParaRPr>
          </a:p>
        </p:txBody>
      </p:sp>
      <p:sp>
        <p:nvSpPr>
          <p:cNvPr id="5" name="ZoneTexte 4"/>
          <p:cNvSpPr txBox="1"/>
          <p:nvPr/>
        </p:nvSpPr>
        <p:spPr>
          <a:xfrm>
            <a:off x="2572834" y="1341191"/>
            <a:ext cx="6860210" cy="1381158"/>
          </a:xfrm>
          <a:prstGeom prst="rect">
            <a:avLst/>
          </a:prstGeom>
          <a:solidFill>
            <a:srgbClr val="FFBF0D"/>
          </a:solidFill>
        </p:spPr>
        <p:txBody>
          <a:bodyPr wrap="square" rtlCol="0">
            <a:spAutoFit/>
          </a:bodyPr>
          <a:lstStyle/>
          <a:p>
            <a:pPr algn="ctr"/>
            <a:r>
              <a:rPr lang="fr-FR" sz="1197" b="1" dirty="0">
                <a:solidFill>
                  <a:schemeClr val="bg1"/>
                </a:solidFill>
                <a:latin typeface="Arial" panose="020B0604020202020204" pitchFamily="34" charset="0"/>
                <a:cs typeface="Arial" panose="020B0604020202020204" pitchFamily="34" charset="0"/>
              </a:rPr>
              <a:t>RAPPEL </a:t>
            </a:r>
          </a:p>
          <a:p>
            <a:endParaRPr lang="fr-FR" sz="1197" b="1" dirty="0">
              <a:solidFill>
                <a:schemeClr val="bg1"/>
              </a:solidFill>
              <a:latin typeface="Arial" panose="020B0604020202020204" pitchFamily="34" charset="0"/>
              <a:cs typeface="Arial" panose="020B0604020202020204" pitchFamily="34" charset="0"/>
            </a:endParaRPr>
          </a:p>
          <a:p>
            <a:r>
              <a:rPr lang="fr-FR" sz="1197" b="1" dirty="0">
                <a:solidFill>
                  <a:schemeClr val="bg1"/>
                </a:solidFill>
                <a:latin typeface="Arial" panose="020B0604020202020204" pitchFamily="34" charset="0"/>
                <a:cs typeface="Arial" panose="020B0604020202020204" pitchFamily="34" charset="0"/>
              </a:rPr>
              <a:t>Les missions des volontaires :</a:t>
            </a:r>
          </a:p>
          <a:p>
            <a:pPr marL="284979" lvl="1" indent="-284979">
              <a:buFontTx/>
              <a:buChar char="-"/>
            </a:pPr>
            <a:r>
              <a:rPr lang="fr-FR" sz="1197" dirty="0">
                <a:solidFill>
                  <a:schemeClr val="bg1"/>
                </a:solidFill>
                <a:latin typeface="Arial" panose="020B0604020202020204" pitchFamily="34" charset="0"/>
                <a:cs typeface="Arial" panose="020B0604020202020204" pitchFamily="34" charset="0"/>
              </a:rPr>
              <a:t>sont complémentaires aux activités essentielles de l’organisme d’accueil (sont donc exclus tout acte de soins, actes administratifs, tâches ménagères, etc.)</a:t>
            </a:r>
          </a:p>
          <a:p>
            <a:pPr marL="284979" lvl="1" indent="-284979">
              <a:buFontTx/>
              <a:buChar char="-"/>
            </a:pPr>
            <a:r>
              <a:rPr lang="fr-FR" sz="1197" dirty="0">
                <a:solidFill>
                  <a:schemeClr val="bg1"/>
                </a:solidFill>
                <a:latin typeface="Arial" panose="020B0604020202020204" pitchFamily="34" charset="0"/>
                <a:cs typeface="Arial" panose="020B0604020202020204" pitchFamily="34" charset="0"/>
              </a:rPr>
              <a:t>ne se substituent pas à l’activité d’un salarié ou d’un stagiaire.</a:t>
            </a:r>
          </a:p>
          <a:p>
            <a:pPr lvl="1"/>
            <a:endParaRPr lang="fr-FR" sz="119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00380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4619" y="748585"/>
            <a:ext cx="2723880" cy="215302"/>
          </a:xfrm>
          <a:prstGeom prst="rect">
            <a:avLst/>
          </a:prstGeom>
          <a:solidFill>
            <a:srgbClr val="FFBF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5"/>
          </a:p>
        </p:txBody>
      </p:sp>
      <p:sp>
        <p:nvSpPr>
          <p:cNvPr id="4" name="object 3"/>
          <p:cNvSpPr txBox="1"/>
          <p:nvPr/>
        </p:nvSpPr>
        <p:spPr>
          <a:xfrm>
            <a:off x="1973233" y="500523"/>
            <a:ext cx="7873787" cy="409232"/>
          </a:xfrm>
          <a:prstGeom prst="rect">
            <a:avLst/>
          </a:prstGeom>
        </p:spPr>
        <p:txBody>
          <a:bodyPr vert="horz" wrap="square" lIns="0" tIns="0" rIns="0" bIns="0" rtlCol="0">
            <a:spAutoFit/>
          </a:bodyPr>
          <a:lstStyle/>
          <a:p>
            <a:pPr marL="12664" marR="5066">
              <a:lnSpc>
                <a:spcPts val="3191"/>
              </a:lnSpc>
              <a:spcBef>
                <a:spcPts val="633"/>
              </a:spcBef>
            </a:pPr>
            <a:r>
              <a:rPr lang="fr-FR" sz="2792" b="1" dirty="0">
                <a:solidFill>
                  <a:srgbClr val="000205"/>
                </a:solidFill>
                <a:latin typeface="Arial"/>
                <a:cs typeface="Arial"/>
              </a:rPr>
              <a:t>Le socle qualité SC2S</a:t>
            </a:r>
            <a:endParaRPr sz="2792" dirty="0">
              <a:latin typeface="Arial"/>
              <a:cs typeface="Arial"/>
            </a:endParaRPr>
          </a:p>
        </p:txBody>
      </p:sp>
      <p:grpSp>
        <p:nvGrpSpPr>
          <p:cNvPr id="5" name="Groupe 4"/>
          <p:cNvGrpSpPr/>
          <p:nvPr/>
        </p:nvGrpSpPr>
        <p:grpSpPr>
          <a:xfrm>
            <a:off x="1812347" y="1157817"/>
            <a:ext cx="8418865" cy="5355196"/>
            <a:chOff x="-108520" y="1052735"/>
            <a:chExt cx="9433048" cy="6075997"/>
          </a:xfrm>
        </p:grpSpPr>
        <p:sp>
          <p:nvSpPr>
            <p:cNvPr id="6" name="Flèche droite 5"/>
            <p:cNvSpPr/>
            <p:nvPr/>
          </p:nvSpPr>
          <p:spPr>
            <a:xfrm>
              <a:off x="201066" y="5650668"/>
              <a:ext cx="8533457" cy="498430"/>
            </a:xfrm>
            <a:prstGeom prst="right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95" b="1" dirty="0"/>
                <a:t>Suivi, évaluation et valorisation </a:t>
              </a:r>
            </a:p>
          </p:txBody>
        </p:sp>
        <p:cxnSp>
          <p:nvCxnSpPr>
            <p:cNvPr id="7" name="Connecteur droit avec flèche 6"/>
            <p:cNvCxnSpPr/>
            <p:nvPr/>
          </p:nvCxnSpPr>
          <p:spPr>
            <a:xfrm>
              <a:off x="179512" y="1772816"/>
              <a:ext cx="8820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Ellipse 7"/>
            <p:cNvSpPr/>
            <p:nvPr/>
          </p:nvSpPr>
          <p:spPr>
            <a:xfrm>
              <a:off x="539670" y="1656000"/>
              <a:ext cx="216000" cy="216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p>
          </p:txBody>
        </p:sp>
        <p:sp>
          <p:nvSpPr>
            <p:cNvPr id="9" name="Ellipse 8"/>
            <p:cNvSpPr/>
            <p:nvPr/>
          </p:nvSpPr>
          <p:spPr>
            <a:xfrm>
              <a:off x="3707928" y="1656000"/>
              <a:ext cx="216000" cy="216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p>
          </p:txBody>
        </p:sp>
        <p:sp>
          <p:nvSpPr>
            <p:cNvPr id="10" name="Ellipse 9"/>
            <p:cNvSpPr/>
            <p:nvPr/>
          </p:nvSpPr>
          <p:spPr>
            <a:xfrm>
              <a:off x="4499992" y="1656000"/>
              <a:ext cx="216000" cy="216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p>
          </p:txBody>
        </p:sp>
        <p:sp>
          <p:nvSpPr>
            <p:cNvPr id="11" name="Ellipse 10"/>
            <p:cNvSpPr/>
            <p:nvPr/>
          </p:nvSpPr>
          <p:spPr>
            <a:xfrm>
              <a:off x="5580136" y="1656000"/>
              <a:ext cx="216000" cy="216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p>
          </p:txBody>
        </p:sp>
        <p:sp>
          <p:nvSpPr>
            <p:cNvPr id="12" name="Ellipse 11"/>
            <p:cNvSpPr/>
            <p:nvPr/>
          </p:nvSpPr>
          <p:spPr>
            <a:xfrm>
              <a:off x="7596360" y="1656000"/>
              <a:ext cx="216000" cy="216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p>
          </p:txBody>
        </p:sp>
        <p:cxnSp>
          <p:nvCxnSpPr>
            <p:cNvPr id="13" name="Connecteur droit 12"/>
            <p:cNvCxnSpPr/>
            <p:nvPr/>
          </p:nvCxnSpPr>
          <p:spPr>
            <a:xfrm>
              <a:off x="647552" y="1764000"/>
              <a:ext cx="0" cy="468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879987" y="1764000"/>
              <a:ext cx="0" cy="468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4607968" y="1764000"/>
              <a:ext cx="0" cy="468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688024" y="1764000"/>
              <a:ext cx="0" cy="468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7704056" y="1764000"/>
              <a:ext cx="0" cy="468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1619672" y="1656000"/>
              <a:ext cx="216000" cy="216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p>
          </p:txBody>
        </p:sp>
        <p:sp>
          <p:nvSpPr>
            <p:cNvPr id="19" name="Ellipse 18"/>
            <p:cNvSpPr/>
            <p:nvPr/>
          </p:nvSpPr>
          <p:spPr>
            <a:xfrm>
              <a:off x="2771800" y="1656000"/>
              <a:ext cx="216000" cy="216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p>
          </p:txBody>
        </p:sp>
        <p:sp>
          <p:nvSpPr>
            <p:cNvPr id="20" name="Ellipse 19"/>
            <p:cNvSpPr/>
            <p:nvPr/>
          </p:nvSpPr>
          <p:spPr>
            <a:xfrm>
              <a:off x="6516216" y="1656000"/>
              <a:ext cx="216000" cy="216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p>
          </p:txBody>
        </p:sp>
        <p:sp>
          <p:nvSpPr>
            <p:cNvPr id="21" name="Ellipse 20"/>
            <p:cNvSpPr/>
            <p:nvPr/>
          </p:nvSpPr>
          <p:spPr>
            <a:xfrm>
              <a:off x="8532464" y="1656000"/>
              <a:ext cx="216000" cy="216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p>
          </p:txBody>
        </p:sp>
        <p:cxnSp>
          <p:nvCxnSpPr>
            <p:cNvPr id="22" name="Connecteur droit 21"/>
            <p:cNvCxnSpPr/>
            <p:nvPr/>
          </p:nvCxnSpPr>
          <p:spPr>
            <a:xfrm>
              <a:off x="8640048" y="1764000"/>
              <a:ext cx="0" cy="468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727858" y="1764000"/>
              <a:ext cx="0" cy="468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816008" y="1764000"/>
              <a:ext cx="0" cy="468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624000" y="1764000"/>
              <a:ext cx="0" cy="468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1043608" y="1054477"/>
              <a:ext cx="1496226" cy="729772"/>
            </a:xfrm>
            <a:prstGeom prst="rect">
              <a:avLst/>
            </a:prstGeom>
            <a:noFill/>
          </p:spPr>
          <p:txBody>
            <a:bodyPr wrap="square" rtlCol="0">
              <a:spAutoFit/>
            </a:bodyPr>
            <a:lstStyle/>
            <a:p>
              <a:pPr algn="ctr"/>
              <a:r>
                <a:rPr lang="fr-FR" sz="1197" b="1" dirty="0">
                  <a:solidFill>
                    <a:schemeClr val="bg1">
                      <a:lumMod val="50000"/>
                    </a:schemeClr>
                  </a:solidFill>
                  <a:latin typeface="Open Sans" panose="020B0606030504020204"/>
                </a:rPr>
                <a:t>Accueil des volontaires</a:t>
              </a:r>
              <a:br>
                <a:rPr lang="fr-FR" sz="1197" b="1" dirty="0">
                  <a:solidFill>
                    <a:schemeClr val="bg1">
                      <a:lumMod val="50000"/>
                    </a:schemeClr>
                  </a:solidFill>
                  <a:latin typeface="Open Sans" panose="020B0606030504020204"/>
                </a:rPr>
              </a:br>
              <a:r>
                <a:rPr lang="fr-FR" sz="1197" b="1" dirty="0">
                  <a:solidFill>
                    <a:schemeClr val="bg1">
                      <a:lumMod val="50000"/>
                    </a:schemeClr>
                  </a:solidFill>
                  <a:latin typeface="Open Sans" panose="020B0606030504020204"/>
                </a:rPr>
                <a:t>Mois 1</a:t>
              </a:r>
            </a:p>
          </p:txBody>
        </p:sp>
        <p:sp>
          <p:nvSpPr>
            <p:cNvPr id="27" name="ZoneTexte 26"/>
            <p:cNvSpPr txBox="1"/>
            <p:nvPr/>
          </p:nvSpPr>
          <p:spPr>
            <a:xfrm>
              <a:off x="-108520" y="1052736"/>
              <a:ext cx="1496226" cy="729772"/>
            </a:xfrm>
            <a:prstGeom prst="rect">
              <a:avLst/>
            </a:prstGeom>
            <a:noFill/>
          </p:spPr>
          <p:txBody>
            <a:bodyPr wrap="square" rtlCol="0">
              <a:spAutoFit/>
            </a:bodyPr>
            <a:lstStyle/>
            <a:p>
              <a:pPr algn="ctr"/>
              <a:r>
                <a:rPr lang="fr-FR" sz="1197" b="1" dirty="0">
                  <a:solidFill>
                    <a:schemeClr val="bg1">
                      <a:lumMod val="50000"/>
                    </a:schemeClr>
                  </a:solidFill>
                  <a:latin typeface="Open Sans" panose="020B0606030504020204"/>
                </a:rPr>
                <a:t>Avant </a:t>
              </a:r>
              <a:br>
                <a:rPr lang="fr-FR" sz="1197" b="1" dirty="0">
                  <a:solidFill>
                    <a:schemeClr val="bg1">
                      <a:lumMod val="50000"/>
                    </a:schemeClr>
                  </a:solidFill>
                  <a:latin typeface="Open Sans" panose="020B0606030504020204"/>
                </a:rPr>
              </a:br>
              <a:r>
                <a:rPr lang="fr-FR" sz="1197" b="1" dirty="0">
                  <a:solidFill>
                    <a:schemeClr val="bg1">
                      <a:lumMod val="50000"/>
                    </a:schemeClr>
                  </a:solidFill>
                  <a:latin typeface="Open Sans" panose="020B0606030504020204"/>
                </a:rPr>
                <a:t>accueil des volontaires</a:t>
              </a:r>
            </a:p>
          </p:txBody>
        </p:sp>
        <p:sp>
          <p:nvSpPr>
            <p:cNvPr id="28" name="ZoneTexte 27"/>
            <p:cNvSpPr txBox="1"/>
            <p:nvPr/>
          </p:nvSpPr>
          <p:spPr>
            <a:xfrm>
              <a:off x="2123728" y="1414517"/>
              <a:ext cx="1496226" cy="312905"/>
            </a:xfrm>
            <a:prstGeom prst="rect">
              <a:avLst/>
            </a:prstGeom>
            <a:noFill/>
          </p:spPr>
          <p:txBody>
            <a:bodyPr wrap="square" rtlCol="0">
              <a:spAutoFit/>
            </a:bodyPr>
            <a:lstStyle/>
            <a:p>
              <a:pPr algn="ctr"/>
              <a:r>
                <a:rPr lang="fr-FR" sz="1197" b="1" dirty="0">
                  <a:solidFill>
                    <a:schemeClr val="bg1">
                      <a:lumMod val="50000"/>
                    </a:schemeClr>
                  </a:solidFill>
                  <a:latin typeface="Open Sans" panose="020B0606030504020204"/>
                </a:rPr>
                <a:t>Mois 2</a:t>
              </a:r>
            </a:p>
          </p:txBody>
        </p:sp>
        <p:sp>
          <p:nvSpPr>
            <p:cNvPr id="29" name="ZoneTexte 28"/>
            <p:cNvSpPr txBox="1"/>
            <p:nvPr/>
          </p:nvSpPr>
          <p:spPr>
            <a:xfrm>
              <a:off x="3059832" y="1414517"/>
              <a:ext cx="1496226" cy="312905"/>
            </a:xfrm>
            <a:prstGeom prst="rect">
              <a:avLst/>
            </a:prstGeom>
            <a:noFill/>
          </p:spPr>
          <p:txBody>
            <a:bodyPr wrap="square" rtlCol="0">
              <a:spAutoFit/>
            </a:bodyPr>
            <a:lstStyle/>
            <a:p>
              <a:pPr algn="ctr"/>
              <a:r>
                <a:rPr lang="fr-FR" sz="1197" b="1" dirty="0">
                  <a:solidFill>
                    <a:schemeClr val="bg1">
                      <a:lumMod val="50000"/>
                    </a:schemeClr>
                  </a:solidFill>
                  <a:latin typeface="Open Sans" panose="020B0606030504020204"/>
                </a:rPr>
                <a:t>Mois 3</a:t>
              </a:r>
            </a:p>
          </p:txBody>
        </p:sp>
        <p:sp>
          <p:nvSpPr>
            <p:cNvPr id="30" name="ZoneTexte 29"/>
            <p:cNvSpPr txBox="1"/>
            <p:nvPr/>
          </p:nvSpPr>
          <p:spPr>
            <a:xfrm>
              <a:off x="3851921" y="1414517"/>
              <a:ext cx="1496226" cy="312905"/>
            </a:xfrm>
            <a:prstGeom prst="rect">
              <a:avLst/>
            </a:prstGeom>
            <a:noFill/>
          </p:spPr>
          <p:txBody>
            <a:bodyPr wrap="square" rtlCol="0">
              <a:spAutoFit/>
            </a:bodyPr>
            <a:lstStyle/>
            <a:p>
              <a:pPr algn="ctr"/>
              <a:r>
                <a:rPr lang="fr-FR" sz="1197" b="1" dirty="0">
                  <a:solidFill>
                    <a:schemeClr val="bg1">
                      <a:lumMod val="50000"/>
                    </a:schemeClr>
                  </a:solidFill>
                  <a:latin typeface="Open Sans" panose="020B0606030504020204"/>
                </a:rPr>
                <a:t>Mois 4</a:t>
              </a:r>
            </a:p>
          </p:txBody>
        </p:sp>
        <p:sp>
          <p:nvSpPr>
            <p:cNvPr id="31" name="ZoneTexte 30"/>
            <p:cNvSpPr txBox="1"/>
            <p:nvPr/>
          </p:nvSpPr>
          <p:spPr>
            <a:xfrm>
              <a:off x="4860032" y="1414517"/>
              <a:ext cx="1496226" cy="312905"/>
            </a:xfrm>
            <a:prstGeom prst="rect">
              <a:avLst/>
            </a:prstGeom>
            <a:noFill/>
          </p:spPr>
          <p:txBody>
            <a:bodyPr wrap="square" rtlCol="0">
              <a:spAutoFit/>
            </a:bodyPr>
            <a:lstStyle/>
            <a:p>
              <a:pPr algn="ctr"/>
              <a:r>
                <a:rPr lang="fr-FR" sz="1197" b="1" dirty="0">
                  <a:solidFill>
                    <a:schemeClr val="bg1">
                      <a:lumMod val="50000"/>
                    </a:schemeClr>
                  </a:solidFill>
                  <a:latin typeface="Open Sans" panose="020B0606030504020204"/>
                </a:rPr>
                <a:t>Mois 5</a:t>
              </a:r>
            </a:p>
          </p:txBody>
        </p:sp>
        <p:sp>
          <p:nvSpPr>
            <p:cNvPr id="32" name="ZoneTexte 31"/>
            <p:cNvSpPr txBox="1"/>
            <p:nvPr/>
          </p:nvSpPr>
          <p:spPr>
            <a:xfrm>
              <a:off x="5884087" y="1410161"/>
              <a:ext cx="1496226" cy="312905"/>
            </a:xfrm>
            <a:prstGeom prst="rect">
              <a:avLst/>
            </a:prstGeom>
            <a:noFill/>
          </p:spPr>
          <p:txBody>
            <a:bodyPr wrap="square" rtlCol="0">
              <a:spAutoFit/>
            </a:bodyPr>
            <a:lstStyle/>
            <a:p>
              <a:pPr algn="ctr"/>
              <a:r>
                <a:rPr lang="fr-FR" sz="1197" b="1" dirty="0">
                  <a:solidFill>
                    <a:schemeClr val="bg1">
                      <a:lumMod val="50000"/>
                    </a:schemeClr>
                  </a:solidFill>
                  <a:latin typeface="Open Sans" panose="020B0606030504020204"/>
                </a:rPr>
                <a:t>Mois 6</a:t>
              </a:r>
            </a:p>
          </p:txBody>
        </p:sp>
        <p:sp>
          <p:nvSpPr>
            <p:cNvPr id="33" name="ZoneTexte 32"/>
            <p:cNvSpPr txBox="1"/>
            <p:nvPr/>
          </p:nvSpPr>
          <p:spPr>
            <a:xfrm>
              <a:off x="6948264" y="1414517"/>
              <a:ext cx="1496226" cy="312905"/>
            </a:xfrm>
            <a:prstGeom prst="rect">
              <a:avLst/>
            </a:prstGeom>
            <a:noFill/>
          </p:spPr>
          <p:txBody>
            <a:bodyPr wrap="square" rtlCol="0">
              <a:spAutoFit/>
            </a:bodyPr>
            <a:lstStyle/>
            <a:p>
              <a:pPr algn="ctr"/>
              <a:r>
                <a:rPr lang="fr-FR" sz="1197" b="1" dirty="0">
                  <a:solidFill>
                    <a:schemeClr val="bg1">
                      <a:lumMod val="50000"/>
                    </a:schemeClr>
                  </a:solidFill>
                  <a:latin typeface="Open Sans" panose="020B0606030504020204"/>
                </a:rPr>
                <a:t>Mois 7</a:t>
              </a:r>
            </a:p>
          </p:txBody>
        </p:sp>
        <p:sp>
          <p:nvSpPr>
            <p:cNvPr id="34" name="ZoneTexte 33"/>
            <p:cNvSpPr txBox="1"/>
            <p:nvPr/>
          </p:nvSpPr>
          <p:spPr>
            <a:xfrm>
              <a:off x="7828302" y="1052735"/>
              <a:ext cx="1496226" cy="729772"/>
            </a:xfrm>
            <a:prstGeom prst="rect">
              <a:avLst/>
            </a:prstGeom>
            <a:noFill/>
          </p:spPr>
          <p:txBody>
            <a:bodyPr wrap="square" rtlCol="0">
              <a:spAutoFit/>
            </a:bodyPr>
            <a:lstStyle/>
            <a:p>
              <a:pPr algn="ctr"/>
              <a:r>
                <a:rPr lang="fr-FR" sz="1197" b="1" dirty="0">
                  <a:solidFill>
                    <a:schemeClr val="bg1">
                      <a:lumMod val="50000"/>
                    </a:schemeClr>
                  </a:solidFill>
                  <a:latin typeface="Open Sans" panose="020B0606030504020204"/>
                </a:rPr>
                <a:t>Fin de </a:t>
              </a:r>
              <a:br>
                <a:rPr lang="fr-FR" sz="1197" b="1" dirty="0">
                  <a:solidFill>
                    <a:schemeClr val="bg1">
                      <a:lumMod val="50000"/>
                    </a:schemeClr>
                  </a:solidFill>
                  <a:latin typeface="Open Sans" panose="020B0606030504020204"/>
                </a:rPr>
              </a:br>
              <a:r>
                <a:rPr lang="fr-FR" sz="1197" b="1" dirty="0">
                  <a:solidFill>
                    <a:schemeClr val="bg1">
                      <a:lumMod val="50000"/>
                    </a:schemeClr>
                  </a:solidFill>
                  <a:latin typeface="Open Sans" panose="020B0606030504020204"/>
                </a:rPr>
                <a:t>mission</a:t>
              </a:r>
              <a:br>
                <a:rPr lang="fr-FR" sz="1197" b="1" dirty="0">
                  <a:solidFill>
                    <a:schemeClr val="bg1">
                      <a:lumMod val="50000"/>
                    </a:schemeClr>
                  </a:solidFill>
                  <a:latin typeface="Open Sans" panose="020B0606030504020204"/>
                </a:rPr>
              </a:br>
              <a:r>
                <a:rPr lang="fr-FR" sz="1197" b="1" dirty="0">
                  <a:solidFill>
                    <a:schemeClr val="bg1">
                      <a:lumMod val="50000"/>
                    </a:schemeClr>
                  </a:solidFill>
                  <a:latin typeface="Open Sans" panose="020B0606030504020204"/>
                </a:rPr>
                <a:t>Mois 8</a:t>
              </a:r>
            </a:p>
          </p:txBody>
        </p:sp>
        <p:sp>
          <p:nvSpPr>
            <p:cNvPr id="35" name="Rectangle 34"/>
            <p:cNvSpPr/>
            <p:nvPr/>
          </p:nvSpPr>
          <p:spPr>
            <a:xfrm>
              <a:off x="71485" y="2204864"/>
              <a:ext cx="1008000" cy="2952000"/>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98"/>
                </a:spcBef>
                <a:spcAft>
                  <a:spcPts val="598"/>
                </a:spcAft>
              </a:pPr>
              <a:r>
                <a:rPr lang="fr-FR" sz="1097" b="1" dirty="0" err="1">
                  <a:solidFill>
                    <a:srgbClr val="EA5F00"/>
                  </a:solidFill>
                  <a:latin typeface="Open Sans" panose="020B0606030504020204" pitchFamily="34" charset="0"/>
                  <a:ea typeface="Open Sans" panose="020B0606030504020204" pitchFamily="34" charset="0"/>
                  <a:cs typeface="Open Sans" panose="020B0606030504020204" pitchFamily="34" charset="0"/>
                </a:rPr>
                <a:t>Prépara-tion</a:t>
              </a:r>
              <a:r>
                <a:rPr lang="fr-FR" sz="1097" b="1" dirty="0">
                  <a:solidFill>
                    <a:srgbClr val="EA5F00"/>
                  </a:solidFill>
                  <a:latin typeface="Open Sans" panose="020B0606030504020204" pitchFamily="34" charset="0"/>
                  <a:ea typeface="Open Sans" panose="020B0606030504020204" pitchFamily="34" charset="0"/>
                  <a:cs typeface="Open Sans" panose="020B0606030504020204" pitchFamily="34" charset="0"/>
                </a:rPr>
                <a:t> à l’accueil: </a:t>
              </a:r>
            </a:p>
            <a:p>
              <a:pPr algn="ctr">
                <a:spcBef>
                  <a:spcPts val="598"/>
                </a:spcBef>
                <a:spcAft>
                  <a:spcPts val="598"/>
                </a:spcAft>
              </a:pPr>
              <a:r>
                <a:rPr lang="fr-FR" sz="1097" dirty="0">
                  <a:solidFill>
                    <a:srgbClr val="EA5F00"/>
                  </a:solidFill>
                  <a:latin typeface="Open Sans" panose="020B0606030504020204" pitchFamily="34" charset="0"/>
                  <a:ea typeface="Open Sans" panose="020B0606030504020204" pitchFamily="34" charset="0"/>
                  <a:cs typeface="Open Sans" panose="020B0606030504020204" pitchFamily="34" charset="0"/>
                </a:rPr>
                <a:t>Découverte du rôle des tuteurs</a:t>
              </a:r>
            </a:p>
            <a:p>
              <a:pPr algn="ctr">
                <a:spcBef>
                  <a:spcPts val="598"/>
                </a:spcBef>
                <a:spcAft>
                  <a:spcPts val="598"/>
                </a:spcAft>
              </a:pPr>
              <a:r>
                <a:rPr lang="fr-FR" sz="1097" dirty="0">
                  <a:solidFill>
                    <a:srgbClr val="EA5F00"/>
                  </a:solidFill>
                  <a:latin typeface="Open Sans" panose="020B0606030504020204" pitchFamily="34" charset="0"/>
                  <a:ea typeface="Open Sans" panose="020B0606030504020204" pitchFamily="34" charset="0"/>
                  <a:cs typeface="Open Sans" panose="020B0606030504020204" pitchFamily="34" charset="0"/>
                </a:rPr>
                <a:t>Tuteur « Service Civique </a:t>
              </a:r>
              <a:r>
                <a:rPr lang="fr-FR" sz="1097" dirty="0">
                  <a:solidFill>
                    <a:srgbClr val="EA5F00"/>
                  </a:solidFill>
                  <a:latin typeface="Arial" panose="020B0604020202020204" pitchFamily="34" charset="0"/>
                  <a:ea typeface="Open Sans" panose="020B0606030504020204" pitchFamily="34" charset="0"/>
                  <a:cs typeface="Arial" panose="020B0604020202020204" pitchFamily="34" charset="0"/>
                </a:rPr>
                <a:t>Solidarité Seniors »</a:t>
              </a:r>
            </a:p>
          </p:txBody>
        </p:sp>
        <p:sp>
          <p:nvSpPr>
            <p:cNvPr id="36" name="Rectangle 35"/>
            <p:cNvSpPr/>
            <p:nvPr/>
          </p:nvSpPr>
          <p:spPr>
            <a:xfrm>
              <a:off x="1151752" y="2204864"/>
              <a:ext cx="1188000" cy="4653136"/>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98"/>
                </a:spcBef>
                <a:spcAft>
                  <a:spcPts val="598"/>
                </a:spcAft>
              </a:pPr>
              <a:r>
                <a:rPr lang="fr-FR" sz="1097"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Préparation à la mission:</a:t>
              </a:r>
            </a:p>
            <a:p>
              <a:pPr algn="ctr">
                <a:spcBef>
                  <a:spcPts val="598"/>
                </a:spcBef>
                <a:spcAft>
                  <a:spcPts val="598"/>
                </a:spcAft>
              </a:pPr>
              <a:r>
                <a:rPr lang="fr-FR" sz="1097"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Volontaire « Service Civique Solidarité Seniors »</a:t>
              </a:r>
            </a:p>
            <a:p>
              <a:pPr algn="ctr">
                <a:spcBef>
                  <a:spcPts val="598"/>
                </a:spcBef>
                <a:spcAft>
                  <a:spcPts val="598"/>
                </a:spcAft>
              </a:pPr>
              <a:r>
                <a:rPr lang="fr-FR" sz="1097"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Personnes âgées et isolement</a:t>
              </a:r>
            </a:p>
            <a:p>
              <a:pPr algn="ctr">
                <a:spcBef>
                  <a:spcPts val="598"/>
                </a:spcBef>
                <a:spcAft>
                  <a:spcPts val="598"/>
                </a:spcAft>
              </a:pPr>
              <a:r>
                <a:rPr lang="fr-FR" sz="1097"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Acteurs et solutions du bien vieillir</a:t>
              </a:r>
            </a:p>
            <a:p>
              <a:pPr algn="ctr">
                <a:spcBef>
                  <a:spcPts val="598"/>
                </a:spcBef>
                <a:spcAft>
                  <a:spcPts val="598"/>
                </a:spcAft>
              </a:pPr>
              <a:r>
                <a:rPr lang="fr-FR" sz="1097"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Accompagner les personnes âgées</a:t>
              </a:r>
            </a:p>
            <a:p>
              <a:pPr algn="ctr">
                <a:spcBef>
                  <a:spcPts val="598"/>
                </a:spcBef>
                <a:spcAft>
                  <a:spcPts val="598"/>
                </a:spcAft>
              </a:pPr>
              <a:r>
                <a:rPr lang="fr-FR" sz="1097" dirty="0">
                  <a:solidFill>
                    <a:schemeClr val="accent1"/>
                  </a:solidFill>
                  <a:latin typeface="Arial" panose="020B0604020202020204" pitchFamily="34" charset="0"/>
                  <a:ea typeface="Open Sans" panose="020B0606030504020204" pitchFamily="34" charset="0"/>
                  <a:cs typeface="Arial" panose="020B0604020202020204" pitchFamily="34" charset="0"/>
                </a:rPr>
                <a:t>PSC1</a:t>
              </a:r>
            </a:p>
          </p:txBody>
        </p:sp>
        <p:sp>
          <p:nvSpPr>
            <p:cNvPr id="37" name="Rectangle 36"/>
            <p:cNvSpPr/>
            <p:nvPr/>
          </p:nvSpPr>
          <p:spPr>
            <a:xfrm>
              <a:off x="2411246" y="2204862"/>
              <a:ext cx="1008000" cy="3362159"/>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98"/>
                </a:spcBef>
                <a:spcAft>
                  <a:spcPts val="598"/>
                </a:spcAft>
              </a:pPr>
              <a:r>
                <a:rPr lang="fr-FR" sz="1097" b="1" dirty="0">
                  <a:solidFill>
                    <a:srgbClr val="EA5F00"/>
                  </a:solidFill>
                  <a:latin typeface="Arial" panose="020B0604020202020204" pitchFamily="34" charset="0"/>
                  <a:ea typeface="Open Sans" panose="020B0606030504020204" pitchFamily="34" charset="0"/>
                  <a:cs typeface="Arial" panose="020B0604020202020204" pitchFamily="34" charset="0"/>
                </a:rPr>
                <a:t>EDP1 </a:t>
              </a:r>
              <a:r>
                <a:rPr lang="fr-FR" sz="1097" dirty="0">
                  <a:solidFill>
                    <a:srgbClr val="EA5F00"/>
                  </a:solidFill>
                  <a:latin typeface="Arial" panose="020B0604020202020204" pitchFamily="34" charset="0"/>
                  <a:ea typeface="Open Sans" panose="020B0606030504020204" pitchFamily="34" charset="0"/>
                  <a:cs typeface="Arial" panose="020B0604020202020204" pitchFamily="34" charset="0"/>
                </a:rPr>
                <a:t>« Accompagnement des volontaires pendant la mission »</a:t>
              </a:r>
            </a:p>
            <a:p>
              <a:pPr algn="ctr">
                <a:spcBef>
                  <a:spcPts val="598"/>
                </a:spcBef>
                <a:spcAft>
                  <a:spcPts val="598"/>
                </a:spcAft>
              </a:pPr>
              <a:r>
                <a:rPr lang="fr-FR" sz="1097"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APA 1 </a:t>
              </a:r>
              <a:r>
                <a:rPr lang="fr-FR" sz="1097"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Métiers et formations du bien vieillir</a:t>
              </a:r>
            </a:p>
            <a:p>
              <a:pPr algn="ctr">
                <a:spcBef>
                  <a:spcPts val="598"/>
                </a:spcBef>
                <a:spcAft>
                  <a:spcPts val="598"/>
                </a:spcAft>
              </a:pPr>
              <a:r>
                <a:rPr lang="fr-FR" sz="1097"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EDP1</a:t>
              </a:r>
            </a:p>
          </p:txBody>
        </p:sp>
        <p:sp>
          <p:nvSpPr>
            <p:cNvPr id="38" name="Rectangle 37"/>
            <p:cNvSpPr/>
            <p:nvPr/>
          </p:nvSpPr>
          <p:spPr>
            <a:xfrm>
              <a:off x="3491300" y="2204864"/>
              <a:ext cx="612000" cy="2952000"/>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98"/>
                </a:spcBef>
                <a:spcAft>
                  <a:spcPts val="598"/>
                </a:spcAft>
              </a:pPr>
              <a:r>
                <a:rPr lang="fr-FR" sz="1097" b="1" dirty="0">
                  <a:solidFill>
                    <a:schemeClr val="accent1"/>
                  </a:solidFill>
                  <a:latin typeface="Arial" panose="020B0604020202020204" pitchFamily="34" charset="0"/>
                  <a:ea typeface="Open Sans" panose="020B0606030504020204" pitchFamily="34" charset="0"/>
                  <a:cs typeface="Arial" panose="020B0604020202020204" pitchFamily="34" charset="0"/>
                </a:rPr>
                <a:t>FCC 1</a:t>
              </a:r>
              <a:endParaRPr lang="fr-FR" sz="1097" dirty="0">
                <a:solidFill>
                  <a:schemeClr val="accent1"/>
                </a:solidFill>
                <a:latin typeface="Arial" panose="020B0604020202020204" pitchFamily="34" charset="0"/>
                <a:ea typeface="Open Sans" panose="020B0606030504020204" pitchFamily="34" charset="0"/>
                <a:cs typeface="Arial" panose="020B0604020202020204" pitchFamily="34" charset="0"/>
              </a:endParaRPr>
            </a:p>
          </p:txBody>
        </p:sp>
        <p:sp>
          <p:nvSpPr>
            <p:cNvPr id="39" name="Rectangle 38"/>
            <p:cNvSpPr/>
            <p:nvPr/>
          </p:nvSpPr>
          <p:spPr>
            <a:xfrm>
              <a:off x="4175420" y="2204864"/>
              <a:ext cx="936000" cy="2952000"/>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98"/>
                </a:spcBef>
                <a:spcAft>
                  <a:spcPts val="598"/>
                </a:spcAft>
              </a:pPr>
              <a:r>
                <a:rPr lang="fr-FR" sz="1097"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APA 2 </a:t>
              </a:r>
              <a:r>
                <a:rPr lang="fr-FR" sz="1097"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t>
              </a:r>
              <a:r>
                <a:rPr lang="fr-FR" sz="1097" dirty="0" err="1">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Connais-sance</a:t>
              </a:r>
              <a:r>
                <a:rPr lang="fr-FR" sz="1097"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et </a:t>
              </a:r>
              <a:r>
                <a:rPr lang="fr-FR" sz="1097" dirty="0" err="1">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présenta-tion</a:t>
              </a:r>
              <a:r>
                <a:rPr lang="fr-FR" sz="1097"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de soi</a:t>
              </a:r>
            </a:p>
            <a:p>
              <a:pPr algn="ctr">
                <a:spcBef>
                  <a:spcPts val="598"/>
                </a:spcBef>
                <a:spcAft>
                  <a:spcPts val="598"/>
                </a:spcAft>
              </a:pPr>
              <a:r>
                <a:rPr lang="fr-FR" sz="1097"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EDP2</a:t>
              </a:r>
            </a:p>
          </p:txBody>
        </p:sp>
        <p:sp>
          <p:nvSpPr>
            <p:cNvPr id="40" name="Rectangle 39"/>
            <p:cNvSpPr/>
            <p:nvPr/>
          </p:nvSpPr>
          <p:spPr>
            <a:xfrm>
              <a:off x="5183716" y="2204864"/>
              <a:ext cx="1008000" cy="2952000"/>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98"/>
                </a:spcBef>
                <a:spcAft>
                  <a:spcPts val="598"/>
                </a:spcAft>
              </a:pPr>
              <a:r>
                <a:rPr lang="fr-FR" sz="1097" b="1" dirty="0">
                  <a:solidFill>
                    <a:srgbClr val="EA5F00"/>
                  </a:solidFill>
                  <a:latin typeface="Arial" panose="020B0604020202020204" pitchFamily="34" charset="0"/>
                  <a:ea typeface="Open Sans" panose="020B0606030504020204" pitchFamily="34" charset="0"/>
                  <a:cs typeface="Arial" panose="020B0604020202020204" pitchFamily="34" charset="0"/>
                </a:rPr>
                <a:t>EDP2 </a:t>
              </a:r>
              <a:r>
                <a:rPr lang="fr-FR" sz="1097" dirty="0">
                  <a:solidFill>
                    <a:srgbClr val="EA5F00"/>
                  </a:solidFill>
                  <a:latin typeface="Arial" panose="020B0604020202020204" pitchFamily="34" charset="0"/>
                  <a:ea typeface="Open Sans" panose="020B0606030504020204" pitchFamily="34" charset="0"/>
                  <a:cs typeface="Arial" panose="020B0604020202020204" pitchFamily="34" charset="0"/>
                </a:rPr>
                <a:t>« Projet d’avenir et bilan nominatif »</a:t>
              </a:r>
              <a:endParaRPr lang="fr-FR" sz="1097"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gn="ctr">
                <a:spcBef>
                  <a:spcPts val="598"/>
                </a:spcBef>
                <a:spcAft>
                  <a:spcPts val="598"/>
                </a:spcAft>
              </a:pPr>
              <a:r>
                <a:rPr lang="fr-FR" sz="1097" b="1" dirty="0">
                  <a:solidFill>
                    <a:schemeClr val="accent1"/>
                  </a:solidFill>
                  <a:latin typeface="Arial" panose="020B0604020202020204" pitchFamily="34" charset="0"/>
                  <a:ea typeface="Open Sans" panose="020B0606030504020204" pitchFamily="34" charset="0"/>
                  <a:cs typeface="Arial" panose="020B0604020202020204" pitchFamily="34" charset="0"/>
                </a:rPr>
                <a:t>FCC 2</a:t>
              </a:r>
            </a:p>
          </p:txBody>
        </p:sp>
        <p:sp>
          <p:nvSpPr>
            <p:cNvPr id="41" name="Rectangle 40"/>
            <p:cNvSpPr/>
            <p:nvPr/>
          </p:nvSpPr>
          <p:spPr>
            <a:xfrm>
              <a:off x="6264012" y="2204864"/>
              <a:ext cx="972000" cy="2952000"/>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98"/>
                </a:spcBef>
                <a:spcAft>
                  <a:spcPts val="598"/>
                </a:spcAft>
              </a:pPr>
              <a:r>
                <a:rPr lang="fr-FR" sz="1097"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APA 3 </a:t>
              </a:r>
              <a:r>
                <a:rPr lang="fr-FR" sz="1097"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t>
              </a:r>
              <a:r>
                <a:rPr lang="fr-FR" sz="1097" dirty="0" err="1">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Identifica-tion</a:t>
              </a:r>
              <a:r>
                <a:rPr lang="fr-FR" sz="1097"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des </a:t>
              </a:r>
              <a:r>
                <a:rPr lang="fr-FR" sz="1097" dirty="0" err="1">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compéten-ces</a:t>
              </a:r>
              <a:endParaRPr lang="fr-FR" sz="1097"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gn="ctr">
                <a:spcBef>
                  <a:spcPts val="598"/>
                </a:spcBef>
                <a:spcAft>
                  <a:spcPts val="598"/>
                </a:spcAft>
              </a:pPr>
              <a:r>
                <a:rPr lang="fr-FR" sz="1097"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EDP3</a:t>
              </a:r>
            </a:p>
            <a:p>
              <a:pPr algn="ctr">
                <a:spcBef>
                  <a:spcPts val="598"/>
                </a:spcBef>
                <a:spcAft>
                  <a:spcPts val="598"/>
                </a:spcAft>
              </a:pPr>
              <a:r>
                <a:rPr lang="fr-FR" sz="1097"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FCC5</a:t>
              </a:r>
              <a:br>
                <a:rPr lang="fr-FR" sz="1097"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br>
              <a:r>
                <a:rPr lang="fr-FR" sz="1097"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Poursuivre son </a:t>
              </a:r>
              <a:r>
                <a:rPr lang="fr-FR" sz="1097" dirty="0" err="1">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engage-ment</a:t>
              </a:r>
              <a:endParaRPr lang="fr-FR" sz="1097"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42" name="Rectangle 41"/>
            <p:cNvSpPr/>
            <p:nvPr/>
          </p:nvSpPr>
          <p:spPr>
            <a:xfrm>
              <a:off x="7308304" y="2204864"/>
              <a:ext cx="899349" cy="2952000"/>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98"/>
                </a:spcBef>
                <a:spcAft>
                  <a:spcPts val="598"/>
                </a:spcAft>
              </a:pPr>
              <a:endParaRPr lang="fr-FR" sz="1097"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43" name="Rectangle 42"/>
            <p:cNvSpPr/>
            <p:nvPr/>
          </p:nvSpPr>
          <p:spPr>
            <a:xfrm>
              <a:off x="8316068" y="2204864"/>
              <a:ext cx="683445" cy="2952000"/>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98"/>
                </a:spcBef>
                <a:spcAft>
                  <a:spcPts val="598"/>
                </a:spcAft>
              </a:pPr>
              <a:endParaRPr lang="fr-FR" sz="1197" dirty="0">
                <a:solidFill>
                  <a:srgbClr val="EA5F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ZoneTexte 43"/>
            <p:cNvSpPr txBox="1"/>
            <p:nvPr/>
          </p:nvSpPr>
          <p:spPr>
            <a:xfrm rot="16200000">
              <a:off x="2233351" y="6501606"/>
              <a:ext cx="979634" cy="274617"/>
            </a:xfrm>
            <a:prstGeom prst="rect">
              <a:avLst/>
            </a:prstGeom>
            <a:noFill/>
          </p:spPr>
          <p:txBody>
            <a:bodyPr wrap="square" rtlCol="0">
              <a:spAutoFit/>
            </a:bodyPr>
            <a:lstStyle/>
            <a:p>
              <a:r>
                <a:rPr lang="fr-FR" sz="997" dirty="0">
                  <a:latin typeface="Open Sans" panose="020B0606030504020204"/>
                </a:rPr>
                <a:t>LEGENDE</a:t>
              </a:r>
            </a:p>
          </p:txBody>
        </p:sp>
      </p:grpSp>
      <p:sp>
        <p:nvSpPr>
          <p:cNvPr id="46" name="ZoneTexte 45"/>
          <p:cNvSpPr txBox="1"/>
          <p:nvPr/>
        </p:nvSpPr>
        <p:spPr>
          <a:xfrm>
            <a:off x="4463115" y="5710354"/>
            <a:ext cx="5944209" cy="828695"/>
          </a:xfrm>
          <a:prstGeom prst="rect">
            <a:avLst/>
          </a:prstGeom>
          <a:noFill/>
        </p:spPr>
        <p:txBody>
          <a:bodyPr wrap="square" rtlCol="0">
            <a:spAutoFit/>
          </a:bodyPr>
          <a:lstStyle/>
          <a:p>
            <a:r>
              <a:rPr lang="fr-FR" sz="1197" b="1" dirty="0">
                <a:solidFill>
                  <a:schemeClr val="tx1">
                    <a:lumMod val="65000"/>
                    <a:lumOff val="35000"/>
                  </a:schemeClr>
                </a:solidFill>
                <a:latin typeface="Open Sans" panose="020B0606030504020204"/>
              </a:rPr>
              <a:t>Parcours Volontaires  </a:t>
            </a:r>
            <a:r>
              <a:rPr lang="fr-FR" sz="1197" b="1" dirty="0">
                <a:latin typeface="Open Sans" panose="020B0606030504020204"/>
              </a:rPr>
              <a:t>//</a:t>
            </a:r>
            <a:r>
              <a:rPr lang="fr-FR" sz="1197" b="1" dirty="0">
                <a:solidFill>
                  <a:schemeClr val="tx1">
                    <a:lumMod val="65000"/>
                    <a:lumOff val="35000"/>
                  </a:schemeClr>
                </a:solidFill>
                <a:latin typeface="Open Sans" panose="020B0606030504020204"/>
              </a:rPr>
              <a:t> </a:t>
            </a:r>
            <a:r>
              <a:rPr lang="fr-FR" sz="1197" b="1" dirty="0">
                <a:solidFill>
                  <a:srgbClr val="EA5F00"/>
                </a:solidFill>
                <a:latin typeface="Open Sans" panose="020B0606030504020204"/>
              </a:rPr>
              <a:t>Parcours Tuteurs</a:t>
            </a:r>
            <a:endParaRPr lang="fr-FR" sz="1197" b="1" dirty="0">
              <a:solidFill>
                <a:schemeClr val="tx1">
                  <a:lumMod val="65000"/>
                  <a:lumOff val="35000"/>
                </a:schemeClr>
              </a:solidFill>
              <a:latin typeface="Open Sans" panose="020B0606030504020204"/>
            </a:endParaRPr>
          </a:p>
          <a:p>
            <a:r>
              <a:rPr lang="fr-FR" sz="1197" dirty="0">
                <a:latin typeface="Open Sans" panose="020B0606030504020204"/>
              </a:rPr>
              <a:t>EDP : Echanges de pratiques / FCC : Formation Civique et Citoyenne / </a:t>
            </a:r>
            <a:br>
              <a:rPr lang="fr-FR" sz="1197" dirty="0">
                <a:latin typeface="Open Sans" panose="020B0606030504020204"/>
              </a:rPr>
            </a:br>
            <a:r>
              <a:rPr lang="fr-FR" sz="1197" dirty="0">
                <a:latin typeface="Open Sans" panose="020B0606030504020204"/>
              </a:rPr>
              <a:t>APA : Accompagnement au Projet d’Avenir</a:t>
            </a:r>
          </a:p>
          <a:p>
            <a:r>
              <a:rPr lang="fr-FR" sz="1197" dirty="0">
                <a:solidFill>
                  <a:schemeClr val="accent1"/>
                </a:solidFill>
                <a:latin typeface="Open Sans" panose="020B0606030504020204"/>
              </a:rPr>
              <a:t>Droit commun, à charge de la structure d’accueil</a:t>
            </a:r>
          </a:p>
        </p:txBody>
      </p:sp>
    </p:spTree>
    <p:extLst>
      <p:ext uri="{BB962C8B-B14F-4D97-AF65-F5344CB8AC3E}">
        <p14:creationId xmlns:p14="http://schemas.microsoft.com/office/powerpoint/2010/main" val="1842597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2" name="Google Shape;102;g221b714f817_0_111"/>
          <p:cNvSpPr/>
          <p:nvPr/>
        </p:nvSpPr>
        <p:spPr>
          <a:xfrm>
            <a:off x="1922521" y="541805"/>
            <a:ext cx="5397804" cy="254229"/>
          </a:xfrm>
          <a:prstGeom prst="rect">
            <a:avLst/>
          </a:prstGeom>
          <a:solidFill>
            <a:srgbClr val="FFBF0D"/>
          </a:solidFill>
          <a:ln>
            <a:noFill/>
          </a:ln>
        </p:spPr>
        <p:txBody>
          <a:bodyPr spcFirstLastPara="1" wrap="square" lIns="91256" tIns="45616" rIns="91256" bIns="45616" anchor="ctr" anchorCtr="0">
            <a:noAutofit/>
          </a:bodyPr>
          <a:lstStyle/>
          <a:p>
            <a:pPr algn="ctr" defTabSz="912754">
              <a:buClr>
                <a:srgbClr val="000000"/>
              </a:buClr>
              <a:buSzPts val="1795"/>
            </a:pPr>
            <a:endParaRPr sz="1792">
              <a:solidFill>
                <a:srgbClr val="FFC000"/>
              </a:solidFill>
              <a:latin typeface="Calibri"/>
              <a:ea typeface="Calibri"/>
              <a:cs typeface="Calibri"/>
            </a:endParaRPr>
          </a:p>
        </p:txBody>
      </p:sp>
      <p:sp>
        <p:nvSpPr>
          <p:cNvPr id="103" name="Google Shape;103;g221b714f817_0_111"/>
          <p:cNvSpPr txBox="1"/>
          <p:nvPr/>
        </p:nvSpPr>
        <p:spPr>
          <a:xfrm>
            <a:off x="1915216" y="302949"/>
            <a:ext cx="8361715" cy="493068"/>
          </a:xfrm>
          <a:prstGeom prst="rect">
            <a:avLst/>
          </a:prstGeom>
          <a:noFill/>
          <a:ln>
            <a:noFill/>
          </a:ln>
        </p:spPr>
        <p:txBody>
          <a:bodyPr spcFirstLastPara="1" wrap="square" lIns="0" tIns="0" rIns="0" bIns="0" anchor="t" anchorCtr="0">
            <a:spAutoFit/>
          </a:bodyPr>
          <a:lstStyle/>
          <a:p>
            <a:pPr marL="12641" marR="5057" defTabSz="912754">
              <a:lnSpc>
                <a:spcPct val="106651"/>
              </a:lnSpc>
              <a:buClr>
                <a:srgbClr val="000205"/>
              </a:buClr>
              <a:buSzPts val="3000"/>
            </a:pPr>
            <a:r>
              <a:rPr lang="fr-FR" sz="2995" b="1" dirty="0">
                <a:solidFill>
                  <a:srgbClr val="000205"/>
                </a:solidFill>
                <a:latin typeface="Arial"/>
                <a:ea typeface="Arial"/>
                <a:cs typeface="Arial"/>
                <a:sym typeface="Arial"/>
              </a:rPr>
              <a:t>Le SC2S en quelques chiffres </a:t>
            </a:r>
            <a:endParaRPr sz="2995" dirty="0">
              <a:latin typeface="Arial"/>
              <a:ea typeface="Arial"/>
              <a:cs typeface="Arial"/>
              <a:sym typeface="Arial"/>
            </a:endParaRPr>
          </a:p>
        </p:txBody>
      </p:sp>
      <p:sp>
        <p:nvSpPr>
          <p:cNvPr id="104" name="Google Shape;104;g221b714f817_0_111"/>
          <p:cNvSpPr txBox="1"/>
          <p:nvPr/>
        </p:nvSpPr>
        <p:spPr>
          <a:xfrm>
            <a:off x="1919676" y="835837"/>
            <a:ext cx="1697597" cy="774163"/>
          </a:xfrm>
          <a:prstGeom prst="rect">
            <a:avLst/>
          </a:prstGeom>
          <a:solidFill>
            <a:schemeClr val="lt1"/>
          </a:solidFill>
          <a:ln>
            <a:noFill/>
          </a:ln>
        </p:spPr>
        <p:txBody>
          <a:bodyPr spcFirstLastPara="1" wrap="square" lIns="0" tIns="0" rIns="0" bIns="0" anchor="t" anchorCtr="0">
            <a:spAutoFit/>
          </a:bodyPr>
          <a:lstStyle/>
          <a:p>
            <a:pPr algn="r" defTabSz="912754">
              <a:lnSpc>
                <a:spcPct val="139583"/>
              </a:lnSpc>
              <a:buClr>
                <a:srgbClr val="FFC000"/>
              </a:buClr>
              <a:buSzPts val="5400"/>
            </a:pPr>
            <a:r>
              <a:rPr lang="fr-FR" sz="3594" b="1" dirty="0">
                <a:solidFill>
                  <a:srgbClr val="FFC000"/>
                </a:solidFill>
                <a:latin typeface="Arial" panose="020B0604020202020204" pitchFamily="34" charset="0"/>
                <a:ea typeface="Cambria"/>
                <a:cs typeface="Arial" panose="020B0604020202020204" pitchFamily="34" charset="0"/>
                <a:sym typeface="Cambria"/>
              </a:rPr>
              <a:t>238 766</a:t>
            </a:r>
            <a:endParaRPr sz="3594" b="1" dirty="0">
              <a:solidFill>
                <a:srgbClr val="FFC000"/>
              </a:solidFill>
              <a:latin typeface="Arial" panose="020B0604020202020204" pitchFamily="34" charset="0"/>
              <a:ea typeface="Cambria"/>
              <a:cs typeface="Arial" panose="020B0604020202020204" pitchFamily="34" charset="0"/>
              <a:sym typeface="Cambria"/>
            </a:endParaRPr>
          </a:p>
        </p:txBody>
      </p:sp>
      <p:sp>
        <p:nvSpPr>
          <p:cNvPr id="105" name="Google Shape;105;g221b714f817_0_111"/>
          <p:cNvSpPr/>
          <p:nvPr/>
        </p:nvSpPr>
        <p:spPr>
          <a:xfrm>
            <a:off x="3730249" y="1073040"/>
            <a:ext cx="5795618" cy="648299"/>
          </a:xfrm>
          <a:prstGeom prst="rect">
            <a:avLst/>
          </a:prstGeom>
          <a:noFill/>
          <a:ln>
            <a:noFill/>
          </a:ln>
        </p:spPr>
        <p:txBody>
          <a:bodyPr spcFirstLastPara="1" wrap="square" lIns="91256" tIns="45616" rIns="91256" bIns="45616" anchor="t" anchorCtr="0">
            <a:noAutofit/>
          </a:bodyPr>
          <a:lstStyle/>
          <a:p>
            <a:pPr defTabSz="912754">
              <a:buClr>
                <a:srgbClr val="000000"/>
              </a:buClr>
              <a:buSzPts val="1800"/>
            </a:pPr>
            <a:r>
              <a:rPr lang="fr-FR" sz="1797" b="1" dirty="0">
                <a:latin typeface="Arial" panose="020B0604020202020204" pitchFamily="34" charset="0"/>
                <a:ea typeface="Cambria"/>
                <a:cs typeface="Arial" panose="020B0604020202020204" pitchFamily="34" charset="0"/>
                <a:sym typeface="Cambria"/>
              </a:rPr>
              <a:t>seniors </a:t>
            </a:r>
            <a:r>
              <a:rPr lang="fr-FR" sz="1797" dirty="0">
                <a:latin typeface="Arial" panose="020B0604020202020204" pitchFamily="34" charset="0"/>
                <a:ea typeface="Cambria"/>
                <a:cs typeface="Arial" panose="020B0604020202020204" pitchFamily="34" charset="0"/>
                <a:sym typeface="Cambria"/>
              </a:rPr>
              <a:t>bénéficiaires</a:t>
            </a:r>
            <a:r>
              <a:rPr lang="fr-FR" sz="1797" b="1" dirty="0">
                <a:latin typeface="Arial" panose="020B0604020202020204" pitchFamily="34" charset="0"/>
                <a:ea typeface="Cambria"/>
                <a:cs typeface="Arial" panose="020B0604020202020204" pitchFamily="34" charset="0"/>
                <a:sym typeface="Cambria"/>
              </a:rPr>
              <a:t> </a:t>
            </a:r>
            <a:r>
              <a:rPr lang="fr-FR" sz="1797" dirty="0">
                <a:latin typeface="Arial" panose="020B0604020202020204" pitchFamily="34" charset="0"/>
                <a:ea typeface="Cambria"/>
                <a:cs typeface="Arial" panose="020B0604020202020204" pitchFamily="34" charset="0"/>
                <a:sym typeface="Cambria"/>
              </a:rPr>
              <a:t>en 3 ans </a:t>
            </a:r>
          </a:p>
        </p:txBody>
      </p:sp>
      <p:sp>
        <p:nvSpPr>
          <p:cNvPr id="19" name="Google Shape;104;g221b714f817_0_111"/>
          <p:cNvSpPr txBox="1"/>
          <p:nvPr/>
        </p:nvSpPr>
        <p:spPr>
          <a:xfrm>
            <a:off x="1976143" y="1474084"/>
            <a:ext cx="1641130" cy="774163"/>
          </a:xfrm>
          <a:prstGeom prst="rect">
            <a:avLst/>
          </a:prstGeom>
          <a:solidFill>
            <a:schemeClr val="lt1"/>
          </a:solidFill>
          <a:ln>
            <a:noFill/>
          </a:ln>
        </p:spPr>
        <p:txBody>
          <a:bodyPr spcFirstLastPara="1" wrap="square" lIns="0" tIns="0" rIns="0" bIns="0" anchor="t" anchorCtr="0">
            <a:spAutoFit/>
          </a:bodyPr>
          <a:lstStyle/>
          <a:p>
            <a:pPr algn="r" defTabSz="912754">
              <a:lnSpc>
                <a:spcPct val="139583"/>
              </a:lnSpc>
              <a:buClr>
                <a:srgbClr val="FFC000"/>
              </a:buClr>
              <a:buSzPts val="5400"/>
            </a:pPr>
            <a:r>
              <a:rPr lang="fr-FR" sz="3594" b="1" dirty="0">
                <a:solidFill>
                  <a:srgbClr val="FFC000"/>
                </a:solidFill>
                <a:latin typeface="Arial" panose="020B0604020202020204" pitchFamily="34" charset="0"/>
                <a:ea typeface="Cambria"/>
                <a:cs typeface="Arial" panose="020B0604020202020204" pitchFamily="34" charset="0"/>
                <a:sym typeface="Cambria"/>
              </a:rPr>
              <a:t>10 234</a:t>
            </a:r>
            <a:endParaRPr sz="3594" b="1" dirty="0">
              <a:solidFill>
                <a:srgbClr val="FFC000"/>
              </a:solidFill>
              <a:latin typeface="Arial" panose="020B0604020202020204" pitchFamily="34" charset="0"/>
              <a:ea typeface="Cambria"/>
              <a:cs typeface="Arial" panose="020B0604020202020204" pitchFamily="34" charset="0"/>
              <a:sym typeface="Cambria"/>
            </a:endParaRPr>
          </a:p>
        </p:txBody>
      </p:sp>
      <p:sp>
        <p:nvSpPr>
          <p:cNvPr id="20" name="Google Shape;105;g221b714f817_0_111"/>
          <p:cNvSpPr/>
          <p:nvPr/>
        </p:nvSpPr>
        <p:spPr>
          <a:xfrm>
            <a:off x="3730249" y="1736457"/>
            <a:ext cx="4433636" cy="648299"/>
          </a:xfrm>
          <a:prstGeom prst="rect">
            <a:avLst/>
          </a:prstGeom>
          <a:noFill/>
          <a:ln>
            <a:noFill/>
          </a:ln>
        </p:spPr>
        <p:txBody>
          <a:bodyPr spcFirstLastPara="1" wrap="square" lIns="91256" tIns="45616" rIns="91256" bIns="45616" anchor="t" anchorCtr="0">
            <a:noAutofit/>
          </a:bodyPr>
          <a:lstStyle/>
          <a:p>
            <a:pPr defTabSz="912754">
              <a:buClr>
                <a:srgbClr val="000000"/>
              </a:buClr>
              <a:buSzPts val="1800"/>
            </a:pPr>
            <a:r>
              <a:rPr lang="fr-FR" sz="1797" b="1" dirty="0">
                <a:latin typeface="Arial" panose="020B0604020202020204" pitchFamily="34" charset="0"/>
                <a:ea typeface="Cambria"/>
                <a:cs typeface="Arial" panose="020B0604020202020204" pitchFamily="34" charset="0"/>
                <a:sym typeface="Cambria"/>
              </a:rPr>
              <a:t>jeunes</a:t>
            </a:r>
            <a:r>
              <a:rPr lang="fr-FR" sz="1797" dirty="0">
                <a:latin typeface="Arial" panose="020B0604020202020204" pitchFamily="34" charset="0"/>
                <a:ea typeface="Cambria"/>
                <a:cs typeface="Arial" panose="020B0604020202020204" pitchFamily="34" charset="0"/>
                <a:sym typeface="Cambria"/>
              </a:rPr>
              <a:t> mobilisés en 3 </a:t>
            </a:r>
            <a:r>
              <a:rPr lang="fr-FR" sz="1797" dirty="0" smtClean="0">
                <a:latin typeface="Arial" panose="020B0604020202020204" pitchFamily="34" charset="0"/>
                <a:ea typeface="Cambria"/>
                <a:cs typeface="Arial" panose="020B0604020202020204" pitchFamily="34" charset="0"/>
                <a:sym typeface="Cambria"/>
              </a:rPr>
              <a:t>ans, près de 600 en Centre-Val de Loire</a:t>
            </a:r>
            <a:endParaRPr sz="1797" b="1" dirty="0">
              <a:latin typeface="Arial" panose="020B0604020202020204" pitchFamily="34" charset="0"/>
              <a:ea typeface="Cambria"/>
              <a:cs typeface="Arial" panose="020B0604020202020204" pitchFamily="34" charset="0"/>
              <a:sym typeface="Cambria"/>
            </a:endParaRPr>
          </a:p>
        </p:txBody>
      </p:sp>
      <p:pic>
        <p:nvPicPr>
          <p:cNvPr id="5" name="Image 4"/>
          <p:cNvPicPr>
            <a:picLocks noChangeAspect="1"/>
          </p:cNvPicPr>
          <p:nvPr/>
        </p:nvPicPr>
        <p:blipFill>
          <a:blip r:embed="rId3"/>
          <a:stretch>
            <a:fillRect/>
          </a:stretch>
        </p:blipFill>
        <p:spPr>
          <a:xfrm>
            <a:off x="1976142" y="2526765"/>
            <a:ext cx="4162544" cy="3104269"/>
          </a:xfrm>
          <a:prstGeom prst="rect">
            <a:avLst/>
          </a:prstGeom>
        </p:spPr>
      </p:pic>
      <p:pic>
        <p:nvPicPr>
          <p:cNvPr id="6" name="Image 5"/>
          <p:cNvPicPr>
            <a:picLocks noChangeAspect="1"/>
          </p:cNvPicPr>
          <p:nvPr/>
        </p:nvPicPr>
        <p:blipFill>
          <a:blip r:embed="rId4"/>
          <a:stretch>
            <a:fillRect/>
          </a:stretch>
        </p:blipFill>
        <p:spPr>
          <a:xfrm>
            <a:off x="6255464" y="2060607"/>
            <a:ext cx="4042794" cy="2383613"/>
          </a:xfrm>
          <a:prstGeom prst="rect">
            <a:avLst/>
          </a:prstGeom>
        </p:spPr>
      </p:pic>
      <p:pic>
        <p:nvPicPr>
          <p:cNvPr id="7" name="Image 6"/>
          <p:cNvPicPr>
            <a:picLocks noChangeAspect="1"/>
          </p:cNvPicPr>
          <p:nvPr/>
        </p:nvPicPr>
        <p:blipFill>
          <a:blip r:embed="rId5"/>
          <a:stretch>
            <a:fillRect/>
          </a:stretch>
        </p:blipFill>
        <p:spPr>
          <a:xfrm>
            <a:off x="7562355" y="4444219"/>
            <a:ext cx="1684897" cy="1428668"/>
          </a:xfrm>
          <a:prstGeom prst="rect">
            <a:avLst/>
          </a:prstGeom>
        </p:spPr>
      </p:pic>
    </p:spTree>
    <p:extLst>
      <p:ext uri="{BB962C8B-B14F-4D97-AF65-F5344CB8AC3E}">
        <p14:creationId xmlns:p14="http://schemas.microsoft.com/office/powerpoint/2010/main" val="9410720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p:bldP spid="19" grpId="0" animBg="1"/>
      <p:bldP spid="2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3180</TotalTime>
  <Words>1620</Words>
  <Application>Microsoft Office PowerPoint</Application>
  <PresentationFormat>Grand écran</PresentationFormat>
  <Paragraphs>192</Paragraphs>
  <Slides>11</Slides>
  <Notes>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11</vt:i4>
      </vt:variant>
    </vt:vector>
  </HeadingPairs>
  <TitlesOfParts>
    <vt:vector size="21" baseType="lpstr">
      <vt:lpstr>Arial</vt:lpstr>
      <vt:lpstr>Arial Black</vt:lpstr>
      <vt:lpstr>Calibri</vt:lpstr>
      <vt:lpstr>Calibri Light</vt:lpstr>
      <vt:lpstr>Cambria</vt:lpstr>
      <vt:lpstr>Courier New</vt:lpstr>
      <vt:lpstr>Helvetica</vt:lpstr>
      <vt:lpstr>Open Sans</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UNISCITE</dc:creator>
  <cp:lastModifiedBy>Victor Housset</cp:lastModifiedBy>
  <cp:revision>45</cp:revision>
  <dcterms:created xsi:type="dcterms:W3CDTF">2023-09-18T08:04:45Z</dcterms:created>
  <dcterms:modified xsi:type="dcterms:W3CDTF">2024-04-08T08:23:56Z</dcterms:modified>
</cp:coreProperties>
</file>