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Lst>
  <p:notesMasterIdLst>
    <p:notesMasterId r:id="rId132"/>
  </p:notesMasterIdLst>
  <p:sldIdLst>
    <p:sldId id="256" r:id="rId3"/>
    <p:sldId id="293" r:id="rId4"/>
    <p:sldId id="287" r:id="rId5"/>
    <p:sldId id="364" r:id="rId6"/>
    <p:sldId id="363" r:id="rId7"/>
    <p:sldId id="378" r:id="rId8"/>
    <p:sldId id="365" r:id="rId9"/>
    <p:sldId id="379" r:id="rId10"/>
    <p:sldId id="380" r:id="rId11"/>
    <p:sldId id="382" r:id="rId12"/>
    <p:sldId id="381" r:id="rId13"/>
    <p:sldId id="386" r:id="rId14"/>
    <p:sldId id="485" r:id="rId15"/>
    <p:sldId id="388" r:id="rId16"/>
    <p:sldId id="389" r:id="rId17"/>
    <p:sldId id="366" r:id="rId18"/>
    <p:sldId id="486" r:id="rId19"/>
    <p:sldId id="385" r:id="rId20"/>
    <p:sldId id="384" r:id="rId21"/>
    <p:sldId id="367" r:id="rId22"/>
    <p:sldId id="487" r:id="rId23"/>
    <p:sldId id="391" r:id="rId24"/>
    <p:sldId id="354" r:id="rId25"/>
    <p:sldId id="392" r:id="rId26"/>
    <p:sldId id="393" r:id="rId27"/>
    <p:sldId id="394" r:id="rId28"/>
    <p:sldId id="395" r:id="rId29"/>
    <p:sldId id="397" r:id="rId30"/>
    <p:sldId id="424" r:id="rId31"/>
    <p:sldId id="398" r:id="rId32"/>
    <p:sldId id="399" r:id="rId33"/>
    <p:sldId id="400" r:id="rId34"/>
    <p:sldId id="401" r:id="rId35"/>
    <p:sldId id="368" r:id="rId36"/>
    <p:sldId id="355" r:id="rId37"/>
    <p:sldId id="402" r:id="rId38"/>
    <p:sldId id="403" r:id="rId39"/>
    <p:sldId id="404" r:id="rId40"/>
    <p:sldId id="405" r:id="rId41"/>
    <p:sldId id="406" r:id="rId42"/>
    <p:sldId id="407" r:id="rId43"/>
    <p:sldId id="408" r:id="rId44"/>
    <p:sldId id="409" r:id="rId45"/>
    <p:sldId id="410" r:id="rId46"/>
    <p:sldId id="411" r:id="rId47"/>
    <p:sldId id="417" r:id="rId48"/>
    <p:sldId id="412" r:id="rId49"/>
    <p:sldId id="413" r:id="rId50"/>
    <p:sldId id="414" r:id="rId51"/>
    <p:sldId id="415" r:id="rId52"/>
    <p:sldId id="416" r:id="rId53"/>
    <p:sldId id="418" r:id="rId54"/>
    <p:sldId id="419" r:id="rId55"/>
    <p:sldId id="420" r:id="rId56"/>
    <p:sldId id="421" r:id="rId57"/>
    <p:sldId id="422" r:id="rId58"/>
    <p:sldId id="423" r:id="rId59"/>
    <p:sldId id="369" r:id="rId60"/>
    <p:sldId id="426" r:id="rId61"/>
    <p:sldId id="427" r:id="rId62"/>
    <p:sldId id="428" r:id="rId63"/>
    <p:sldId id="429" r:id="rId64"/>
    <p:sldId id="430" r:id="rId65"/>
    <p:sldId id="431" r:id="rId66"/>
    <p:sldId id="432" r:id="rId67"/>
    <p:sldId id="433" r:id="rId68"/>
    <p:sldId id="434" r:id="rId69"/>
    <p:sldId id="435" r:id="rId70"/>
    <p:sldId id="436" r:id="rId71"/>
    <p:sldId id="437" r:id="rId72"/>
    <p:sldId id="438" r:id="rId73"/>
    <p:sldId id="439" r:id="rId74"/>
    <p:sldId id="440" r:id="rId75"/>
    <p:sldId id="442" r:id="rId76"/>
    <p:sldId id="443" r:id="rId77"/>
    <p:sldId id="444" r:id="rId78"/>
    <p:sldId id="494" r:id="rId79"/>
    <p:sldId id="445" r:id="rId80"/>
    <p:sldId id="446" r:id="rId81"/>
    <p:sldId id="495" r:id="rId82"/>
    <p:sldId id="447" r:id="rId83"/>
    <p:sldId id="448" r:id="rId84"/>
    <p:sldId id="449" r:id="rId85"/>
    <p:sldId id="450" r:id="rId86"/>
    <p:sldId id="370" r:id="rId87"/>
    <p:sldId id="490" r:id="rId88"/>
    <p:sldId id="357" r:id="rId89"/>
    <p:sldId id="452" r:id="rId90"/>
    <p:sldId id="451" r:id="rId91"/>
    <p:sldId id="453" r:id="rId92"/>
    <p:sldId id="454" r:id="rId93"/>
    <p:sldId id="371" r:id="rId94"/>
    <p:sldId id="359" r:id="rId95"/>
    <p:sldId id="455" r:id="rId96"/>
    <p:sldId id="456" r:id="rId97"/>
    <p:sldId id="457" r:id="rId98"/>
    <p:sldId id="491" r:id="rId99"/>
    <p:sldId id="463" r:id="rId100"/>
    <p:sldId id="458" r:id="rId101"/>
    <p:sldId id="464" r:id="rId102"/>
    <p:sldId id="465" r:id="rId103"/>
    <p:sldId id="492" r:id="rId104"/>
    <p:sldId id="459" r:id="rId105"/>
    <p:sldId id="493" r:id="rId106"/>
    <p:sldId id="488" r:id="rId107"/>
    <p:sldId id="460" r:id="rId108"/>
    <p:sldId id="461" r:id="rId109"/>
    <p:sldId id="466" r:id="rId110"/>
    <p:sldId id="372" r:id="rId111"/>
    <p:sldId id="467" r:id="rId112"/>
    <p:sldId id="468" r:id="rId113"/>
    <p:sldId id="470" r:id="rId114"/>
    <p:sldId id="374" r:id="rId115"/>
    <p:sldId id="469" r:id="rId116"/>
    <p:sldId id="472" r:id="rId117"/>
    <p:sldId id="471" r:id="rId118"/>
    <p:sldId id="473" r:id="rId119"/>
    <p:sldId id="474" r:id="rId120"/>
    <p:sldId id="476" r:id="rId121"/>
    <p:sldId id="475" r:id="rId122"/>
    <p:sldId id="375" r:id="rId123"/>
    <p:sldId id="478" r:id="rId124"/>
    <p:sldId id="479" r:id="rId125"/>
    <p:sldId id="481" r:id="rId126"/>
    <p:sldId id="483" r:id="rId127"/>
    <p:sldId id="484" r:id="rId128"/>
    <p:sldId id="377" r:id="rId129"/>
    <p:sldId id="496" r:id="rId130"/>
    <p:sldId id="489" r:id="rId13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8" d="100"/>
          <a:sy n="88" d="100"/>
        </p:scale>
        <p:origin x="102" y="4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2"/>
          </a:xfrm>
          <a:prstGeom prst="rect">
            <a:avLst/>
          </a:prstGeom>
        </p:spPr>
        <p:txBody>
          <a:bodyPr vert="horz" lIns="91275" tIns="45638" rIns="91275" bIns="45638"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60" cy="496332"/>
          </a:xfrm>
          <a:prstGeom prst="rect">
            <a:avLst/>
          </a:prstGeom>
        </p:spPr>
        <p:txBody>
          <a:bodyPr vert="horz" lIns="91275" tIns="45638" rIns="91275" bIns="45638" rtlCol="0"/>
          <a:lstStyle>
            <a:lvl1pPr algn="r">
              <a:defRPr sz="1200"/>
            </a:lvl1pPr>
          </a:lstStyle>
          <a:p>
            <a:fld id="{911850E2-43E4-47B7-9D3E-C2657F255C7A}" type="datetimeFigureOut">
              <a:rPr lang="fr-FR" smtClean="0"/>
              <a:t>19/12/2024</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75" tIns="45638" rIns="91275" bIns="45638" rtlCol="0" anchor="ctr"/>
          <a:lstStyle/>
          <a:p>
            <a:endParaRPr lang="fr-FR" dirty="0"/>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275" tIns="45638" rIns="91275" bIns="4563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60" cy="496332"/>
          </a:xfrm>
          <a:prstGeom prst="rect">
            <a:avLst/>
          </a:prstGeom>
        </p:spPr>
        <p:txBody>
          <a:bodyPr vert="horz" lIns="91275" tIns="45638" rIns="91275" bIns="45638"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60" cy="496332"/>
          </a:xfrm>
          <a:prstGeom prst="rect">
            <a:avLst/>
          </a:prstGeom>
        </p:spPr>
        <p:txBody>
          <a:bodyPr vert="horz" lIns="91275" tIns="45638" rIns="91275" bIns="45638" rtlCol="0" anchor="b"/>
          <a:lstStyle>
            <a:lvl1pPr algn="r">
              <a:defRPr sz="1200"/>
            </a:lvl1pPr>
          </a:lstStyle>
          <a:p>
            <a:fld id="{4EE9EB3D-D292-4371-A6D0-2407F40EFB74}" type="slidenum">
              <a:rPr lang="fr-FR" smtClean="0"/>
              <a:t>‹N°›</a:t>
            </a:fld>
            <a:endParaRPr lang="fr-FR" dirty="0"/>
          </a:p>
        </p:txBody>
      </p:sp>
    </p:spTree>
    <p:extLst>
      <p:ext uri="{BB962C8B-B14F-4D97-AF65-F5344CB8AC3E}">
        <p14:creationId xmlns:p14="http://schemas.microsoft.com/office/powerpoint/2010/main" val="394683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baseline="0">
                <a:solidFill>
                  <a:srgbClr val="FFFFFF"/>
                </a:solidFill>
              </a:defRPr>
            </a:lvl1pPr>
          </a:lstStyle>
          <a:p>
            <a:r>
              <a:rPr lang="en-US" dirty="0"/>
              <a:t>Cliquez pour modifier le style du titre</a:t>
            </a:r>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fld id="{AE3ABF97-17E7-4675-98D7-C2376A05623F}" type="datetime1">
              <a:rPr lang="fr-FR" smtClean="0">
                <a:solidFill>
                  <a:srgbClr val="073E87"/>
                </a:solidFill>
              </a:rPr>
              <a:t>19/12/2024</a:t>
            </a:fld>
            <a:endParaRPr lang="fr-FR" dirty="0">
              <a:solidFill>
                <a:srgbClr val="073E87"/>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14" name="Slide Number Placeholder 5"/>
          <p:cNvSpPr>
            <a:spLocks noGrp="1"/>
          </p:cNvSpPr>
          <p:nvPr>
            <p:ph type="sldNum" sz="quarter" idx="12"/>
          </p:nvPr>
        </p:nvSpPr>
        <p:spPr/>
        <p:txBody>
          <a:bodyPr/>
          <a:lstStyle>
            <a:lvl1pPr>
              <a:defRPr/>
            </a:lvl1pPr>
          </a:lstStyle>
          <a:p>
            <a:pPr>
              <a:defRPr/>
            </a:pPr>
            <a:fld id="{5009E523-7612-4781-8EAF-A1137F063DAB}" type="slidenum">
              <a:rPr lang="fr-FR">
                <a:solidFill>
                  <a:srgbClr val="073E87"/>
                </a:solidFill>
              </a:rPr>
              <a:pPr>
                <a:defRPr/>
              </a:pPr>
              <a:t>‹N°›</a:t>
            </a:fld>
            <a:endParaRPr lang="fr-FR" dirty="0">
              <a:solidFill>
                <a:srgbClr val="073E87"/>
              </a:solidFill>
            </a:endParaRPr>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228600"/>
            <a:ext cx="1228325" cy="96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06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grpSp>
      <p:pic>
        <p:nvPicPr>
          <p:cNvPr id="12" name="Picture 14" descr="image001"/>
          <p:cNvPicPr>
            <a:picLocks noChangeAspect="1" noChangeArrowheads="1"/>
          </p:cNvPicPr>
          <p:nvPr userDrawn="1"/>
        </p:nvPicPr>
        <p:blipFill>
          <a:blip r:embed="rId2"/>
          <a:srcRect/>
          <a:stretch>
            <a:fillRect/>
          </a:stretch>
        </p:blipFill>
        <p:spPr bwMode="auto">
          <a:xfrm>
            <a:off x="323850" y="333375"/>
            <a:ext cx="1227138" cy="73977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en-US" noProof="0" dirty="0"/>
          </a:p>
        </p:txBody>
      </p:sp>
      <p:sp>
        <p:nvSpPr>
          <p:cNvPr id="13" name="Date Placeholder 4"/>
          <p:cNvSpPr>
            <a:spLocks noGrp="1"/>
          </p:cNvSpPr>
          <p:nvPr>
            <p:ph type="dt" sz="half" idx="10"/>
          </p:nvPr>
        </p:nvSpPr>
        <p:spPr/>
        <p:txBody>
          <a:bodyPr/>
          <a:lstStyle>
            <a:lvl1pPr>
              <a:defRPr/>
            </a:lvl1pPr>
          </a:lstStyle>
          <a:p>
            <a:pPr>
              <a:defRPr/>
            </a:pPr>
            <a:fld id="{783A52EF-8EDB-4EE6-A35A-B7F3525E7E4F}" type="datetime1">
              <a:rPr lang="fr-FR" smtClean="0">
                <a:solidFill>
                  <a:srgbClr val="073E87"/>
                </a:solidFill>
              </a:rPr>
              <a:t>19/12/2024</a:t>
            </a:fld>
            <a:endParaRPr lang="fr-FR" dirty="0">
              <a:solidFill>
                <a:srgbClr val="073E87"/>
              </a:solidFill>
            </a:endParaRPr>
          </a:p>
        </p:txBody>
      </p:sp>
      <p:sp>
        <p:nvSpPr>
          <p:cNvPr id="14" name="Footer Placeholder 5"/>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15" name="Slide Number Placeholder 6"/>
          <p:cNvSpPr>
            <a:spLocks noGrp="1"/>
          </p:cNvSpPr>
          <p:nvPr>
            <p:ph type="sldNum" sz="quarter" idx="12"/>
          </p:nvPr>
        </p:nvSpPr>
        <p:spPr/>
        <p:txBody>
          <a:bodyPr/>
          <a:lstStyle>
            <a:lvl1pPr>
              <a:defRPr/>
            </a:lvl1pPr>
          </a:lstStyle>
          <a:p>
            <a:pPr>
              <a:defRPr/>
            </a:pPr>
            <a:fld id="{63B04E41-6334-4B21-B7E1-AB90FE5F2700}"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66393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24A13E8E-902F-4EF3-BBF0-D78116BCA6D8}" type="datetime1">
              <a:rPr lang="fr-FR" smtClean="0">
                <a:solidFill>
                  <a:srgbClr val="073E87"/>
                </a:solidFill>
              </a:rPr>
              <a:t>19/12/2024</a:t>
            </a:fld>
            <a:endParaRPr lang="fr-FR" dirty="0">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0D364DBE-B43E-4019-A4FB-296A2A386D02}"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217249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2001" y="762000"/>
            <a:ext cx="7924800" cy="1143000"/>
          </a:xfrm>
        </p:spPr>
        <p:txBody>
          <a:bodyPr/>
          <a:lstStyle/>
          <a:p>
            <a:r>
              <a:rPr lang="fr-FR"/>
              <a:t>Modifiez le style du titre</a:t>
            </a:r>
          </a:p>
        </p:txBody>
      </p:sp>
      <p:sp>
        <p:nvSpPr>
          <p:cNvPr id="3" name="Espace réservé du texte 2"/>
          <p:cNvSpPr>
            <a:spLocks noGrp="1"/>
          </p:cNvSpPr>
          <p:nvPr>
            <p:ph type="body" sz="half" idx="1"/>
          </p:nvPr>
        </p:nvSpPr>
        <p:spPr>
          <a:xfrm>
            <a:off x="838202" y="2362202"/>
            <a:ext cx="3770313" cy="37242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60913" y="2362202"/>
            <a:ext cx="3770312" cy="37242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atin typeface="Calibri" pitchFamily="34" charset="0"/>
              </a:defRPr>
            </a:lvl1pPr>
          </a:lstStyle>
          <a:p>
            <a:pPr>
              <a:defRPr/>
            </a:pPr>
            <a:fld id="{A80FA7FB-46D9-49FA-84D5-ED90710C4246}" type="datetime1">
              <a:rPr lang="fr-FR" smtClean="0">
                <a:solidFill>
                  <a:srgbClr val="073E87"/>
                </a:solidFill>
              </a:rPr>
              <a:t>19/12/2024</a:t>
            </a:fld>
            <a:endParaRPr lang="fr-FR" dirty="0">
              <a:solidFill>
                <a:srgbClr val="073E87"/>
              </a:solidFill>
            </a:endParaRPr>
          </a:p>
        </p:txBody>
      </p:sp>
      <p:sp>
        <p:nvSpPr>
          <p:cNvPr id="6" name="Espace réservé du pied de page 5"/>
          <p:cNvSpPr>
            <a:spLocks noGrp="1"/>
          </p:cNvSpPr>
          <p:nvPr>
            <p:ph type="ftr" sz="quarter" idx="11"/>
          </p:nvPr>
        </p:nvSpPr>
        <p:spPr/>
        <p:txBody>
          <a:bodyPr/>
          <a:lstStyle>
            <a:lvl1pPr>
              <a:defRPr>
                <a:latin typeface="Calibri" pitchFamily="34" charset="0"/>
              </a:defRPr>
            </a:lvl1pPr>
          </a:lstStyle>
          <a:p>
            <a:pPr>
              <a:defRPr/>
            </a:pPr>
            <a:endParaRPr lang="fr-FR" dirty="0">
              <a:solidFill>
                <a:srgbClr val="073E87"/>
              </a:solidFill>
            </a:endParaRPr>
          </a:p>
        </p:txBody>
      </p:sp>
      <p:sp>
        <p:nvSpPr>
          <p:cNvPr id="7" name="Espace réservé du numéro de diapositive 6"/>
          <p:cNvSpPr>
            <a:spLocks noGrp="1"/>
          </p:cNvSpPr>
          <p:nvPr>
            <p:ph type="sldNum" sz="quarter" idx="12"/>
          </p:nvPr>
        </p:nvSpPr>
        <p:spPr/>
        <p:txBody>
          <a:bodyPr/>
          <a:lstStyle>
            <a:lvl1pPr algn="ctr">
              <a:defRPr>
                <a:latin typeface="Calibri" pitchFamily="34" charset="0"/>
              </a:defRPr>
            </a:lvl1pPr>
          </a:lstStyle>
          <a:p>
            <a:pPr>
              <a:defRPr/>
            </a:pPr>
            <a:fld id="{3CB93D7A-7F84-4B0C-8C01-E0F48C55B437}"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295930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1961155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1043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111178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089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11271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525" y="17790"/>
            <a:ext cx="9107488" cy="523220"/>
          </a:xfrm>
        </p:spPr>
        <p:txBody>
          <a:bodyPr>
            <a:spAutoFit/>
          </a:bodyPr>
          <a:lstStyle>
            <a:lvl1pPr>
              <a:defRPr sz="2800">
                <a:solidFill>
                  <a:schemeClr val="accent5">
                    <a:lumMod val="50000"/>
                  </a:schemeClr>
                </a:solidFill>
              </a:defRPr>
            </a:lvl1pPr>
          </a:lstStyle>
          <a:p>
            <a:r>
              <a:rPr lang="fr-FR" dirty="0"/>
              <a:t>Modifiez le style du titre</a:t>
            </a:r>
          </a:p>
        </p:txBody>
      </p:sp>
      <p:cxnSp>
        <p:nvCxnSpPr>
          <p:cNvPr id="4" name="Connecteur droit 3"/>
          <p:cNvCxnSpPr/>
          <p:nvPr userDrawn="1"/>
        </p:nvCxnSpPr>
        <p:spPr bwMode="auto">
          <a:xfrm>
            <a:off x="0" y="573063"/>
            <a:ext cx="9144000" cy="0"/>
          </a:xfrm>
          <a:prstGeom prst="line">
            <a:avLst/>
          </a:prstGeom>
          <a:ln>
            <a:solidFill>
              <a:schemeClr val="accent5">
                <a:lumMod val="75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39945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1"/>
          <p:cNvSpPr/>
          <p:nvPr userDrawn="1"/>
        </p:nvSpPr>
        <p:spPr bwMode="auto">
          <a:xfrm>
            <a:off x="611560" y="1988840"/>
            <a:ext cx="7920880" cy="2880320"/>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algn="just" fontAlgn="base">
              <a:spcBef>
                <a:spcPct val="0"/>
              </a:spcBef>
              <a:spcAft>
                <a:spcPct val="0"/>
              </a:spcAft>
            </a:pPr>
            <a:endParaRPr lang="fr-FR" sz="4800" b="1" dirty="0">
              <a:solidFill>
                <a:srgbClr val="F79646">
                  <a:lumMod val="75000"/>
                </a:srgbClr>
              </a:solidFill>
              <a:cs typeface="Times New Roman" pitchFamily="18" charset="0"/>
            </a:endParaRPr>
          </a:p>
        </p:txBody>
      </p:sp>
      <p:sp>
        <p:nvSpPr>
          <p:cNvPr id="4" name="Espace réservé du texte 3"/>
          <p:cNvSpPr>
            <a:spLocks noGrp="1"/>
          </p:cNvSpPr>
          <p:nvPr>
            <p:ph type="body" sz="half" idx="2"/>
          </p:nvPr>
        </p:nvSpPr>
        <p:spPr>
          <a:xfrm>
            <a:off x="611560" y="2708921"/>
            <a:ext cx="7920880" cy="1440159"/>
          </a:xfrm>
        </p:spPr>
        <p:txBody>
          <a:bodyPr/>
          <a:lstStyle>
            <a:lvl1pPr marL="0" indent="0">
              <a:buNone/>
              <a:defRPr sz="4400" b="1">
                <a:solidFill>
                  <a:schemeClr val="accent5">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Tree>
    <p:extLst>
      <p:ext uri="{BB962C8B-B14F-4D97-AF65-F5344CB8AC3E}">
        <p14:creationId xmlns:p14="http://schemas.microsoft.com/office/powerpoint/2010/main" val="227841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vl1pPr>
          </a:lstStyle>
          <a:p>
            <a:pPr lvl="0"/>
            <a:r>
              <a:rPr lang="en-US" dirty="0"/>
              <a:t>Cliquez pour modifier les styles du texte du masque</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sp>
        <p:nvSpPr>
          <p:cNvPr id="5" name="Date Placeholder 3"/>
          <p:cNvSpPr>
            <a:spLocks noGrp="1"/>
          </p:cNvSpPr>
          <p:nvPr>
            <p:ph type="dt" sz="half" idx="10"/>
          </p:nvPr>
        </p:nvSpPr>
        <p:spPr/>
        <p:txBody>
          <a:bodyPr/>
          <a:lstStyle>
            <a:lvl1pPr>
              <a:defRPr/>
            </a:lvl1pPr>
          </a:lstStyle>
          <a:p>
            <a:pPr>
              <a:defRPr/>
            </a:pPr>
            <a:fld id="{7797D800-A0A0-45BD-B07C-0A9CB168FDA1}" type="datetime1">
              <a:rPr lang="fr-FR" smtClean="0">
                <a:solidFill>
                  <a:srgbClr val="073E87"/>
                </a:solidFill>
              </a:rPr>
              <a:t>19/12/2024</a:t>
            </a:fld>
            <a:endParaRPr lang="fr-FR" dirty="0">
              <a:solidFill>
                <a:srgbClr val="073E87"/>
              </a:solidFill>
            </a:endParaRPr>
          </a:p>
        </p:txBody>
      </p:sp>
      <p:sp>
        <p:nvSpPr>
          <p:cNvPr id="6"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8" name="Slide Number Placeholder 5"/>
          <p:cNvSpPr>
            <a:spLocks noGrp="1"/>
          </p:cNvSpPr>
          <p:nvPr>
            <p:ph type="sldNum" sz="quarter" idx="12"/>
          </p:nvPr>
        </p:nvSpPr>
        <p:spPr/>
        <p:txBody>
          <a:bodyPr/>
          <a:lstStyle>
            <a:lvl1pPr>
              <a:defRPr/>
            </a:lvl1pPr>
          </a:lstStyle>
          <a:p>
            <a:pPr>
              <a:defRPr/>
            </a:pPr>
            <a:fld id="{1C0F745C-0E6B-4D16-A4F0-0A9C0D3B84F8}" type="slidenum">
              <a:rPr lang="fr-FR">
                <a:solidFill>
                  <a:srgbClr val="073E87"/>
                </a:solidFill>
              </a:rPr>
              <a:pPr>
                <a:defRPr/>
              </a:pPr>
              <a:t>‹N°›</a:t>
            </a:fld>
            <a:endParaRPr lang="fr-FR" dirty="0">
              <a:solidFill>
                <a:srgbClr val="073E87"/>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228600"/>
            <a:ext cx="1368152" cy="107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141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514303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424460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57729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65938" y="44450"/>
            <a:ext cx="2276475" cy="608171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925" y="44450"/>
            <a:ext cx="6678613" cy="608171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04644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925" y="44450"/>
            <a:ext cx="9107488" cy="561975"/>
          </a:xfrm>
        </p:spPr>
        <p:txBody>
          <a:bodyPr/>
          <a:lstStyle/>
          <a:p>
            <a:r>
              <a:rPr lang="fr-FR"/>
              <a:t>Modifiez le style du titre</a:t>
            </a:r>
          </a:p>
        </p:txBody>
      </p:sp>
      <p:sp>
        <p:nvSpPr>
          <p:cNvPr id="3" name="Espace réservé du texte 2"/>
          <p:cNvSpPr>
            <a:spLocks noGrp="1"/>
          </p:cNvSpPr>
          <p:nvPr>
            <p:ph type="body" sz="half" idx="1"/>
          </p:nvPr>
        </p:nvSpPr>
        <p:spPr>
          <a:xfrm>
            <a:off x="457200" y="1600200"/>
            <a:ext cx="4037013"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07404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34925" y="44450"/>
            <a:ext cx="9107488" cy="561975"/>
          </a:xfrm>
        </p:spPr>
        <p:txBody>
          <a:bodyPr/>
          <a:lstStyle/>
          <a:p>
            <a:r>
              <a:rPr lang="fr-FR"/>
              <a:t>Modifiez le style du titre</a:t>
            </a:r>
          </a:p>
        </p:txBody>
      </p:sp>
      <p:sp>
        <p:nvSpPr>
          <p:cNvPr id="3" name="Espace réservé du contenu 2"/>
          <p:cNvSpPr>
            <a:spLocks noGrp="1"/>
          </p:cNvSpPr>
          <p:nvPr>
            <p:ph sz="quarter" idx="1"/>
          </p:nvPr>
        </p:nvSpPr>
        <p:spPr>
          <a:xfrm>
            <a:off x="457200" y="1600200"/>
            <a:ext cx="4037013"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6613" y="1600200"/>
            <a:ext cx="40386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57200" y="3938588"/>
            <a:ext cx="4037013"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4646613" y="3938588"/>
            <a:ext cx="40386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5323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34925" y="44450"/>
            <a:ext cx="9107488" cy="561975"/>
          </a:xfrm>
        </p:spPr>
        <p:txBody>
          <a:bodyPr/>
          <a:lstStyle/>
          <a:p>
            <a:r>
              <a:rPr lang="fr-FR"/>
              <a:t>Modifiez le style du titre</a:t>
            </a:r>
          </a:p>
        </p:txBody>
      </p:sp>
      <p:sp>
        <p:nvSpPr>
          <p:cNvPr id="3" name="Espace réservé du texte 2"/>
          <p:cNvSpPr>
            <a:spLocks noGrp="1"/>
          </p:cNvSpPr>
          <p:nvPr>
            <p:ph type="body" sz="half" idx="1"/>
          </p:nvPr>
        </p:nvSpPr>
        <p:spPr>
          <a:xfrm>
            <a:off x="457200" y="1600200"/>
            <a:ext cx="4037013"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6613" y="1600200"/>
            <a:ext cx="40386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6613" y="3938588"/>
            <a:ext cx="40386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64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vl1pPr>
          </a:lstStyle>
          <a:p>
            <a:pPr lvl="0"/>
            <a:r>
              <a:rPr lang="en-US" dirty="0"/>
              <a:t>Cliquez pour modifier les styles du texte du masque</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sp>
        <p:nvSpPr>
          <p:cNvPr id="7" name="Title 6"/>
          <p:cNvSpPr>
            <a:spLocks noGrp="1"/>
          </p:cNvSpPr>
          <p:nvPr>
            <p:ph type="title"/>
          </p:nvPr>
        </p:nvSpPr>
        <p:spPr/>
        <p:txBody>
          <a:bodyPr/>
          <a:lstStyle>
            <a:lvl1pPr>
              <a:defRPr baseline="0"/>
            </a:lvl1pPr>
          </a:lstStyle>
          <a:p>
            <a:r>
              <a:rPr lang="en-US" dirty="0" err="1"/>
              <a:t>Cliquez pour modifier le style du titre</a:t>
            </a:r>
            <a:endParaRPr lang="en-US" dirty="0"/>
          </a:p>
        </p:txBody>
      </p:sp>
      <p:sp>
        <p:nvSpPr>
          <p:cNvPr id="4" name="Date Placeholder 3"/>
          <p:cNvSpPr>
            <a:spLocks noGrp="1"/>
          </p:cNvSpPr>
          <p:nvPr>
            <p:ph type="dt" sz="half" idx="10"/>
          </p:nvPr>
        </p:nvSpPr>
        <p:spPr/>
        <p:txBody>
          <a:bodyPr/>
          <a:lstStyle>
            <a:lvl1pPr>
              <a:defRPr/>
            </a:lvl1pPr>
          </a:lstStyle>
          <a:p>
            <a:pPr>
              <a:defRPr/>
            </a:pPr>
            <a:fld id="{FD835EB4-623E-401B-ABA4-6E0AD5FE37B6}" type="datetime1">
              <a:rPr lang="fr-FR" smtClean="0">
                <a:solidFill>
                  <a:srgbClr val="073E87"/>
                </a:solidFill>
              </a:rPr>
              <a:t>19/12/2024</a:t>
            </a:fld>
            <a:endParaRPr lang="fr-FR" dirty="0">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94629632-65A8-4789-B82B-F2BDB7C233ED}"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76738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pic>
        <p:nvPicPr>
          <p:cNvPr id="10" name="Picture 14" descr="image001"/>
          <p:cNvPicPr>
            <a:picLocks noChangeAspect="1" noChangeArrowheads="1"/>
          </p:cNvPicPr>
          <p:nvPr userDrawn="1"/>
        </p:nvPicPr>
        <p:blipFill>
          <a:blip r:embed="rId2"/>
          <a:srcRect/>
          <a:stretch>
            <a:fillRect/>
          </a:stretch>
        </p:blipFill>
        <p:spPr bwMode="auto">
          <a:xfrm>
            <a:off x="323850" y="333375"/>
            <a:ext cx="1227138" cy="73977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11" name="Date Placeholder 3"/>
          <p:cNvSpPr>
            <a:spLocks noGrp="1"/>
          </p:cNvSpPr>
          <p:nvPr>
            <p:ph type="dt" sz="half" idx="10"/>
          </p:nvPr>
        </p:nvSpPr>
        <p:spPr/>
        <p:txBody>
          <a:bodyPr/>
          <a:lstStyle>
            <a:lvl1pPr>
              <a:defRPr/>
            </a:lvl1pPr>
          </a:lstStyle>
          <a:p>
            <a:pPr>
              <a:defRPr/>
            </a:pPr>
            <a:fld id="{3A471321-C4AD-4C77-9BC3-6A82EB84892A}" type="datetime1">
              <a:rPr lang="fr-FR" smtClean="0">
                <a:solidFill>
                  <a:srgbClr val="073E87"/>
                </a:solidFill>
              </a:rPr>
              <a:t>19/12/2024</a:t>
            </a:fld>
            <a:endParaRPr lang="fr-FR" dirty="0">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9353B704-790A-4A5F-8137-08082B46C0D4}"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29645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3"/>
          <p:cNvSpPr>
            <a:spLocks noGrp="1"/>
          </p:cNvSpPr>
          <p:nvPr>
            <p:ph type="dt" sz="half" idx="15"/>
          </p:nvPr>
        </p:nvSpPr>
        <p:spPr/>
        <p:txBody>
          <a:bodyPr/>
          <a:lstStyle>
            <a:lvl1pPr>
              <a:defRPr/>
            </a:lvl1pPr>
          </a:lstStyle>
          <a:p>
            <a:pPr>
              <a:defRPr/>
            </a:pPr>
            <a:fld id="{BB5F30E8-2915-42A0-82B3-481161A9578C}" type="datetime1">
              <a:rPr lang="fr-FR" smtClean="0">
                <a:solidFill>
                  <a:srgbClr val="073E87"/>
                </a:solidFill>
              </a:rPr>
              <a:t>19/12/2024</a:t>
            </a:fld>
            <a:endParaRPr lang="fr-FR" dirty="0">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fr-FR" dirty="0">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29947D8E-DE01-4A41-8D46-092EDA35BF7B}"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233841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1CB221C3-A3F4-4B6B-87C8-27FFCB4B9403}" type="datetime1">
              <a:rPr lang="fr-FR" smtClean="0">
                <a:solidFill>
                  <a:srgbClr val="073E87"/>
                </a:solidFill>
              </a:rPr>
              <a:t>19/12/2024</a:t>
            </a:fld>
            <a:endParaRPr lang="fr-FR" dirty="0">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59FE0B8D-8B9E-487A-987F-BF76434449D0}"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65463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A17CB286-7002-4ABE-87DD-BADE74EABC21}" type="datetime1">
              <a:rPr lang="fr-FR" smtClean="0">
                <a:solidFill>
                  <a:srgbClr val="073E87"/>
                </a:solidFill>
              </a:rPr>
              <a:t>19/12/2024</a:t>
            </a:fld>
            <a:endParaRPr lang="fr-FR" dirty="0">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0A13E18B-DCC5-4F32-9174-1F516299B926}"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263616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grpSp>
      <p:pic>
        <p:nvPicPr>
          <p:cNvPr id="9" name="Picture 14" descr="image001"/>
          <p:cNvPicPr>
            <a:picLocks noChangeAspect="1" noChangeArrowheads="1"/>
          </p:cNvPicPr>
          <p:nvPr userDrawn="1"/>
        </p:nvPicPr>
        <p:blipFill>
          <a:blip r:embed="rId2"/>
          <a:srcRect/>
          <a:stretch>
            <a:fillRect/>
          </a:stretch>
        </p:blipFill>
        <p:spPr bwMode="auto">
          <a:xfrm>
            <a:off x="323850" y="333375"/>
            <a:ext cx="1227138" cy="739775"/>
          </a:xfrm>
          <a:prstGeom prst="rect">
            <a:avLst/>
          </a:prstGeom>
          <a:ln>
            <a:noFill/>
          </a:ln>
          <a:effectLst>
            <a:outerShdw blurRad="292100" dist="139700" dir="2700000" algn="tl" rotWithShape="0">
              <a:srgbClr val="333333">
                <a:alpha val="65000"/>
              </a:srgbClr>
            </a:outerShdw>
          </a:effectLst>
        </p:spPr>
      </p:pic>
      <p:sp>
        <p:nvSpPr>
          <p:cNvPr id="10" name="Date Placeholder 1"/>
          <p:cNvSpPr>
            <a:spLocks noGrp="1"/>
          </p:cNvSpPr>
          <p:nvPr>
            <p:ph type="dt" sz="half" idx="10"/>
          </p:nvPr>
        </p:nvSpPr>
        <p:spPr/>
        <p:txBody>
          <a:bodyPr/>
          <a:lstStyle>
            <a:lvl1pPr>
              <a:defRPr/>
            </a:lvl1pPr>
          </a:lstStyle>
          <a:p>
            <a:pPr>
              <a:defRPr/>
            </a:pPr>
            <a:fld id="{B356E01A-7F36-4B22-8640-257623317EE8}" type="datetime1">
              <a:rPr lang="fr-FR" smtClean="0">
                <a:solidFill>
                  <a:srgbClr val="073E87"/>
                </a:solidFill>
              </a:rPr>
              <a:t>19/12/2024</a:t>
            </a:fld>
            <a:endParaRPr lang="fr-FR" dirty="0">
              <a:solidFill>
                <a:srgbClr val="073E87"/>
              </a:solidFill>
            </a:endParaRPr>
          </a:p>
        </p:txBody>
      </p:sp>
      <p:sp>
        <p:nvSpPr>
          <p:cNvPr id="11" name="Footer Placeholder 2"/>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12" name="Slide Number Placeholder 3"/>
          <p:cNvSpPr>
            <a:spLocks noGrp="1"/>
          </p:cNvSpPr>
          <p:nvPr>
            <p:ph type="sldNum" sz="quarter" idx="12"/>
          </p:nvPr>
        </p:nvSpPr>
        <p:spPr/>
        <p:txBody>
          <a:bodyPr/>
          <a:lstStyle>
            <a:lvl1pPr>
              <a:defRPr/>
            </a:lvl1pPr>
          </a:lstStyle>
          <a:p>
            <a:pPr>
              <a:defRPr/>
            </a:pPr>
            <a:fld id="{C520F6C8-74CE-4EBF-83A6-16E94989533A}"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335495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grpSp>
      <p:pic>
        <p:nvPicPr>
          <p:cNvPr id="12" name="Picture 14" descr="image001"/>
          <p:cNvPicPr>
            <a:picLocks noChangeAspect="1" noChangeArrowheads="1"/>
          </p:cNvPicPr>
          <p:nvPr userDrawn="1"/>
        </p:nvPicPr>
        <p:blipFill>
          <a:blip r:embed="rId2"/>
          <a:srcRect/>
          <a:stretch>
            <a:fillRect/>
          </a:stretch>
        </p:blipFill>
        <p:spPr bwMode="auto">
          <a:xfrm>
            <a:off x="323850" y="333375"/>
            <a:ext cx="1227138" cy="739775"/>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Date Placeholder 4"/>
          <p:cNvSpPr>
            <a:spLocks noGrp="1"/>
          </p:cNvSpPr>
          <p:nvPr>
            <p:ph type="dt" sz="half" idx="10"/>
          </p:nvPr>
        </p:nvSpPr>
        <p:spPr/>
        <p:txBody>
          <a:bodyPr/>
          <a:lstStyle>
            <a:lvl1pPr>
              <a:defRPr/>
            </a:lvl1pPr>
          </a:lstStyle>
          <a:p>
            <a:pPr>
              <a:defRPr/>
            </a:pPr>
            <a:fld id="{B3E126F6-E65D-4AC8-A418-DAC6F67C20D0}" type="datetime1">
              <a:rPr lang="fr-FR" smtClean="0">
                <a:solidFill>
                  <a:srgbClr val="073E87"/>
                </a:solidFill>
              </a:rPr>
              <a:t>19/12/2024</a:t>
            </a:fld>
            <a:endParaRPr lang="fr-FR" dirty="0">
              <a:solidFill>
                <a:srgbClr val="073E87"/>
              </a:solidFill>
            </a:endParaRPr>
          </a:p>
        </p:txBody>
      </p:sp>
      <p:sp>
        <p:nvSpPr>
          <p:cNvPr id="14" name="Footer Placeholder 5"/>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15" name="Slide Number Placeholder 6"/>
          <p:cNvSpPr>
            <a:spLocks noGrp="1"/>
          </p:cNvSpPr>
          <p:nvPr>
            <p:ph type="sldNum" sz="quarter" idx="12"/>
          </p:nvPr>
        </p:nvSpPr>
        <p:spPr/>
        <p:txBody>
          <a:bodyPr/>
          <a:lstStyle>
            <a:lvl1pPr>
              <a:defRPr/>
            </a:lvl1pPr>
          </a:lstStyle>
          <a:p>
            <a:pPr>
              <a:defRPr/>
            </a:pPr>
            <a:fld id="{20EB3C9E-E4CE-4B8F-8EF3-73E2A4CEEC13}"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373185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jpeg"/><Relationship Id="rId2" Type="http://schemas.openxmlformats.org/officeDocument/2006/relationships/slideLayout" Target="../slideLayouts/slideLayout14.xml"/><Relationship Id="rId16"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103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103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103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useBgFill="1">
          <p:nvSpPr>
            <p:cNvPr id="103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defRPr>
            </a:lvl1pPr>
          </a:lstStyle>
          <a:p>
            <a:pPr>
              <a:defRPr/>
            </a:pPr>
            <a:fld id="{D1F3C38E-4B95-4805-A358-6DBFD7D28BC2}" type="datetime1">
              <a:rPr lang="fr-FR" smtClean="0">
                <a:solidFill>
                  <a:srgbClr val="073E87"/>
                </a:solidFill>
              </a:rPr>
              <a:t>19/12/2024</a:t>
            </a:fld>
            <a:endParaRPr lang="fr-FR" dirty="0">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fr-FR" dirty="0">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defRPr>
            </a:lvl1pPr>
          </a:lstStyle>
          <a:p>
            <a:pPr>
              <a:defRPr/>
            </a:pPr>
            <a:fld id="{92BA001E-DD01-42FA-B332-A1C7EB3B9234}" type="slidenum">
              <a:rPr lang="fr-FR">
                <a:solidFill>
                  <a:srgbClr val="073E87"/>
                </a:solidFill>
              </a:rPr>
              <a:pPr>
                <a:defRPr/>
              </a:pPr>
              <a:t>‹N°›</a:t>
            </a:fld>
            <a:endParaRPr lang="fr-FR" dirty="0">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pic>
        <p:nvPicPr>
          <p:cNvPr id="15" name="Picture 14" descr="image001"/>
          <p:cNvPicPr>
            <a:picLocks noChangeAspect="1" noChangeArrowheads="1"/>
          </p:cNvPicPr>
          <p:nvPr userDrawn="1"/>
        </p:nvPicPr>
        <p:blipFill>
          <a:blip r:embed="rId14"/>
          <a:srcRect/>
          <a:stretch>
            <a:fillRect/>
          </a:stretch>
        </p:blipFill>
        <p:spPr bwMode="auto">
          <a:xfrm>
            <a:off x="241300" y="241300"/>
            <a:ext cx="1227138" cy="739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774135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6"/>
          <p:cNvSpPr>
            <a:spLocks noGrp="1" noChangeArrowheads="1"/>
          </p:cNvSpPr>
          <p:nvPr>
            <p:ph type="title"/>
          </p:nvPr>
        </p:nvSpPr>
        <p:spPr bwMode="auto">
          <a:xfrm>
            <a:off x="9525" y="-1588"/>
            <a:ext cx="9107488" cy="56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3076" name="Rectangle 6"/>
          <p:cNvSpPr>
            <a:spLocks noChangeArrowheads="1"/>
          </p:cNvSpPr>
          <p:nvPr/>
        </p:nvSpPr>
        <p:spPr bwMode="auto">
          <a:xfrm>
            <a:off x="4214813" y="6600825"/>
            <a:ext cx="712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fld id="{3F92397A-5817-444A-9397-03DED76C4408}" type="slidenum">
              <a:rPr lang="fr-FR" sz="1200" i="1">
                <a:solidFill>
                  <a:srgbClr val="898989"/>
                </a:solidFill>
                <a:cs typeface="Times New Roman" pitchFamily="18" charset="0"/>
              </a:rPr>
              <a:pPr algn="ctr" fontAlgn="base">
                <a:spcBef>
                  <a:spcPct val="0"/>
                </a:spcBef>
                <a:spcAft>
                  <a:spcPct val="0"/>
                </a:spcAft>
              </a:pPr>
              <a:t>‹N°›</a:t>
            </a:fld>
            <a:endParaRPr lang="fr-FR" sz="1200" i="1" dirty="0">
              <a:solidFill>
                <a:srgbClr val="898989"/>
              </a:solidFill>
              <a:cs typeface="Times New Roman" pitchFamily="18" charset="0"/>
            </a:endParaRPr>
          </a:p>
        </p:txBody>
      </p:sp>
      <p:sp>
        <p:nvSpPr>
          <p:cNvPr id="3077" name="Rectangle 114"/>
          <p:cNvSpPr>
            <a:spLocks noGrp="1" noChangeArrowheads="1"/>
          </p:cNvSpPr>
          <p:nvPr>
            <p:ph type="body" idx="1"/>
          </p:nvPr>
        </p:nvSpPr>
        <p:spPr bwMode="auto">
          <a:xfrm>
            <a:off x="457200" y="1600200"/>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3" name="Image 2"/>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8109525" y="6641245"/>
            <a:ext cx="1044000" cy="216755"/>
          </a:xfrm>
          <a:prstGeom prst="rect">
            <a:avLst/>
          </a:prstGeom>
        </p:spPr>
      </p:pic>
      <p:pic>
        <p:nvPicPr>
          <p:cNvPr id="7" name="Imag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92" y="6381328"/>
            <a:ext cx="359819" cy="471804"/>
          </a:xfrm>
          <a:prstGeom prst="rect">
            <a:avLst/>
          </a:prstGeom>
        </p:spPr>
      </p:pic>
    </p:spTree>
    <p:extLst>
      <p:ext uri="{BB962C8B-B14F-4D97-AF65-F5344CB8AC3E}">
        <p14:creationId xmlns:p14="http://schemas.microsoft.com/office/powerpoint/2010/main" val="21408534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rtl="0" eaLnBrk="0" fontAlgn="base" hangingPunct="0">
        <a:spcBef>
          <a:spcPct val="0"/>
        </a:spcBef>
        <a:spcAft>
          <a:spcPct val="0"/>
        </a:spcAft>
        <a:defRPr sz="2000" b="1">
          <a:solidFill>
            <a:schemeClr val="accent5">
              <a:lumMod val="50000"/>
            </a:schemeClr>
          </a:solidFill>
          <a:latin typeface="+mn-lt"/>
          <a:ea typeface="MS PGothic" pitchFamily="34" charset="-128"/>
          <a:cs typeface="ＭＳ Ｐゴシック" charset="0"/>
        </a:defRPr>
      </a:lvl1pPr>
      <a:lvl2pPr algn="l" rtl="0" eaLnBrk="0" fontAlgn="base" hangingPunct="0">
        <a:spcBef>
          <a:spcPct val="0"/>
        </a:spcBef>
        <a:spcAft>
          <a:spcPct val="0"/>
        </a:spcAft>
        <a:defRPr sz="2000" b="1">
          <a:solidFill>
            <a:srgbClr val="BA0000"/>
          </a:solidFill>
          <a:latin typeface="Calibri" pitchFamily="34" charset="0"/>
          <a:ea typeface="MS PGothic" pitchFamily="34" charset="-128"/>
          <a:cs typeface="ＭＳ Ｐゴシック" charset="0"/>
        </a:defRPr>
      </a:lvl2pPr>
      <a:lvl3pPr algn="l" rtl="0" eaLnBrk="0" fontAlgn="base" hangingPunct="0">
        <a:spcBef>
          <a:spcPct val="0"/>
        </a:spcBef>
        <a:spcAft>
          <a:spcPct val="0"/>
        </a:spcAft>
        <a:defRPr sz="2000" b="1">
          <a:solidFill>
            <a:srgbClr val="BA0000"/>
          </a:solidFill>
          <a:latin typeface="Calibri" pitchFamily="34" charset="0"/>
          <a:ea typeface="MS PGothic" pitchFamily="34" charset="-128"/>
          <a:cs typeface="ＭＳ Ｐゴシック" charset="0"/>
        </a:defRPr>
      </a:lvl3pPr>
      <a:lvl4pPr algn="l" rtl="0" eaLnBrk="0" fontAlgn="base" hangingPunct="0">
        <a:spcBef>
          <a:spcPct val="0"/>
        </a:spcBef>
        <a:spcAft>
          <a:spcPct val="0"/>
        </a:spcAft>
        <a:defRPr sz="2000" b="1">
          <a:solidFill>
            <a:srgbClr val="BA0000"/>
          </a:solidFill>
          <a:latin typeface="Calibri" pitchFamily="34" charset="0"/>
          <a:ea typeface="MS PGothic" pitchFamily="34" charset="-128"/>
          <a:cs typeface="ＭＳ Ｐゴシック" charset="0"/>
        </a:defRPr>
      </a:lvl4pPr>
      <a:lvl5pPr algn="l" rtl="0" eaLnBrk="0" fontAlgn="base" hangingPunct="0">
        <a:spcBef>
          <a:spcPct val="0"/>
        </a:spcBef>
        <a:spcAft>
          <a:spcPct val="0"/>
        </a:spcAft>
        <a:defRPr sz="2000" b="1">
          <a:solidFill>
            <a:srgbClr val="BA0000"/>
          </a:solidFill>
          <a:latin typeface="Calibri" pitchFamily="34" charset="0"/>
          <a:ea typeface="MS PGothic" pitchFamily="34" charset="-128"/>
          <a:cs typeface="ＭＳ Ｐゴシック" charset="0"/>
        </a:defRPr>
      </a:lvl5pPr>
      <a:lvl6pPr marL="457200" algn="l" rtl="0" fontAlgn="base">
        <a:spcBef>
          <a:spcPct val="0"/>
        </a:spcBef>
        <a:spcAft>
          <a:spcPct val="0"/>
        </a:spcAft>
        <a:defRPr b="1">
          <a:solidFill>
            <a:srgbClr val="BA0000"/>
          </a:solidFill>
          <a:latin typeface="Arial" charset="0"/>
        </a:defRPr>
      </a:lvl6pPr>
      <a:lvl7pPr marL="914400" algn="l" rtl="0" fontAlgn="base">
        <a:spcBef>
          <a:spcPct val="0"/>
        </a:spcBef>
        <a:spcAft>
          <a:spcPct val="0"/>
        </a:spcAft>
        <a:defRPr b="1">
          <a:solidFill>
            <a:srgbClr val="BA0000"/>
          </a:solidFill>
          <a:latin typeface="Arial" charset="0"/>
        </a:defRPr>
      </a:lvl7pPr>
      <a:lvl8pPr marL="1371600" algn="l" rtl="0" fontAlgn="base">
        <a:spcBef>
          <a:spcPct val="0"/>
        </a:spcBef>
        <a:spcAft>
          <a:spcPct val="0"/>
        </a:spcAft>
        <a:defRPr b="1">
          <a:solidFill>
            <a:srgbClr val="BA0000"/>
          </a:solidFill>
          <a:latin typeface="Arial" charset="0"/>
        </a:defRPr>
      </a:lvl8pPr>
      <a:lvl9pPr marL="1828800" algn="l" rtl="0" fontAlgn="base">
        <a:spcBef>
          <a:spcPct val="0"/>
        </a:spcBef>
        <a:spcAft>
          <a:spcPct val="0"/>
        </a:spcAft>
        <a:defRPr b="1">
          <a:solidFill>
            <a:srgbClr val="BA0000"/>
          </a:solidFill>
          <a:latin typeface="Arial" charset="0"/>
        </a:defRPr>
      </a:lvl9pPr>
    </p:titleStyle>
    <p:bodyStyle>
      <a:lvl1pPr marL="342900" indent="-342900" algn="just" rtl="0" eaLnBrk="0" fontAlgn="base" hangingPunct="0">
        <a:spcBef>
          <a:spcPct val="20000"/>
        </a:spcBef>
        <a:spcAft>
          <a:spcPct val="0"/>
        </a:spcAft>
        <a:buClr>
          <a:srgbClr val="A31416"/>
        </a:buClr>
        <a:buFont typeface="Wingdings 3" pitchFamily="18" charset="2"/>
        <a:buChar char="]"/>
        <a:defRPr>
          <a:solidFill>
            <a:schemeClr val="tx1"/>
          </a:solidFill>
          <a:latin typeface="+mn-lt"/>
          <a:ea typeface="MS PGothic" pitchFamily="34" charset="-128"/>
          <a:cs typeface="ＭＳ Ｐゴシック" charset="0"/>
        </a:defRPr>
      </a:lvl1pPr>
      <a:lvl2pPr marL="742950" indent="-285750" algn="just" rtl="0" eaLnBrk="0" fontAlgn="base" hangingPunct="0">
        <a:spcBef>
          <a:spcPct val="20000"/>
        </a:spcBef>
        <a:spcAft>
          <a:spcPct val="0"/>
        </a:spcAft>
        <a:buClr>
          <a:srgbClr val="A31416"/>
        </a:buClr>
        <a:buFont typeface="Webdings" pitchFamily="18" charset="2"/>
        <a:buChar char="4"/>
        <a:defRPr sz="1600">
          <a:solidFill>
            <a:schemeClr val="tx1"/>
          </a:solidFill>
          <a:latin typeface="+mn-lt"/>
          <a:ea typeface="MS PGothic" pitchFamily="34" charset="-128"/>
        </a:defRPr>
      </a:lvl2pPr>
      <a:lvl3pPr marL="1143000" indent="-228600" algn="just" rtl="0" eaLnBrk="0" fontAlgn="base" hangingPunct="0">
        <a:spcBef>
          <a:spcPct val="20000"/>
        </a:spcBef>
        <a:spcAft>
          <a:spcPct val="0"/>
        </a:spcAft>
        <a:buClr>
          <a:srgbClr val="A31416"/>
        </a:buClr>
        <a:buFont typeface="Wingdings" pitchFamily="2" charset="2"/>
        <a:buChar char="v"/>
        <a:defRPr sz="1400">
          <a:solidFill>
            <a:schemeClr val="tx1"/>
          </a:solidFill>
          <a:latin typeface="+mn-lt"/>
          <a:ea typeface="MS PGothic" pitchFamily="34" charset="-128"/>
        </a:defRPr>
      </a:lvl3pPr>
      <a:lvl4pPr marL="1600200" indent="-228600" algn="just" rtl="0" eaLnBrk="0" fontAlgn="base" hangingPunct="0">
        <a:spcBef>
          <a:spcPct val="20000"/>
        </a:spcBef>
        <a:spcAft>
          <a:spcPct val="0"/>
        </a:spcAft>
        <a:buClr>
          <a:srgbClr val="A31416"/>
        </a:buClr>
        <a:buFont typeface="Verdana" pitchFamily="34" charset="0"/>
        <a:buChar char="-"/>
        <a:defRPr sz="1400">
          <a:solidFill>
            <a:schemeClr val="tx1"/>
          </a:solidFill>
          <a:latin typeface="+mn-lt"/>
          <a:ea typeface="MS PGothic" pitchFamily="34" charset="-128"/>
        </a:defRPr>
      </a:lvl4pPr>
      <a:lvl5pPr marL="2057400" indent="-228600" algn="just" rtl="0" eaLnBrk="0" fontAlgn="base" hangingPunct="0">
        <a:spcBef>
          <a:spcPct val="20000"/>
        </a:spcBef>
        <a:spcAft>
          <a:spcPct val="0"/>
        </a:spcAft>
        <a:buClr>
          <a:srgbClr val="A31416"/>
        </a:buClr>
        <a:buFont typeface="Calibri" pitchFamily="34" charset="0"/>
        <a:buChar char="•"/>
        <a:defRPr sz="1400">
          <a:solidFill>
            <a:schemeClr val="tx1"/>
          </a:solidFill>
          <a:latin typeface="+mn-lt"/>
          <a:ea typeface="MS PGothic" pitchFamily="34" charset="-128"/>
        </a:defRPr>
      </a:lvl5pPr>
      <a:lvl6pPr marL="2514600" indent="-228600" algn="just" rtl="0" fontAlgn="base">
        <a:spcBef>
          <a:spcPct val="20000"/>
        </a:spcBef>
        <a:spcAft>
          <a:spcPct val="0"/>
        </a:spcAft>
        <a:buClr>
          <a:srgbClr val="A31416"/>
        </a:buClr>
        <a:buFont typeface="Calibri" pitchFamily="34" charset="0"/>
        <a:buChar char="•"/>
        <a:defRPr sz="1400">
          <a:solidFill>
            <a:schemeClr val="tx1"/>
          </a:solidFill>
          <a:latin typeface="+mn-lt"/>
        </a:defRPr>
      </a:lvl6pPr>
      <a:lvl7pPr marL="2971800" indent="-228600" algn="just" rtl="0" fontAlgn="base">
        <a:spcBef>
          <a:spcPct val="20000"/>
        </a:spcBef>
        <a:spcAft>
          <a:spcPct val="0"/>
        </a:spcAft>
        <a:buClr>
          <a:srgbClr val="A31416"/>
        </a:buClr>
        <a:buFont typeface="Calibri" pitchFamily="34" charset="0"/>
        <a:buChar char="•"/>
        <a:defRPr sz="1400">
          <a:solidFill>
            <a:schemeClr val="tx1"/>
          </a:solidFill>
          <a:latin typeface="+mn-lt"/>
        </a:defRPr>
      </a:lvl7pPr>
      <a:lvl8pPr marL="3429000" indent="-228600" algn="just" rtl="0" fontAlgn="base">
        <a:spcBef>
          <a:spcPct val="20000"/>
        </a:spcBef>
        <a:spcAft>
          <a:spcPct val="0"/>
        </a:spcAft>
        <a:buClr>
          <a:srgbClr val="A31416"/>
        </a:buClr>
        <a:buFont typeface="Calibri" pitchFamily="34" charset="0"/>
        <a:buChar char="•"/>
        <a:defRPr sz="1400">
          <a:solidFill>
            <a:schemeClr val="tx1"/>
          </a:solidFill>
          <a:latin typeface="+mn-lt"/>
        </a:defRPr>
      </a:lvl8pPr>
      <a:lvl9pPr marL="3886200" indent="-228600" algn="just" rtl="0" fontAlgn="base">
        <a:spcBef>
          <a:spcPct val="20000"/>
        </a:spcBef>
        <a:spcAft>
          <a:spcPct val="0"/>
        </a:spcAft>
        <a:buClr>
          <a:srgbClr val="A31416"/>
        </a:buClr>
        <a:buFont typeface="Calibri" pitchFamily="34" charset="0"/>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chats-formation-zefir.regioncentre-valdeloire.fr/"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9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00200"/>
            <a:ext cx="7772400" cy="3340968"/>
          </a:xfrm>
        </p:spPr>
        <p:txBody>
          <a:bodyPr anchor="t">
            <a:noAutofit/>
          </a:bodyPr>
          <a:lstStyle/>
          <a:p>
            <a:r>
              <a:rPr lang="fr-FR" sz="7200" dirty="0"/>
              <a:t>Présentation de l’outil de consultation SAM</a:t>
            </a:r>
          </a:p>
        </p:txBody>
      </p:sp>
      <p:sp>
        <p:nvSpPr>
          <p:cNvPr id="4" name="Espace réservé du pied de page 3"/>
          <p:cNvSpPr>
            <a:spLocks noGrp="1"/>
          </p:cNvSpPr>
          <p:nvPr>
            <p:ph type="ftr" sz="quarter" idx="11"/>
          </p:nvPr>
        </p:nvSpPr>
        <p:spPr>
          <a:xfrm>
            <a:off x="2771800" y="6165304"/>
            <a:ext cx="3786188" cy="365125"/>
          </a:xfrm>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88640"/>
            <a:ext cx="40386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18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Sélectionner une consultation… </a:t>
            </a:r>
            <a:r>
              <a:rPr lang="fr-FR" sz="6000" dirty="0"/>
              <a:t> </a:t>
            </a:r>
          </a:p>
        </p:txBody>
      </p:sp>
    </p:spTree>
    <p:extLst>
      <p:ext uri="{BB962C8B-B14F-4D97-AF65-F5344CB8AC3E}">
        <p14:creationId xmlns:p14="http://schemas.microsoft.com/office/powerpoint/2010/main" val="22068309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p:cNvGrpSpPr/>
          <p:nvPr/>
        </p:nvGrpSpPr>
        <p:grpSpPr>
          <a:xfrm>
            <a:off x="323528" y="2390845"/>
            <a:ext cx="7788944" cy="2095271"/>
            <a:chOff x="323528" y="2390845"/>
            <a:chExt cx="7788944" cy="20952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90845"/>
              <a:ext cx="7788944" cy="2095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49301"/>
              <a:ext cx="1944216" cy="25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itre 2"/>
          <p:cNvSpPr>
            <a:spLocks noGrp="1"/>
          </p:cNvSpPr>
          <p:nvPr>
            <p:ph type="title" idx="4294967295"/>
          </p:nvPr>
        </p:nvSpPr>
        <p:spPr>
          <a:xfrm>
            <a:off x="1691680" y="338138"/>
            <a:ext cx="6995120" cy="1252537"/>
          </a:xfrm>
        </p:spPr>
        <p:txBody>
          <a:bodyPr/>
          <a:lstStyle/>
          <a:p>
            <a:r>
              <a:rPr lang="fr-FR" dirty="0"/>
              <a:t>Signer les documents</a:t>
            </a:r>
            <a:br>
              <a:rPr lang="fr-FR" dirty="0"/>
            </a:br>
            <a:r>
              <a:rPr lang="fr-FR" dirty="0">
                <a:sym typeface="Wingdings" panose="05000000000000000000" pitchFamily="2" charset="2"/>
              </a:rPr>
              <a:t> Sur la plateforme</a:t>
            </a:r>
            <a:endParaRPr lang="fr-FR" dirty="0"/>
          </a:p>
        </p:txBody>
      </p:sp>
      <p:sp>
        <p:nvSpPr>
          <p:cNvPr id="6" name="ZoneTexte 5"/>
          <p:cNvSpPr txBox="1"/>
          <p:nvPr/>
        </p:nvSpPr>
        <p:spPr>
          <a:xfrm>
            <a:off x="323528" y="4301450"/>
            <a:ext cx="6480720" cy="1477328"/>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Après avoir choisi votre certificat, cochez les engagements: </a:t>
            </a:r>
          </a:p>
          <a:p>
            <a:pPr marL="285750" indent="-285750">
              <a:buFontTx/>
              <a:buChar char="-"/>
            </a:pPr>
            <a:r>
              <a:rPr lang="fr-FR" dirty="0">
                <a:solidFill>
                  <a:srgbClr val="FF0000"/>
                </a:solidFill>
              </a:rPr>
              <a:t>Vous confirmez avoir pris connaissance du document signé</a:t>
            </a:r>
          </a:p>
          <a:p>
            <a:pPr marL="285750" indent="-285750">
              <a:buFontTx/>
              <a:buChar char="-"/>
            </a:pPr>
            <a:r>
              <a:rPr lang="fr-FR" dirty="0">
                <a:solidFill>
                  <a:srgbClr val="FF0000"/>
                </a:solidFill>
              </a:rPr>
              <a:t>Vous confirmez votre responsabilité à vérifier que toutes les personnes devant signer ce document le feront avant le dépôt de l’offre</a:t>
            </a:r>
          </a:p>
        </p:txBody>
      </p:sp>
      <p:cxnSp>
        <p:nvCxnSpPr>
          <p:cNvPr id="7" name="Connecteur droit avec flèche 6"/>
          <p:cNvCxnSpPr/>
          <p:nvPr/>
        </p:nvCxnSpPr>
        <p:spPr>
          <a:xfrm flipH="1" flipV="1">
            <a:off x="755576" y="3861049"/>
            <a:ext cx="288032" cy="44040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843808" y="6093296"/>
            <a:ext cx="4896544"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 Signer » pour signer le document.</a:t>
            </a:r>
          </a:p>
        </p:txBody>
      </p:sp>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721" t="86030" r="1866" b="1098"/>
          <a:stretch/>
        </p:blipFill>
        <p:spPr bwMode="auto">
          <a:xfrm>
            <a:off x="7467600" y="4216401"/>
            <a:ext cx="499533" cy="26971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Connecteur droit avec flèche 13"/>
          <p:cNvCxnSpPr/>
          <p:nvPr/>
        </p:nvCxnSpPr>
        <p:spPr>
          <a:xfrm flipV="1">
            <a:off x="7105704" y="4486116"/>
            <a:ext cx="611662" cy="159017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40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Signer les documents</a:t>
            </a:r>
            <a:br>
              <a:rPr lang="fr-FR" dirty="0"/>
            </a:br>
            <a:r>
              <a:rPr lang="fr-FR" dirty="0">
                <a:sym typeface="Wingdings" panose="05000000000000000000" pitchFamily="2" charset="2"/>
              </a:rPr>
              <a:t> Sur la plateforme</a:t>
            </a:r>
            <a:endParaRPr lang="fr-FR" dirty="0"/>
          </a:p>
        </p:txBody>
      </p:sp>
      <p:grpSp>
        <p:nvGrpSpPr>
          <p:cNvPr id="2" name="Groupe 1"/>
          <p:cNvGrpSpPr/>
          <p:nvPr/>
        </p:nvGrpSpPr>
        <p:grpSpPr>
          <a:xfrm>
            <a:off x="114243" y="1988840"/>
            <a:ext cx="9066269" cy="4500000"/>
            <a:chOff x="114243" y="1988840"/>
            <a:chExt cx="9066269" cy="450000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43" y="1988840"/>
              <a:ext cx="9000000"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89034" t="60606" b="33622"/>
            <a:stretch/>
          </p:blipFill>
          <p:spPr bwMode="auto">
            <a:xfrm>
              <a:off x="8089708" y="5949280"/>
              <a:ext cx="1090804"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oneTexte 14"/>
          <p:cNvSpPr txBox="1"/>
          <p:nvPr/>
        </p:nvSpPr>
        <p:spPr>
          <a:xfrm>
            <a:off x="539552" y="5384900"/>
            <a:ext cx="316835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 document apparait comme signé dans la liste</a:t>
            </a:r>
          </a:p>
        </p:txBody>
      </p:sp>
      <p:cxnSp>
        <p:nvCxnSpPr>
          <p:cNvPr id="18" name="Connecteur droit avec flèche 17"/>
          <p:cNvCxnSpPr>
            <a:stCxn id="15" idx="3"/>
          </p:cNvCxnSpPr>
          <p:nvPr/>
        </p:nvCxnSpPr>
        <p:spPr>
          <a:xfrm>
            <a:off x="3707904" y="5708066"/>
            <a:ext cx="4381804" cy="24121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028384" y="5913276"/>
            <a:ext cx="1085859" cy="3240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6887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Signer en dehors de la plateforme… </a:t>
            </a:r>
            <a:r>
              <a:rPr lang="fr-FR" sz="6000" dirty="0"/>
              <a:t> </a:t>
            </a:r>
          </a:p>
        </p:txBody>
      </p:sp>
    </p:spTree>
    <p:extLst>
      <p:ext uri="{BB962C8B-B14F-4D97-AF65-F5344CB8AC3E}">
        <p14:creationId xmlns:p14="http://schemas.microsoft.com/office/powerpoint/2010/main" val="12595053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67" y="1844824"/>
            <a:ext cx="9000000" cy="4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Signer les documents</a:t>
            </a:r>
            <a:br>
              <a:rPr lang="fr-FR" dirty="0"/>
            </a:br>
            <a:r>
              <a:rPr lang="fr-FR" dirty="0">
                <a:sym typeface="Wingdings" panose="05000000000000000000" pitchFamily="2" charset="2"/>
              </a:rPr>
              <a:t> En dehors de la plateforme</a:t>
            </a:r>
            <a:endParaRPr lang="fr-FR"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87" y="1844824"/>
            <a:ext cx="9000000" cy="493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3131840" y="1691516"/>
            <a:ext cx="3744415"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Pour signer en dehors de la plateforme, vous devez d’abord télécharger les fichiers à signer.</a:t>
            </a:r>
          </a:p>
        </p:txBody>
      </p:sp>
      <p:cxnSp>
        <p:nvCxnSpPr>
          <p:cNvPr id="11" name="Connecteur droit avec flèche 10"/>
          <p:cNvCxnSpPr>
            <a:endCxn id="12" idx="0"/>
          </p:cNvCxnSpPr>
          <p:nvPr/>
        </p:nvCxnSpPr>
        <p:spPr>
          <a:xfrm>
            <a:off x="5004047" y="2614846"/>
            <a:ext cx="1296145" cy="311841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156175" y="5733256"/>
            <a:ext cx="288033"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8" name="Connecteur droit avec flèche 17"/>
          <p:cNvCxnSpPr>
            <a:stCxn id="12" idx="1"/>
          </p:cNvCxnSpPr>
          <p:nvPr/>
        </p:nvCxnSpPr>
        <p:spPr>
          <a:xfrm flipH="1">
            <a:off x="3635896" y="5877272"/>
            <a:ext cx="2520279" cy="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68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3314"/>
                                        </p:tgtEl>
                                        <p:attrNameLst>
                                          <p:attrName>style.visibility</p:attrName>
                                        </p:attrNameLst>
                                      </p:cBhvr>
                                      <p:to>
                                        <p:strVal val="visible"/>
                                      </p:to>
                                    </p:set>
                                    <p:animEffect transition="in" filter="fade">
                                      <p:cBhvr>
                                        <p:cTn id="21"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Signer les documents</a:t>
            </a:r>
            <a:br>
              <a:rPr lang="fr-FR" dirty="0"/>
            </a:br>
            <a:r>
              <a:rPr lang="fr-FR" dirty="0">
                <a:sym typeface="Wingdings" panose="05000000000000000000" pitchFamily="2" charset="2"/>
              </a:rPr>
              <a:t> En dehors de la plateforme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50838"/>
            <a:ext cx="6174491" cy="449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5436096" y="4293096"/>
            <a:ext cx="3399572"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Signer le document en dehors de la plateforme : </a:t>
            </a:r>
          </a:p>
          <a:p>
            <a:r>
              <a:rPr lang="fr-FR" dirty="0">
                <a:solidFill>
                  <a:srgbClr val="FF0000"/>
                </a:solidFill>
              </a:rPr>
              <a:t>ici dans Acrobate Reader.</a:t>
            </a:r>
          </a:p>
        </p:txBody>
      </p:sp>
    </p:spTree>
    <p:extLst>
      <p:ext uri="{BB962C8B-B14F-4D97-AF65-F5344CB8AC3E}">
        <p14:creationId xmlns:p14="http://schemas.microsoft.com/office/powerpoint/2010/main" val="42024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Signer les documents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9000000" cy="548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3131840" y="1691516"/>
            <a:ext cx="3744415"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Dans SAM, choisissez de signer en dehors de la plateforme.</a:t>
            </a:r>
          </a:p>
        </p:txBody>
      </p:sp>
      <p:cxnSp>
        <p:nvCxnSpPr>
          <p:cNvPr id="14" name="Connecteur droit avec flèche 13"/>
          <p:cNvCxnSpPr>
            <a:stCxn id="8" idx="2"/>
            <a:endCxn id="15" idx="0"/>
          </p:cNvCxnSpPr>
          <p:nvPr/>
        </p:nvCxnSpPr>
        <p:spPr>
          <a:xfrm>
            <a:off x="5004048" y="2337847"/>
            <a:ext cx="1584176" cy="100640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076056" y="3344251"/>
            <a:ext cx="3024336" cy="6480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4314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 y="3861048"/>
            <a:ext cx="9000000" cy="284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Signer les documents</a:t>
            </a:r>
            <a:br>
              <a:rPr lang="fr-FR" dirty="0"/>
            </a:br>
            <a:r>
              <a:rPr lang="fr-FR" dirty="0">
                <a:sym typeface="Wingdings" panose="05000000000000000000" pitchFamily="2" charset="2"/>
              </a:rPr>
              <a:t> En dehors de la plateforme</a:t>
            </a:r>
            <a:endParaRPr lang="fr-FR" dirty="0"/>
          </a:p>
        </p:txBody>
      </p:sp>
      <p:sp>
        <p:nvSpPr>
          <p:cNvPr id="9" name="ZoneTexte 8"/>
          <p:cNvSpPr txBox="1"/>
          <p:nvPr/>
        </p:nvSpPr>
        <p:spPr>
          <a:xfrm>
            <a:off x="2772048" y="2564904"/>
            <a:ext cx="3744415"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Puis retélécharger le fichier signé.</a:t>
            </a:r>
          </a:p>
        </p:txBody>
      </p:sp>
      <p:cxnSp>
        <p:nvCxnSpPr>
          <p:cNvPr id="13" name="Connecteur droit avec flèche 12"/>
          <p:cNvCxnSpPr>
            <a:stCxn id="9" idx="2"/>
            <a:endCxn id="14" idx="0"/>
          </p:cNvCxnSpPr>
          <p:nvPr/>
        </p:nvCxnSpPr>
        <p:spPr>
          <a:xfrm flipH="1">
            <a:off x="3234601" y="2934236"/>
            <a:ext cx="1409655" cy="235707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56709" y="5291311"/>
            <a:ext cx="2555784"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4860032" y="3319666"/>
            <a:ext cx="3744415"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envoyer pour terminer.</a:t>
            </a:r>
          </a:p>
        </p:txBody>
      </p:sp>
      <p:cxnSp>
        <p:nvCxnSpPr>
          <p:cNvPr id="19" name="Connecteur droit avec flèche 18"/>
          <p:cNvCxnSpPr>
            <a:stCxn id="17" idx="2"/>
            <a:endCxn id="20" idx="0"/>
          </p:cNvCxnSpPr>
          <p:nvPr/>
        </p:nvCxnSpPr>
        <p:spPr>
          <a:xfrm>
            <a:off x="6732240" y="3688998"/>
            <a:ext cx="1862583" cy="251007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100391" y="6199071"/>
            <a:ext cx="988863"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p:cNvSpPr txBox="1"/>
          <p:nvPr/>
        </p:nvSpPr>
        <p:spPr>
          <a:xfrm>
            <a:off x="323528" y="1772816"/>
            <a:ext cx="3744415"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Sélectionner votre mode de signature : XAdES/CAdES ou PAdES.</a:t>
            </a:r>
          </a:p>
        </p:txBody>
      </p:sp>
      <p:cxnSp>
        <p:nvCxnSpPr>
          <p:cNvPr id="28" name="Connecteur droit avec flèche 27"/>
          <p:cNvCxnSpPr>
            <a:stCxn id="27" idx="2"/>
          </p:cNvCxnSpPr>
          <p:nvPr/>
        </p:nvCxnSpPr>
        <p:spPr>
          <a:xfrm flipH="1">
            <a:off x="251520" y="2419147"/>
            <a:ext cx="1944216" cy="158591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2"/>
          </p:cNvCxnSpPr>
          <p:nvPr/>
        </p:nvCxnSpPr>
        <p:spPr>
          <a:xfrm flipH="1">
            <a:off x="251520" y="2419147"/>
            <a:ext cx="1944216" cy="216198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01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xit" presetSubtype="0" fill="hold" grpId="1" nodeType="with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8"/>
                                        </p:tgtEl>
                                      </p:cBhvr>
                                    </p:animEffect>
                                    <p:set>
                                      <p:cBhvr>
                                        <p:cTn id="30" dur="1" fill="hold">
                                          <p:stCondLst>
                                            <p:cond delay="499"/>
                                          </p:stCondLst>
                                        </p:cTn>
                                        <p:tgtEl>
                                          <p:spTgt spid="28"/>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xit" presetSubtype="0" fill="hold" grpId="1"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P spid="17" grpId="0" animBg="1"/>
      <p:bldP spid="20" grpId="0" animBg="1"/>
      <p:bldP spid="27" grpId="0" animBg="1"/>
      <p:bldP spid="27"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Signer les documents</a:t>
            </a:r>
            <a:br>
              <a:rPr lang="fr-FR" dirty="0"/>
            </a:br>
            <a:r>
              <a:rPr lang="fr-FR" dirty="0">
                <a:sym typeface="Wingdings" panose="05000000000000000000" pitchFamily="2" charset="2"/>
              </a:rPr>
              <a:t> En dehors de la plateforme</a:t>
            </a:r>
            <a:endParaRPr lang="fr-F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89360"/>
            <a:ext cx="9000000" cy="42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4392902" y="2204694"/>
            <a:ext cx="3744415"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 système indique que le document a bien été signé.</a:t>
            </a:r>
          </a:p>
        </p:txBody>
      </p:sp>
      <p:cxnSp>
        <p:nvCxnSpPr>
          <p:cNvPr id="16" name="Connecteur droit avec flèche 15"/>
          <p:cNvCxnSpPr>
            <a:stCxn id="15" idx="2"/>
            <a:endCxn id="18" idx="0"/>
          </p:cNvCxnSpPr>
          <p:nvPr/>
        </p:nvCxnSpPr>
        <p:spPr>
          <a:xfrm>
            <a:off x="6265110" y="2851025"/>
            <a:ext cx="1866475" cy="338628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884369" y="6237312"/>
            <a:ext cx="494432"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3131840" y="4221002"/>
            <a:ext cx="3744415"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 système indique si la signature a pu être vérifié.</a:t>
            </a:r>
          </a:p>
          <a:p>
            <a:r>
              <a:rPr lang="fr-FR" dirty="0">
                <a:solidFill>
                  <a:srgbClr val="FF0000"/>
                </a:solidFill>
              </a:rPr>
              <a:t>Ici en signature PAdES, elle n’a pas pu être vérifiée.</a:t>
            </a:r>
          </a:p>
        </p:txBody>
      </p:sp>
      <p:cxnSp>
        <p:nvCxnSpPr>
          <p:cNvPr id="22" name="Connecteur droit avec flèche 21"/>
          <p:cNvCxnSpPr>
            <a:stCxn id="21" idx="3"/>
            <a:endCxn id="23" idx="0"/>
          </p:cNvCxnSpPr>
          <p:nvPr/>
        </p:nvCxnSpPr>
        <p:spPr>
          <a:xfrm>
            <a:off x="6876255" y="4821167"/>
            <a:ext cx="1838371" cy="141614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467410" y="6237312"/>
            <a:ext cx="494432"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533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xit" presetSubtype="0" fill="hold" grpId="1" nodeType="with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18" grpId="1" animBg="1"/>
      <p:bldP spid="21" grpId="0" animBg="1"/>
      <p:bldP spid="2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Signer les documents</a:t>
            </a:r>
            <a:br>
              <a:rPr lang="fr-FR" dirty="0"/>
            </a:b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56992"/>
            <a:ext cx="8710414" cy="327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419944" y="1412776"/>
            <a:ext cx="3744415"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Signez tous les documents nécessaires dans la candidature et dans chacune des offres.</a:t>
            </a:r>
          </a:p>
        </p:txBody>
      </p:sp>
      <p:cxnSp>
        <p:nvCxnSpPr>
          <p:cNvPr id="12" name="Connecteur droit avec flèche 11"/>
          <p:cNvCxnSpPr>
            <a:stCxn id="17" idx="2"/>
            <a:endCxn id="13" idx="0"/>
          </p:cNvCxnSpPr>
          <p:nvPr/>
        </p:nvCxnSpPr>
        <p:spPr>
          <a:xfrm>
            <a:off x="3563888" y="3356992"/>
            <a:ext cx="4567696" cy="226842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884368" y="5625414"/>
            <a:ext cx="494432" cy="61189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1691680" y="2433662"/>
            <a:ext cx="3744415"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L’indicateur nombre de documents signés vous donnent une indication sur l’avancement de vos signatures.</a:t>
            </a:r>
          </a:p>
        </p:txBody>
      </p:sp>
    </p:spTree>
    <p:extLst>
      <p:ext uri="{BB962C8B-B14F-4D97-AF65-F5344CB8AC3E}">
        <p14:creationId xmlns:p14="http://schemas.microsoft.com/office/powerpoint/2010/main" val="18290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Déposer sa réponse… </a:t>
            </a:r>
            <a:r>
              <a:rPr lang="fr-FR" sz="6000" dirty="0"/>
              <a:t> </a:t>
            </a:r>
          </a:p>
        </p:txBody>
      </p:sp>
    </p:spTree>
    <p:extLst>
      <p:ext uri="{BB962C8B-B14F-4D97-AF65-F5344CB8AC3E}">
        <p14:creationId xmlns:p14="http://schemas.microsoft.com/office/powerpoint/2010/main" val="362337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Sélectionner une consultation…</a:t>
            </a:r>
          </a:p>
        </p:txBody>
      </p:sp>
      <p:sp>
        <p:nvSpPr>
          <p:cNvPr id="27" name="ZoneTexte 26"/>
          <p:cNvSpPr txBox="1"/>
          <p:nvPr/>
        </p:nvSpPr>
        <p:spPr>
          <a:xfrm>
            <a:off x="1974536" y="38983"/>
            <a:ext cx="5495387"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A partir de la liste des consultations cliquez sur actions</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7" y="44624"/>
            <a:ext cx="6951951" cy="664373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Ellipse 1"/>
          <p:cNvSpPr/>
          <p:nvPr/>
        </p:nvSpPr>
        <p:spPr>
          <a:xfrm>
            <a:off x="7740352" y="1484784"/>
            <a:ext cx="432048"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251520" y="1710188"/>
            <a:ext cx="1368152" cy="2511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avec flèche 14"/>
          <p:cNvCxnSpPr>
            <a:stCxn id="13" idx="3"/>
            <a:endCxn id="14" idx="1"/>
          </p:cNvCxnSpPr>
          <p:nvPr/>
        </p:nvCxnSpPr>
        <p:spPr>
          <a:xfrm flipV="1">
            <a:off x="1619672" y="879220"/>
            <a:ext cx="4176464" cy="95654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53893" y="2502276"/>
            <a:ext cx="1368152" cy="2511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5890923" y="1610627"/>
            <a:ext cx="3096344"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Accéder à une consultation de test pour s’exercer ou tester sa clé de signature</a:t>
            </a:r>
          </a:p>
        </p:txBody>
      </p:sp>
      <p:cxnSp>
        <p:nvCxnSpPr>
          <p:cNvPr id="23" name="Connecteur droit avec flèche 22"/>
          <p:cNvCxnSpPr>
            <a:stCxn id="20" idx="3"/>
            <a:endCxn id="21" idx="1"/>
          </p:cNvCxnSpPr>
          <p:nvPr/>
        </p:nvCxnSpPr>
        <p:spPr>
          <a:xfrm flipV="1">
            <a:off x="1622045" y="2072292"/>
            <a:ext cx="4268878" cy="55556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3892" y="4005508"/>
            <a:ext cx="2949955" cy="90052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p:cNvSpPr txBox="1"/>
          <p:nvPr/>
        </p:nvSpPr>
        <p:spPr>
          <a:xfrm>
            <a:off x="5880472" y="2771992"/>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Télécharger les pièces de la consultation </a:t>
            </a:r>
          </a:p>
        </p:txBody>
      </p:sp>
      <p:cxnSp>
        <p:nvCxnSpPr>
          <p:cNvPr id="26" name="Connecteur droit avec flèche 25"/>
          <p:cNvCxnSpPr>
            <a:stCxn id="24" idx="3"/>
            <a:endCxn id="25" idx="1"/>
          </p:cNvCxnSpPr>
          <p:nvPr/>
        </p:nvCxnSpPr>
        <p:spPr>
          <a:xfrm flipV="1">
            <a:off x="3203847" y="3095158"/>
            <a:ext cx="2676625" cy="136061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32516" y="4906034"/>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Poser une question sur la consultation</a:t>
            </a:r>
          </a:p>
        </p:txBody>
      </p:sp>
      <p:sp>
        <p:nvSpPr>
          <p:cNvPr id="29" name="Rectangle 28"/>
          <p:cNvSpPr/>
          <p:nvPr/>
        </p:nvSpPr>
        <p:spPr>
          <a:xfrm>
            <a:off x="5508104" y="3789039"/>
            <a:ext cx="1524794" cy="2880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ZoneTexte 33"/>
          <p:cNvSpPr txBox="1"/>
          <p:nvPr/>
        </p:nvSpPr>
        <p:spPr>
          <a:xfrm>
            <a:off x="450276" y="5734996"/>
            <a:ext cx="3096344"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Répondre à la consultation</a:t>
            </a:r>
          </a:p>
        </p:txBody>
      </p:sp>
      <p:sp>
        <p:nvSpPr>
          <p:cNvPr id="35" name="Rectangle 34"/>
          <p:cNvSpPr/>
          <p:nvPr/>
        </p:nvSpPr>
        <p:spPr>
          <a:xfrm>
            <a:off x="5220072" y="6093294"/>
            <a:ext cx="1699641" cy="2880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6" name="Connecteur droit avec flèche 35"/>
          <p:cNvCxnSpPr/>
          <p:nvPr/>
        </p:nvCxnSpPr>
        <p:spPr>
          <a:xfrm flipH="1" flipV="1">
            <a:off x="3347864" y="6058161"/>
            <a:ext cx="1872208" cy="17914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3"/>
            <a:endCxn id="2" idx="0"/>
          </p:cNvCxnSpPr>
          <p:nvPr/>
        </p:nvCxnSpPr>
        <p:spPr>
          <a:xfrm>
            <a:off x="7469923" y="223649"/>
            <a:ext cx="486453" cy="12611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796136" y="694554"/>
            <a:ext cx="3096344"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Tester sa configuration</a:t>
            </a:r>
          </a:p>
        </p:txBody>
      </p:sp>
      <p:sp>
        <p:nvSpPr>
          <p:cNvPr id="32" name="Rectangle 31"/>
          <p:cNvSpPr/>
          <p:nvPr/>
        </p:nvSpPr>
        <p:spPr>
          <a:xfrm>
            <a:off x="3670507" y="4509120"/>
            <a:ext cx="3249206" cy="104324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0" name="Connecteur droit avec flèche 29"/>
          <p:cNvCxnSpPr>
            <a:stCxn id="29" idx="1"/>
          </p:cNvCxnSpPr>
          <p:nvPr/>
        </p:nvCxnSpPr>
        <p:spPr>
          <a:xfrm flipH="1">
            <a:off x="3347864" y="3933056"/>
            <a:ext cx="2160240" cy="115212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09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3"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xit" presetSubtype="0" fill="hold" nodeType="with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10" presetClass="exit" presetSubtype="0" fill="hold" grpId="4"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7"/>
                                        </p:tgtEl>
                                      </p:cBhvr>
                                    </p:animEffect>
                                    <p:set>
                                      <p:cBhvr>
                                        <p:cTn id="39" dur="1" fill="hold">
                                          <p:stCondLst>
                                            <p:cond delay="49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29"/>
                                        </p:tgtEl>
                                      </p:cBhvr>
                                    </p:animEffect>
                                    <p:set>
                                      <p:cBhvr>
                                        <p:cTn id="87" dur="1" fill="hold">
                                          <p:stCondLst>
                                            <p:cond delay="499"/>
                                          </p:stCondLst>
                                        </p:cTn>
                                        <p:tgtEl>
                                          <p:spTgt spid="2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0"/>
                                        </p:tgtEl>
                                      </p:cBhvr>
                                    </p:animEffect>
                                    <p:set>
                                      <p:cBhvr>
                                        <p:cTn id="90" dur="1" fill="hold">
                                          <p:stCondLst>
                                            <p:cond delay="499"/>
                                          </p:stCondLst>
                                        </p:cTn>
                                        <p:tgtEl>
                                          <p:spTgt spid="30"/>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8"/>
                                        </p:tgtEl>
                                      </p:cBhvr>
                                    </p:animEffect>
                                    <p:set>
                                      <p:cBhvr>
                                        <p:cTn id="93" dur="1" fill="hold">
                                          <p:stCondLst>
                                            <p:cond delay="499"/>
                                          </p:stCondLst>
                                        </p:cTn>
                                        <p:tgtEl>
                                          <p:spTgt spid="28"/>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par>
                                <p:cTn id="97" presetID="10" presetClass="entr" presetSubtype="0"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34"/>
                                        </p:tgtEl>
                                      </p:cBhvr>
                                    </p:animEffect>
                                    <p:set>
                                      <p:cBhvr>
                                        <p:cTn id="107" dur="1" fill="hold">
                                          <p:stCondLst>
                                            <p:cond delay="499"/>
                                          </p:stCondLst>
                                        </p:cTn>
                                        <p:tgtEl>
                                          <p:spTgt spid="34"/>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6"/>
                                        </p:tgtEl>
                                      </p:cBhvr>
                                    </p:animEffect>
                                    <p:set>
                                      <p:cBhvr>
                                        <p:cTn id="110" dur="1" fill="hold">
                                          <p:stCondLst>
                                            <p:cond delay="499"/>
                                          </p:stCondLst>
                                        </p:cTn>
                                        <p:tgtEl>
                                          <p:spTgt spid="36"/>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35"/>
                                        </p:tgtEl>
                                      </p:cBhvr>
                                    </p:animEffect>
                                    <p:set>
                                      <p:cBhvr>
                                        <p:cTn id="113" dur="1" fill="hold">
                                          <p:stCondLst>
                                            <p:cond delay="499"/>
                                          </p:stCondLst>
                                        </p:cTn>
                                        <p:tgtEl>
                                          <p:spTgt spid="35"/>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par>
                                <p:cTn id="117" presetID="10" presetClass="entr" presetSubtype="0" fill="hold"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fade">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25"/>
                                        </p:tgtEl>
                                      </p:cBhvr>
                                    </p:animEffect>
                                    <p:set>
                                      <p:cBhvr>
                                        <p:cTn id="127" dur="1" fill="hold">
                                          <p:stCondLst>
                                            <p:cond delay="499"/>
                                          </p:stCondLst>
                                        </p:cTn>
                                        <p:tgtEl>
                                          <p:spTgt spid="25"/>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6"/>
                                        </p:tgtEl>
                                      </p:cBhvr>
                                    </p:animEffect>
                                    <p:set>
                                      <p:cBhvr>
                                        <p:cTn id="130" dur="1" fill="hold">
                                          <p:stCondLst>
                                            <p:cond delay="499"/>
                                          </p:stCondLst>
                                        </p:cTn>
                                        <p:tgtEl>
                                          <p:spTgt spid="26"/>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4"/>
                                        </p:tgtEl>
                                      </p:cBhvr>
                                    </p:animEffect>
                                    <p:set>
                                      <p:cBhvr>
                                        <p:cTn id="13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 grpId="3" animBg="1"/>
      <p:bldP spid="2" grpId="4" animBg="1"/>
      <p:bldP spid="13" grpId="0" animBg="1"/>
      <p:bldP spid="13" grpId="1" animBg="1"/>
      <p:bldP spid="20" grpId="0" animBg="1"/>
      <p:bldP spid="20" grpId="1" animBg="1"/>
      <p:bldP spid="21" grpId="0" animBg="1"/>
      <p:bldP spid="21" grpId="1" animBg="1"/>
      <p:bldP spid="24" grpId="0" animBg="1"/>
      <p:bldP spid="24" grpId="1" animBg="1"/>
      <p:bldP spid="25" grpId="0" animBg="1"/>
      <p:bldP spid="25" grpId="1" animBg="1"/>
      <p:bldP spid="28" grpId="0" animBg="1"/>
      <p:bldP spid="28" grpId="1" animBg="1"/>
      <p:bldP spid="29" grpId="0" animBg="1"/>
      <p:bldP spid="29" grpId="1" animBg="1"/>
      <p:bldP spid="34" grpId="0" animBg="1"/>
      <p:bldP spid="34" grpId="1" animBg="1"/>
      <p:bldP spid="35" grpId="0" animBg="1"/>
      <p:bldP spid="35" grpId="1" animBg="1"/>
      <p:bldP spid="14" grpId="0" animBg="1"/>
      <p:bldP spid="14"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Déposer sa demande…</a:t>
            </a:r>
            <a:br>
              <a:rPr lang="fr-FR" dirty="0"/>
            </a:b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56992"/>
            <a:ext cx="8710414" cy="327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cteur droit avec flèche 11"/>
          <p:cNvCxnSpPr>
            <a:stCxn id="17" idx="2"/>
          </p:cNvCxnSpPr>
          <p:nvPr/>
        </p:nvCxnSpPr>
        <p:spPr>
          <a:xfrm>
            <a:off x="4839624" y="2840162"/>
            <a:ext cx="3039932" cy="346915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619672" y="1916832"/>
            <a:ext cx="6439904"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Lorsque toutes vos vérifications sont réalisées et que tous vos documents sont signés vous pouvez déposer votre réponse en cliquant sur « Déposer cette réponse ».</a:t>
            </a: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927" t="90070" b="1973"/>
          <a:stretch/>
        </p:blipFill>
        <p:spPr bwMode="auto">
          <a:xfrm>
            <a:off x="7357532" y="6309320"/>
            <a:ext cx="1748417" cy="260813"/>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053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Déposer sa demande…</a:t>
            </a:r>
          </a:p>
        </p:txBody>
      </p:sp>
      <p:sp>
        <p:nvSpPr>
          <p:cNvPr id="15" name="ZoneTexte 14"/>
          <p:cNvSpPr txBox="1"/>
          <p:nvPr/>
        </p:nvSpPr>
        <p:spPr>
          <a:xfrm>
            <a:off x="251520" y="4529488"/>
            <a:ext cx="8784976"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Cette réponse reste modifiable jusqu’à la date de clôture de la consultation.</a:t>
            </a:r>
          </a:p>
          <a:p>
            <a:r>
              <a:rPr lang="fr-FR" dirty="0">
                <a:solidFill>
                  <a:srgbClr val="FF0000"/>
                </a:solidFill>
              </a:rPr>
              <a:t>Si vous modifiez votre réponse, pensez à </a:t>
            </a:r>
            <a:r>
              <a:rPr lang="fr-FR" dirty="0" err="1">
                <a:solidFill>
                  <a:srgbClr val="FF0000"/>
                </a:solidFill>
              </a:rPr>
              <a:t>resigner</a:t>
            </a:r>
            <a:r>
              <a:rPr lang="fr-FR" dirty="0">
                <a:solidFill>
                  <a:srgbClr val="FF0000"/>
                </a:solidFill>
              </a:rPr>
              <a:t> vos documents.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668344" cy="2857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rganigramme : Extraire 8"/>
          <p:cNvSpPr/>
          <p:nvPr/>
        </p:nvSpPr>
        <p:spPr>
          <a:xfrm>
            <a:off x="7740352" y="5301208"/>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a:solidFill>
                  <a:srgbClr val="FF0000"/>
                </a:solidFill>
              </a:rPr>
              <a:t>!</a:t>
            </a:r>
            <a:endParaRPr lang="fr-FR" sz="1200" b="1" dirty="0">
              <a:solidFill>
                <a:srgbClr val="FF0000"/>
              </a:solidFill>
            </a:endParaRPr>
          </a:p>
        </p:txBody>
      </p:sp>
      <p:sp>
        <p:nvSpPr>
          <p:cNvPr id="10" name="ZoneTexte 9"/>
          <p:cNvSpPr txBox="1"/>
          <p:nvPr/>
        </p:nvSpPr>
        <p:spPr>
          <a:xfrm>
            <a:off x="251520" y="5301208"/>
            <a:ext cx="8784976" cy="1477328"/>
          </a:xfrm>
          <a:prstGeom prst="rect">
            <a:avLst/>
          </a:prstGeom>
          <a:solidFill>
            <a:schemeClr val="bg1">
              <a:alpha val="80000"/>
            </a:schemeClr>
          </a:solidFill>
          <a:ln w="25400">
            <a:solidFill>
              <a:srgbClr val="FF0000"/>
            </a:solidFill>
            <a:prstDash val="sysDash"/>
          </a:ln>
        </p:spPr>
        <p:txBody>
          <a:bodyPr wrap="square" rtlCol="0">
            <a:spAutoFit/>
          </a:bodyPr>
          <a:lstStyle/>
          <a:p>
            <a:r>
              <a:rPr lang="fr-FR" dirty="0">
                <a:solidFill>
                  <a:srgbClr val="FF0000"/>
                </a:solidFill>
              </a:rPr>
              <a:t>Attention</a:t>
            </a:r>
          </a:p>
          <a:p>
            <a:r>
              <a:rPr lang="fr-FR" dirty="0">
                <a:solidFill>
                  <a:srgbClr val="FF0000"/>
                </a:solidFill>
              </a:rPr>
              <a:t>Il est de la responsabilité de l’organisme de vérifier que tous ces documents sont bien remplis et signés.  </a:t>
            </a:r>
          </a:p>
          <a:p>
            <a:r>
              <a:rPr lang="fr-FR" dirty="0">
                <a:solidFill>
                  <a:srgbClr val="FF0000"/>
                </a:solidFill>
              </a:rPr>
              <a:t>Le système n’effectue pas de contrôle, il n’empêchera donc pas le dépôt d’une offre incomplète ou non signée, mais l’offre ne sera pas recevable pour autant.</a:t>
            </a:r>
          </a:p>
        </p:txBody>
      </p:sp>
    </p:spTree>
    <p:extLst>
      <p:ext uri="{BB962C8B-B14F-4D97-AF65-F5344CB8AC3E}">
        <p14:creationId xmlns:p14="http://schemas.microsoft.com/office/powerpoint/2010/main" val="25927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xit" presetSubtype="0" fill="hold" grpId="1"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par>
                          <p:cTn id="19" fill="hold">
                            <p:stCondLst>
                              <p:cond delay="500"/>
                            </p:stCondLst>
                            <p:childTnLst>
                              <p:par>
                                <p:cTn id="20" presetID="32" presetClass="emph" presetSubtype="0" fill="hold" grpId="1" nodeType="afterEffect">
                                  <p:stCondLst>
                                    <p:cond delay="0"/>
                                  </p:stCondLst>
                                  <p:childTnLst>
                                    <p:animRot by="120000">
                                      <p:cBhvr>
                                        <p:cTn id="21" dur="100" fill="hold">
                                          <p:stCondLst>
                                            <p:cond delay="0"/>
                                          </p:stCondLst>
                                        </p:cTn>
                                        <p:tgtEl>
                                          <p:spTgt spid="9"/>
                                        </p:tgtEl>
                                        <p:attrNameLst>
                                          <p:attrName>r</p:attrName>
                                        </p:attrNameLst>
                                      </p:cBhvr>
                                    </p:animRot>
                                    <p:animRot by="-240000">
                                      <p:cBhvr>
                                        <p:cTn id="22" dur="200" fill="hold">
                                          <p:stCondLst>
                                            <p:cond delay="200"/>
                                          </p:stCondLst>
                                        </p:cTn>
                                        <p:tgtEl>
                                          <p:spTgt spid="9"/>
                                        </p:tgtEl>
                                        <p:attrNameLst>
                                          <p:attrName>r</p:attrName>
                                        </p:attrNameLst>
                                      </p:cBhvr>
                                    </p:animRot>
                                    <p:animRot by="240000">
                                      <p:cBhvr>
                                        <p:cTn id="23" dur="200" fill="hold">
                                          <p:stCondLst>
                                            <p:cond delay="400"/>
                                          </p:stCondLst>
                                        </p:cTn>
                                        <p:tgtEl>
                                          <p:spTgt spid="9"/>
                                        </p:tgtEl>
                                        <p:attrNameLst>
                                          <p:attrName>r</p:attrName>
                                        </p:attrNameLst>
                                      </p:cBhvr>
                                    </p:animRot>
                                    <p:animRot by="-240000">
                                      <p:cBhvr>
                                        <p:cTn id="24" dur="200" fill="hold">
                                          <p:stCondLst>
                                            <p:cond delay="600"/>
                                          </p:stCondLst>
                                        </p:cTn>
                                        <p:tgtEl>
                                          <p:spTgt spid="9"/>
                                        </p:tgtEl>
                                        <p:attrNameLst>
                                          <p:attrName>r</p:attrName>
                                        </p:attrNameLst>
                                      </p:cBhvr>
                                    </p:animRot>
                                    <p:animRot by="120000">
                                      <p:cBhvr>
                                        <p:cTn id="25"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9" grpId="0" animBg="1"/>
      <p:bldP spid="9" grpId="1"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Déposer sa demande…</a:t>
            </a:r>
            <a:br>
              <a:rPr lang="fr-FR" dirty="0"/>
            </a:b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58144"/>
            <a:ext cx="66770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359024" y="1486525"/>
            <a:ext cx="8784976"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recevez un message de confirmation sur l’adresse mail inscrite dans la partie contact du formulaire Coordonnée du contractant</a:t>
            </a:r>
          </a:p>
        </p:txBody>
      </p:sp>
    </p:spTree>
    <p:extLst>
      <p:ext uri="{BB962C8B-B14F-4D97-AF65-F5344CB8AC3E}">
        <p14:creationId xmlns:p14="http://schemas.microsoft.com/office/powerpoint/2010/main" val="307970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Répondre a une demande de compléments… </a:t>
            </a:r>
            <a:r>
              <a:rPr lang="fr-FR" sz="6000" dirty="0"/>
              <a:t> </a:t>
            </a:r>
          </a:p>
        </p:txBody>
      </p:sp>
    </p:spTree>
    <p:extLst>
      <p:ext uri="{BB962C8B-B14F-4D97-AF65-F5344CB8AC3E}">
        <p14:creationId xmlns:p14="http://schemas.microsoft.com/office/powerpoint/2010/main" val="33503826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Demande de compléments…</a:t>
            </a:r>
            <a:br>
              <a:rPr lang="fr-FR" dirty="0"/>
            </a:br>
            <a:endParaRPr lang="fr-F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80928"/>
            <a:ext cx="75819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251520" y="1486524"/>
            <a:ext cx="8784976"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Lors de la phase d’instruction, la Région peut vous demander des compléments sur la candidature.</a:t>
            </a:r>
          </a:p>
          <a:p>
            <a:r>
              <a:rPr lang="fr-FR" dirty="0">
                <a:solidFill>
                  <a:srgbClr val="FF0000"/>
                </a:solidFill>
              </a:rPr>
              <a:t>Vous recevrez un mail sur l’adresse de contact indiquée dans le formulaire « Coordonnée du contractant » et sur l’adresse de secours</a:t>
            </a:r>
          </a:p>
        </p:txBody>
      </p:sp>
      <p:sp>
        <p:nvSpPr>
          <p:cNvPr id="13" name="ZoneTexte 12"/>
          <p:cNvSpPr txBox="1"/>
          <p:nvPr/>
        </p:nvSpPr>
        <p:spPr>
          <a:xfrm>
            <a:off x="179512" y="5949280"/>
            <a:ext cx="8784976"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le lien pour ouvrir SAM et accuser réception du mail.</a:t>
            </a:r>
          </a:p>
          <a:p>
            <a:r>
              <a:rPr lang="fr-FR" dirty="0">
                <a:solidFill>
                  <a:srgbClr val="FF0000"/>
                </a:solidFill>
              </a:rPr>
              <a:t>Si vous n’ouvrez pas le lien la demande ne sera pas accessible.</a:t>
            </a:r>
          </a:p>
        </p:txBody>
      </p:sp>
      <p:cxnSp>
        <p:nvCxnSpPr>
          <p:cNvPr id="14" name="Connecteur droit avec flèche 13"/>
          <p:cNvCxnSpPr>
            <a:endCxn id="16" idx="2"/>
          </p:cNvCxnSpPr>
          <p:nvPr/>
        </p:nvCxnSpPr>
        <p:spPr>
          <a:xfrm flipH="1" flipV="1">
            <a:off x="3887924" y="5599592"/>
            <a:ext cx="82538" cy="34968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9512" y="5157192"/>
            <a:ext cx="7416824" cy="442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7119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xit" presetSubtype="0" fill="hold" grpId="1"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Demande de compléments…</a:t>
            </a:r>
            <a:br>
              <a:rPr lang="fr-FR" dirty="0"/>
            </a:b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5" y="1401076"/>
            <a:ext cx="9169103"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64375" y="2375747"/>
            <a:ext cx="803449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L’ouverture du lien vaut accusé de  réception du mail.</a:t>
            </a:r>
          </a:p>
        </p:txBody>
      </p:sp>
      <p:cxnSp>
        <p:nvCxnSpPr>
          <p:cNvPr id="6" name="Connecteur droit avec flèche 5"/>
          <p:cNvCxnSpPr>
            <a:endCxn id="7" idx="2"/>
          </p:cNvCxnSpPr>
          <p:nvPr/>
        </p:nvCxnSpPr>
        <p:spPr>
          <a:xfrm flipH="1" flipV="1">
            <a:off x="5131642" y="2107244"/>
            <a:ext cx="399339" cy="34968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40031" y="1679664"/>
            <a:ext cx="6783222" cy="4275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264375" y="3446588"/>
            <a:ext cx="803449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pouvez télécharger la lettre officielle de la demande.</a:t>
            </a:r>
          </a:p>
        </p:txBody>
      </p:sp>
      <p:cxnSp>
        <p:nvCxnSpPr>
          <p:cNvPr id="9" name="Connecteur droit avec flèche 8"/>
          <p:cNvCxnSpPr>
            <a:stCxn id="8" idx="2"/>
            <a:endCxn id="10" idx="0"/>
          </p:cNvCxnSpPr>
          <p:nvPr/>
        </p:nvCxnSpPr>
        <p:spPr>
          <a:xfrm flipH="1">
            <a:off x="3699551" y="3815920"/>
            <a:ext cx="582072" cy="178853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99792" y="5604450"/>
            <a:ext cx="1999518" cy="2883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264375" y="4896040"/>
            <a:ext cx="803449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A partir de ce moment vous commencez à répondre.</a:t>
            </a:r>
          </a:p>
        </p:txBody>
      </p:sp>
      <p:sp>
        <p:nvSpPr>
          <p:cNvPr id="25" name="Rectangle 24"/>
          <p:cNvSpPr/>
          <p:nvPr/>
        </p:nvSpPr>
        <p:spPr>
          <a:xfrm>
            <a:off x="7249152" y="5820474"/>
            <a:ext cx="1914654" cy="2883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6" name="Connecteur droit avec flèche 25"/>
          <p:cNvCxnSpPr/>
          <p:nvPr/>
        </p:nvCxnSpPr>
        <p:spPr>
          <a:xfrm>
            <a:off x="4656863" y="5253000"/>
            <a:ext cx="2808312" cy="63984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94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xit" presetSubtype="0" fill="hold" grpId="1" nodeType="with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0" grpId="0" animBg="1"/>
      <p:bldP spid="10" grpId="1" animBg="1"/>
      <p:bldP spid="14" grpId="0" animBg="1"/>
      <p:bldP spid="2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Demande de compléments…</a:t>
            </a:r>
            <a:br>
              <a:rPr lang="fr-FR" dirty="0"/>
            </a:br>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38300"/>
            <a:ext cx="8934634" cy="2726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73536" y="4437112"/>
            <a:ext cx="8784976"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page se présente de la même manière que la rédaction de la réponse et suit le même cheminement.  Mais vous êtes dans la section « Mes demandes »</a:t>
            </a:r>
          </a:p>
        </p:txBody>
      </p:sp>
      <p:cxnSp>
        <p:nvCxnSpPr>
          <p:cNvPr id="6" name="Connecteur droit avec flèche 5"/>
          <p:cNvCxnSpPr>
            <a:stCxn id="5" idx="0"/>
            <a:endCxn id="7" idx="2"/>
          </p:cNvCxnSpPr>
          <p:nvPr/>
        </p:nvCxnSpPr>
        <p:spPr>
          <a:xfrm flipH="1" flipV="1">
            <a:off x="2341163" y="1927184"/>
            <a:ext cx="2224861" cy="250992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7504" y="1638300"/>
            <a:ext cx="4467317" cy="2888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 t="75349" r="63403" b="91"/>
          <a:stretch/>
        </p:blipFill>
        <p:spPr bwMode="auto">
          <a:xfrm>
            <a:off x="107504" y="5554132"/>
            <a:ext cx="1899096" cy="1122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2411760" y="5327145"/>
            <a:ext cx="6546752" cy="1477328"/>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Rappel :</a:t>
            </a:r>
          </a:p>
          <a:p>
            <a:r>
              <a:rPr lang="fr-FR" dirty="0">
                <a:solidFill>
                  <a:srgbClr val="FF0000"/>
                </a:solidFill>
              </a:rPr>
              <a:t>Le menu principal vous permettait d’accéder à « Mes réponses ».</a:t>
            </a:r>
          </a:p>
          <a:p>
            <a:r>
              <a:rPr lang="fr-FR" dirty="0">
                <a:solidFill>
                  <a:srgbClr val="FF0000"/>
                </a:solidFill>
              </a:rPr>
              <a:t>Il permet d’accéder à « Les demandes », pour retrouver vos demandes en cours.</a:t>
            </a:r>
          </a:p>
          <a:p>
            <a:r>
              <a:rPr lang="fr-FR" dirty="0">
                <a:solidFill>
                  <a:srgbClr val="FF0000"/>
                </a:solidFill>
              </a:rPr>
              <a:t>Les 2 sections sont cloisonnées</a:t>
            </a:r>
          </a:p>
        </p:txBody>
      </p:sp>
    </p:spTree>
    <p:extLst>
      <p:ext uri="{BB962C8B-B14F-4D97-AF65-F5344CB8AC3E}">
        <p14:creationId xmlns:p14="http://schemas.microsoft.com/office/powerpoint/2010/main" val="225726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0243"/>
                                        </p:tgtEl>
                                        <p:attrNameLst>
                                          <p:attrName>style.visibility</p:attrName>
                                        </p:attrNameLst>
                                      </p:cBhvr>
                                      <p:to>
                                        <p:strVal val="visible"/>
                                      </p:to>
                                    </p:set>
                                    <p:animEffect transition="in" filter="fade">
                                      <p:cBhvr>
                                        <p:cTn id="21" dur="500"/>
                                        <p:tgtEl>
                                          <p:spTgt spid="10243"/>
                                        </p:tgtEl>
                                      </p:cBhvr>
                                    </p:animEffec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5"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36" y="1658929"/>
            <a:ext cx="8706992" cy="306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compléments…</a:t>
            </a:r>
            <a:br>
              <a:rPr lang="fr-FR" dirty="0"/>
            </a:br>
            <a:endParaRPr lang="fr-FR" dirty="0"/>
          </a:p>
        </p:txBody>
      </p:sp>
      <p:cxnSp>
        <p:nvCxnSpPr>
          <p:cNvPr id="6" name="Connecteur droit avec flèche 5"/>
          <p:cNvCxnSpPr>
            <a:stCxn id="5" idx="0"/>
            <a:endCxn id="7" idx="2"/>
          </p:cNvCxnSpPr>
          <p:nvPr/>
        </p:nvCxnSpPr>
        <p:spPr>
          <a:xfrm flipH="1" flipV="1">
            <a:off x="4497004" y="4365956"/>
            <a:ext cx="30028" cy="86324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3536" y="4077072"/>
            <a:ext cx="8646936" cy="2888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34544" y="5229200"/>
            <a:ext cx="8784976"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Les accès aux éléments de votre réponse sont limités par le type de demande. Ici il s’agit d’une demande de complément sur la candidature, vous n’avez donc accès qu’à vos formulaires sur la candidature.</a:t>
            </a:r>
          </a:p>
        </p:txBody>
      </p:sp>
    </p:spTree>
    <p:extLst>
      <p:ext uri="{BB962C8B-B14F-4D97-AF65-F5344CB8AC3E}">
        <p14:creationId xmlns:p14="http://schemas.microsoft.com/office/powerpoint/2010/main" val="387881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3" y="2203962"/>
            <a:ext cx="9000000" cy="4323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compléments…</a:t>
            </a:r>
            <a:br>
              <a:rPr lang="fr-FR" dirty="0"/>
            </a:br>
            <a:endParaRPr lang="fr-FR" dirty="0"/>
          </a:p>
        </p:txBody>
      </p:sp>
      <p:cxnSp>
        <p:nvCxnSpPr>
          <p:cNvPr id="6" name="Connecteur droit avec flèche 5"/>
          <p:cNvCxnSpPr>
            <a:stCxn id="5" idx="0"/>
            <a:endCxn id="7" idx="0"/>
          </p:cNvCxnSpPr>
          <p:nvPr/>
        </p:nvCxnSpPr>
        <p:spPr>
          <a:xfrm>
            <a:off x="4658312" y="1252032"/>
            <a:ext cx="1890621" cy="404917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067943" y="5301208"/>
            <a:ext cx="4961979" cy="115212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265824" y="1252032"/>
            <a:ext cx="8784976"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retrouvez les formulaires qui sont de nouveau accessibles en modification, alors que la consultation est close.</a:t>
            </a:r>
          </a:p>
        </p:txBody>
      </p:sp>
      <p:sp>
        <p:nvSpPr>
          <p:cNvPr id="14" name="ZoneTexte 13"/>
          <p:cNvSpPr txBox="1"/>
          <p:nvPr/>
        </p:nvSpPr>
        <p:spPr>
          <a:xfrm>
            <a:off x="4932040" y="2996952"/>
            <a:ext cx="4101826"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pouvez consulter la lettre officielle de demande de compléments.</a:t>
            </a:r>
          </a:p>
        </p:txBody>
      </p:sp>
      <p:cxnSp>
        <p:nvCxnSpPr>
          <p:cNvPr id="15" name="Connecteur droit avec flèche 14"/>
          <p:cNvCxnSpPr>
            <a:stCxn id="14" idx="1"/>
            <a:endCxn id="16" idx="3"/>
          </p:cNvCxnSpPr>
          <p:nvPr/>
        </p:nvCxnSpPr>
        <p:spPr>
          <a:xfrm flipH="1">
            <a:off x="3995936" y="3320118"/>
            <a:ext cx="936104" cy="8609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95736" y="3239403"/>
            <a:ext cx="1800200" cy="3336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40262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xit" presetSubtype="0" fill="hold" grpId="1"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animBg="1"/>
      <p:bldP spid="5" grpId="1" animBg="1"/>
      <p:bldP spid="14" grpId="0" animBg="1"/>
      <p:bldP spid="1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 y="2138630"/>
            <a:ext cx="9000000" cy="431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compléments…</a:t>
            </a:r>
            <a:br>
              <a:rPr lang="fr-FR" dirty="0"/>
            </a:br>
            <a:endParaRPr lang="fr-FR" dirty="0"/>
          </a:p>
        </p:txBody>
      </p:sp>
      <p:cxnSp>
        <p:nvCxnSpPr>
          <p:cNvPr id="6" name="Connecteur droit avec flèche 5"/>
          <p:cNvCxnSpPr>
            <a:stCxn id="5" idx="0"/>
            <a:endCxn id="7" idx="0"/>
          </p:cNvCxnSpPr>
          <p:nvPr/>
        </p:nvCxnSpPr>
        <p:spPr>
          <a:xfrm>
            <a:off x="4658312" y="1763524"/>
            <a:ext cx="1890621" cy="353768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067943" y="5301208"/>
            <a:ext cx="4961979" cy="2160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265824" y="1763524"/>
            <a:ext cx="878497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Les formulaires modifiés sont indiqués en vert.</a:t>
            </a:r>
          </a:p>
        </p:txBody>
      </p:sp>
    </p:spTree>
    <p:extLst>
      <p:ext uri="{BB962C8B-B14F-4D97-AF65-F5344CB8AC3E}">
        <p14:creationId xmlns:p14="http://schemas.microsoft.com/office/powerpoint/2010/main" val="3994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Télécharger les pièces… </a:t>
            </a:r>
            <a:r>
              <a:rPr lang="fr-FR" sz="6000" dirty="0"/>
              <a:t> </a:t>
            </a:r>
          </a:p>
        </p:txBody>
      </p:sp>
    </p:spTree>
    <p:extLst>
      <p:ext uri="{BB962C8B-B14F-4D97-AF65-F5344CB8AC3E}">
        <p14:creationId xmlns:p14="http://schemas.microsoft.com/office/powerpoint/2010/main" val="36967592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36" y="1658929"/>
            <a:ext cx="8706992" cy="306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compléments…</a:t>
            </a:r>
            <a:br>
              <a:rPr lang="fr-FR" dirty="0"/>
            </a:br>
            <a:endParaRPr lang="fr-FR" dirty="0"/>
          </a:p>
        </p:txBody>
      </p:sp>
      <p:cxnSp>
        <p:nvCxnSpPr>
          <p:cNvPr id="6" name="Connecteur droit avec flèche 5"/>
          <p:cNvCxnSpPr>
            <a:stCxn id="5" idx="0"/>
            <a:endCxn id="7" idx="2"/>
          </p:cNvCxnSpPr>
          <p:nvPr/>
        </p:nvCxnSpPr>
        <p:spPr>
          <a:xfrm flipV="1">
            <a:off x="4527032" y="4650979"/>
            <a:ext cx="3085812" cy="57822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444208" y="4362095"/>
            <a:ext cx="2337272" cy="2888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34544" y="5229200"/>
            <a:ext cx="8784976"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Une fois les compléments apportés dans les formulaires.</a:t>
            </a:r>
          </a:p>
          <a:p>
            <a:r>
              <a:rPr lang="fr-FR" dirty="0">
                <a:solidFill>
                  <a:srgbClr val="FF0000"/>
                </a:solidFill>
              </a:rPr>
              <a:t>Passer à l’étape 2 pour signer les documents mis à jour.</a:t>
            </a:r>
          </a:p>
          <a:p>
            <a:r>
              <a:rPr lang="fr-FR" dirty="0">
                <a:solidFill>
                  <a:srgbClr val="FF0000"/>
                </a:solidFill>
              </a:rPr>
              <a:t>Puis à l’étape 3 pour déposer votre réponse.</a:t>
            </a:r>
          </a:p>
        </p:txBody>
      </p:sp>
    </p:spTree>
    <p:extLst>
      <p:ext uri="{BB962C8B-B14F-4D97-AF65-F5344CB8AC3E}">
        <p14:creationId xmlns:p14="http://schemas.microsoft.com/office/powerpoint/2010/main" val="26801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Répondre a une demande de négociation… </a:t>
            </a:r>
            <a:r>
              <a:rPr lang="fr-FR" sz="6000" dirty="0"/>
              <a:t> </a:t>
            </a:r>
          </a:p>
        </p:txBody>
      </p:sp>
    </p:spTree>
    <p:extLst>
      <p:ext uri="{BB962C8B-B14F-4D97-AF65-F5344CB8AC3E}">
        <p14:creationId xmlns:p14="http://schemas.microsoft.com/office/powerpoint/2010/main" val="13104442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 y="2780928"/>
            <a:ext cx="9169667"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négociation …</a:t>
            </a:r>
            <a:br>
              <a:rPr lang="fr-FR" dirty="0"/>
            </a:br>
            <a:endParaRPr lang="fr-FR" dirty="0"/>
          </a:p>
        </p:txBody>
      </p:sp>
      <p:sp>
        <p:nvSpPr>
          <p:cNvPr id="12" name="ZoneTexte 11"/>
          <p:cNvSpPr txBox="1"/>
          <p:nvPr/>
        </p:nvSpPr>
        <p:spPr>
          <a:xfrm>
            <a:off x="194884" y="1484784"/>
            <a:ext cx="8784976"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Lors de la phase d’instruction, la Région peut vous demander de négocier votre offre.</a:t>
            </a:r>
          </a:p>
          <a:p>
            <a:r>
              <a:rPr lang="fr-FR" dirty="0">
                <a:solidFill>
                  <a:srgbClr val="FF0000"/>
                </a:solidFill>
              </a:rPr>
              <a:t>Vous recevrez un mail sur l’adresse de contact indiquée dans le formulaire Coordonnée du contractant et sur l’adresse de secours</a:t>
            </a:r>
          </a:p>
        </p:txBody>
      </p:sp>
      <p:sp>
        <p:nvSpPr>
          <p:cNvPr id="13" name="ZoneTexte 12"/>
          <p:cNvSpPr txBox="1"/>
          <p:nvPr/>
        </p:nvSpPr>
        <p:spPr>
          <a:xfrm>
            <a:off x="179512" y="5229200"/>
            <a:ext cx="8784976"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le lien pour ouvrir SAM et accuser réception du mail.</a:t>
            </a:r>
          </a:p>
          <a:p>
            <a:r>
              <a:rPr lang="fr-FR" dirty="0">
                <a:solidFill>
                  <a:srgbClr val="FF0000"/>
                </a:solidFill>
              </a:rPr>
              <a:t>Si vous n’ouvrez pas le lien la demande ne sera pas accessible.</a:t>
            </a:r>
          </a:p>
        </p:txBody>
      </p:sp>
      <p:cxnSp>
        <p:nvCxnSpPr>
          <p:cNvPr id="14" name="Connecteur droit avec flèche 13"/>
          <p:cNvCxnSpPr>
            <a:endCxn id="16" idx="2"/>
          </p:cNvCxnSpPr>
          <p:nvPr/>
        </p:nvCxnSpPr>
        <p:spPr>
          <a:xfrm flipV="1">
            <a:off x="3970462" y="4879512"/>
            <a:ext cx="277502" cy="34968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5496" y="4437112"/>
            <a:ext cx="8424936" cy="442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7841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grpId="0"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6"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57" y="1392164"/>
            <a:ext cx="8539599" cy="470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négociation …</a:t>
            </a:r>
            <a:br>
              <a:rPr lang="fr-FR" dirty="0"/>
            </a:br>
            <a:endParaRPr lang="fr-FR" dirty="0"/>
          </a:p>
        </p:txBody>
      </p:sp>
      <p:sp>
        <p:nvSpPr>
          <p:cNvPr id="5" name="ZoneTexte 4"/>
          <p:cNvSpPr txBox="1"/>
          <p:nvPr/>
        </p:nvSpPr>
        <p:spPr>
          <a:xfrm>
            <a:off x="264375" y="2375747"/>
            <a:ext cx="803449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L’ouverture du lien vaut accusé de  réception du mail.</a:t>
            </a:r>
          </a:p>
        </p:txBody>
      </p:sp>
      <p:cxnSp>
        <p:nvCxnSpPr>
          <p:cNvPr id="6" name="Connecteur droit avec flèche 5"/>
          <p:cNvCxnSpPr>
            <a:endCxn id="7" idx="2"/>
          </p:cNvCxnSpPr>
          <p:nvPr/>
        </p:nvCxnSpPr>
        <p:spPr>
          <a:xfrm flipH="1" flipV="1">
            <a:off x="5131642" y="2107244"/>
            <a:ext cx="399339" cy="34968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40031" y="1679664"/>
            <a:ext cx="6783222" cy="4275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264375" y="3446588"/>
            <a:ext cx="803449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pouvez télécharger la lettre officielle de la demande.</a:t>
            </a:r>
          </a:p>
        </p:txBody>
      </p:sp>
      <p:cxnSp>
        <p:nvCxnSpPr>
          <p:cNvPr id="9" name="Connecteur droit avec flèche 8"/>
          <p:cNvCxnSpPr>
            <a:stCxn id="8" idx="2"/>
            <a:endCxn id="10" idx="0"/>
          </p:cNvCxnSpPr>
          <p:nvPr/>
        </p:nvCxnSpPr>
        <p:spPr>
          <a:xfrm flipH="1">
            <a:off x="3555535" y="3815920"/>
            <a:ext cx="726088" cy="178853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55776" y="5604450"/>
            <a:ext cx="1999518" cy="2883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264375" y="4896040"/>
            <a:ext cx="803449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A partir de ce moment vous commencez à répondre.</a:t>
            </a:r>
          </a:p>
        </p:txBody>
      </p:sp>
      <p:sp>
        <p:nvSpPr>
          <p:cNvPr id="25" name="Rectangle 24"/>
          <p:cNvSpPr/>
          <p:nvPr/>
        </p:nvSpPr>
        <p:spPr>
          <a:xfrm>
            <a:off x="6761802" y="5804907"/>
            <a:ext cx="1914654" cy="2883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6" name="Connecteur droit avec flèche 25"/>
          <p:cNvCxnSpPr/>
          <p:nvPr/>
        </p:nvCxnSpPr>
        <p:spPr>
          <a:xfrm>
            <a:off x="4656863" y="5253000"/>
            <a:ext cx="2808312" cy="63984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01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xit" presetSubtype="0" fill="hold" grpId="1" nodeType="with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0" grpId="0" animBg="1"/>
      <p:bldP spid="10" grpId="1" animBg="1"/>
      <p:bldP spid="14" grpId="0" animBg="1"/>
      <p:bldP spid="2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4807"/>
            <a:ext cx="9000000" cy="315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négociation …</a:t>
            </a:r>
            <a:br>
              <a:rPr lang="fr-FR" dirty="0"/>
            </a:br>
            <a:endParaRPr lang="fr-FR" dirty="0"/>
          </a:p>
        </p:txBody>
      </p:sp>
      <p:cxnSp>
        <p:nvCxnSpPr>
          <p:cNvPr id="6" name="Connecteur droit avec flèche 5"/>
          <p:cNvCxnSpPr>
            <a:stCxn id="5" idx="0"/>
            <a:endCxn id="7" idx="2"/>
          </p:cNvCxnSpPr>
          <p:nvPr/>
        </p:nvCxnSpPr>
        <p:spPr>
          <a:xfrm flipH="1" flipV="1">
            <a:off x="4497004" y="4365956"/>
            <a:ext cx="30028" cy="86324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3536" y="4077072"/>
            <a:ext cx="8646936" cy="2888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34544" y="5229200"/>
            <a:ext cx="8784976"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Les accès aux éléments de votre réponse sont limités par le type de demande. Ici il s’agit d’une demande de négociation sur l’offre, vous n’avez donc accès qu’à vos formulaires sur l’offre.</a:t>
            </a:r>
          </a:p>
        </p:txBody>
      </p:sp>
    </p:spTree>
    <p:extLst>
      <p:ext uri="{BB962C8B-B14F-4D97-AF65-F5344CB8AC3E}">
        <p14:creationId xmlns:p14="http://schemas.microsoft.com/office/powerpoint/2010/main" val="405118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8" y="1844691"/>
            <a:ext cx="9000000" cy="501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négociation …</a:t>
            </a:r>
            <a:br>
              <a:rPr lang="fr-FR" dirty="0"/>
            </a:br>
            <a:endParaRPr lang="fr-FR" dirty="0"/>
          </a:p>
        </p:txBody>
      </p:sp>
      <p:cxnSp>
        <p:nvCxnSpPr>
          <p:cNvPr id="6" name="Connecteur droit avec flèche 5"/>
          <p:cNvCxnSpPr>
            <a:stCxn id="5" idx="0"/>
            <a:endCxn id="7" idx="0"/>
          </p:cNvCxnSpPr>
          <p:nvPr/>
        </p:nvCxnSpPr>
        <p:spPr>
          <a:xfrm>
            <a:off x="4658312" y="1412776"/>
            <a:ext cx="1890621" cy="388843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067943" y="5301208"/>
            <a:ext cx="4961979" cy="5040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265824" y="1412776"/>
            <a:ext cx="878497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Les formulaires modifiés sont indiqués en vert.</a:t>
            </a:r>
          </a:p>
        </p:txBody>
      </p:sp>
    </p:spTree>
    <p:extLst>
      <p:ext uri="{BB962C8B-B14F-4D97-AF65-F5344CB8AC3E}">
        <p14:creationId xmlns:p14="http://schemas.microsoft.com/office/powerpoint/2010/main" val="311900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6234"/>
            <a:ext cx="9000000" cy="313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négociation …</a:t>
            </a:r>
            <a:br>
              <a:rPr lang="fr-FR" dirty="0"/>
            </a:br>
            <a:endParaRPr lang="fr-FR" dirty="0"/>
          </a:p>
        </p:txBody>
      </p:sp>
      <p:cxnSp>
        <p:nvCxnSpPr>
          <p:cNvPr id="6" name="Connecteur droit avec flèche 5"/>
          <p:cNvCxnSpPr>
            <a:stCxn id="5" idx="0"/>
            <a:endCxn id="7" idx="2"/>
          </p:cNvCxnSpPr>
          <p:nvPr/>
        </p:nvCxnSpPr>
        <p:spPr>
          <a:xfrm flipV="1">
            <a:off x="4527032" y="4653249"/>
            <a:ext cx="3519108" cy="57595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2280" y="4364365"/>
            <a:ext cx="1907720" cy="2888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34544" y="5229200"/>
            <a:ext cx="8784976"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Une fois les modifications apportées dans les formulaires.</a:t>
            </a:r>
          </a:p>
          <a:p>
            <a:r>
              <a:rPr lang="fr-FR" dirty="0">
                <a:solidFill>
                  <a:srgbClr val="FF0000"/>
                </a:solidFill>
              </a:rPr>
              <a:t>Passer à l’étape 2 pour signer les documents mis à jour.</a:t>
            </a:r>
          </a:p>
          <a:p>
            <a:r>
              <a:rPr lang="fr-FR" dirty="0">
                <a:solidFill>
                  <a:srgbClr val="FF0000"/>
                </a:solidFill>
              </a:rPr>
              <a:t>Puis à l’étape 3 pour déposer votre réponse.</a:t>
            </a:r>
          </a:p>
        </p:txBody>
      </p:sp>
    </p:spTree>
    <p:extLst>
      <p:ext uri="{BB962C8B-B14F-4D97-AF65-F5344CB8AC3E}">
        <p14:creationId xmlns:p14="http://schemas.microsoft.com/office/powerpoint/2010/main" val="113576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1259632" y="548680"/>
            <a:ext cx="7365504"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47500" lnSpcReduction="20000"/>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Dans le cadre de la notification des compléments réglementaires pourront également vous être demandés.</a:t>
            </a:r>
          </a:p>
          <a:p>
            <a:endParaRPr lang="fr-FR" sz="7200" dirty="0"/>
          </a:p>
          <a:p>
            <a:r>
              <a:rPr lang="fr-FR" sz="7200" dirty="0"/>
              <a:t>Le principe sera identique.</a:t>
            </a:r>
          </a:p>
          <a:p>
            <a:endParaRPr lang="fr-FR" sz="7200" dirty="0"/>
          </a:p>
          <a:p>
            <a:r>
              <a:rPr lang="fr-FR" sz="7200" dirty="0"/>
              <a:t> </a:t>
            </a:r>
            <a:r>
              <a:rPr lang="fr-FR" sz="8400" dirty="0"/>
              <a:t>Vous recevrez ensuite</a:t>
            </a:r>
          </a:p>
          <a:p>
            <a:r>
              <a:rPr lang="fr-FR" sz="8400" dirty="0"/>
              <a:t>votre notification officielle par mail</a:t>
            </a:r>
          </a:p>
        </p:txBody>
      </p:sp>
    </p:spTree>
    <p:extLst>
      <p:ext uri="{BB962C8B-B14F-4D97-AF65-F5344CB8AC3E}">
        <p14:creationId xmlns:p14="http://schemas.microsoft.com/office/powerpoint/2010/main" val="32854882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179512" y="2492896"/>
            <a:ext cx="844562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La suite dans EOS… </a:t>
            </a:r>
            <a:r>
              <a:rPr lang="fr-FR" sz="6000"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838" y="5301208"/>
            <a:ext cx="59626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9473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179843" y="2276872"/>
            <a:ext cx="844562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Vos questions… </a:t>
            </a:r>
            <a:r>
              <a:rPr lang="fr-FR" sz="6000" dirty="0"/>
              <a:t> </a:t>
            </a:r>
          </a:p>
        </p:txBody>
      </p:sp>
    </p:spTree>
    <p:extLst>
      <p:ext uri="{BB962C8B-B14F-4D97-AF65-F5344CB8AC3E}">
        <p14:creationId xmlns:p14="http://schemas.microsoft.com/office/powerpoint/2010/main" val="298773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Télécharger les pièces…</a:t>
            </a:r>
          </a:p>
        </p:txBody>
      </p:sp>
      <p:sp>
        <p:nvSpPr>
          <p:cNvPr id="27" name="ZoneTexte 26"/>
          <p:cNvSpPr txBox="1"/>
          <p:nvPr/>
        </p:nvSpPr>
        <p:spPr>
          <a:xfrm>
            <a:off x="1974536" y="38983"/>
            <a:ext cx="5495387"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A partir de la liste des consultations cliquez sur actions</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7" y="44624"/>
            <a:ext cx="6951951" cy="664373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Ellipse 1"/>
          <p:cNvSpPr/>
          <p:nvPr/>
        </p:nvSpPr>
        <p:spPr>
          <a:xfrm>
            <a:off x="7740352" y="1484784"/>
            <a:ext cx="432048"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p:cNvSpPr txBox="1"/>
          <p:nvPr/>
        </p:nvSpPr>
        <p:spPr>
          <a:xfrm>
            <a:off x="5880472" y="2771992"/>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Télécharger les pièces de la consultation </a:t>
            </a:r>
          </a:p>
        </p:txBody>
      </p:sp>
      <p:cxnSp>
        <p:nvCxnSpPr>
          <p:cNvPr id="26" name="Connecteur droit avec flèche 25"/>
          <p:cNvCxnSpPr>
            <a:endCxn id="25" idx="1"/>
          </p:cNvCxnSpPr>
          <p:nvPr/>
        </p:nvCxnSpPr>
        <p:spPr>
          <a:xfrm flipV="1">
            <a:off x="3203847" y="3095158"/>
            <a:ext cx="2676625" cy="136061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3"/>
            <a:endCxn id="2" idx="0"/>
          </p:cNvCxnSpPr>
          <p:nvPr/>
        </p:nvCxnSpPr>
        <p:spPr>
          <a:xfrm>
            <a:off x="7469923" y="223649"/>
            <a:ext cx="486453" cy="12611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107504" y="4077072"/>
            <a:ext cx="3239203" cy="7920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3670507" y="4509120"/>
            <a:ext cx="3249206" cy="104324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6382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xit" presetSubtype="0" fill="hold"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 grpId="0" animBg="1"/>
      <p:bldP spid="2" grpId="1" animBg="1"/>
      <p:bldP spid="25"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Télécharger les pièces…</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757"/>
          <a:stretch/>
        </p:blipFill>
        <p:spPr bwMode="auto">
          <a:xfrm>
            <a:off x="323528" y="1340768"/>
            <a:ext cx="5479852" cy="2617593"/>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617"/>
          <a:stretch/>
        </p:blipFill>
        <p:spPr bwMode="auto">
          <a:xfrm>
            <a:off x="2987824" y="3860800"/>
            <a:ext cx="5479852" cy="2846954"/>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6" name="ZoneTexte 5"/>
          <p:cNvSpPr txBox="1"/>
          <p:nvPr/>
        </p:nvSpPr>
        <p:spPr>
          <a:xfrm>
            <a:off x="5880472" y="2049399"/>
            <a:ext cx="3096344"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Choisissez si vous souhaitez renseigner les informations afin d’être informé en cas de modification</a:t>
            </a:r>
          </a:p>
        </p:txBody>
      </p:sp>
    </p:spTree>
    <p:extLst>
      <p:ext uri="{BB962C8B-B14F-4D97-AF65-F5344CB8AC3E}">
        <p14:creationId xmlns:p14="http://schemas.microsoft.com/office/powerpoint/2010/main" val="376617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Télécharger les pièces…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7705725" cy="2705100"/>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89040"/>
            <a:ext cx="3741589" cy="280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a:off x="2267744" y="3429000"/>
            <a:ext cx="2736304" cy="122413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19572" y="4546837"/>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Téléchargez ensuite le dossier de consultation.</a:t>
            </a:r>
          </a:p>
        </p:txBody>
      </p:sp>
    </p:spTree>
    <p:extLst>
      <p:ext uri="{BB962C8B-B14F-4D97-AF65-F5344CB8AC3E}">
        <p14:creationId xmlns:p14="http://schemas.microsoft.com/office/powerpoint/2010/main" val="233007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Poser une question… </a:t>
            </a:r>
            <a:r>
              <a:rPr lang="fr-FR" sz="6000" dirty="0"/>
              <a:t> </a:t>
            </a:r>
          </a:p>
        </p:txBody>
      </p:sp>
    </p:spTree>
    <p:extLst>
      <p:ext uri="{BB962C8B-B14F-4D97-AF65-F5344CB8AC3E}">
        <p14:creationId xmlns:p14="http://schemas.microsoft.com/office/powerpoint/2010/main" val="426567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p:cNvSpPr txBox="1"/>
          <p:nvPr/>
        </p:nvSpPr>
        <p:spPr>
          <a:xfrm>
            <a:off x="1974536" y="38983"/>
            <a:ext cx="5495387"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A partir de la liste des consultations cliquez sur actions</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6951951" cy="664373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Ellipse 1"/>
          <p:cNvSpPr/>
          <p:nvPr/>
        </p:nvSpPr>
        <p:spPr>
          <a:xfrm>
            <a:off x="7740352" y="1484784"/>
            <a:ext cx="432048"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p:cNvSpPr txBox="1"/>
          <p:nvPr/>
        </p:nvSpPr>
        <p:spPr>
          <a:xfrm>
            <a:off x="5880472" y="2771992"/>
            <a:ext cx="3096344"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Poser une question</a:t>
            </a:r>
          </a:p>
        </p:txBody>
      </p:sp>
      <p:cxnSp>
        <p:nvCxnSpPr>
          <p:cNvPr id="26" name="Connecteur droit avec flèche 25"/>
          <p:cNvCxnSpPr>
            <a:stCxn id="32" idx="0"/>
            <a:endCxn id="25" idx="2"/>
          </p:cNvCxnSpPr>
          <p:nvPr/>
        </p:nvCxnSpPr>
        <p:spPr>
          <a:xfrm flipV="1">
            <a:off x="6303605" y="3141324"/>
            <a:ext cx="1125039" cy="5037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3"/>
            <a:endCxn id="2" idx="0"/>
          </p:cNvCxnSpPr>
          <p:nvPr/>
        </p:nvCxnSpPr>
        <p:spPr>
          <a:xfrm>
            <a:off x="7469923" y="223649"/>
            <a:ext cx="486453" cy="12611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5436096" y="3645024"/>
            <a:ext cx="1735017" cy="50405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Télécharger les pièces…</a:t>
            </a:r>
          </a:p>
        </p:txBody>
      </p:sp>
      <p:sp>
        <p:nvSpPr>
          <p:cNvPr id="11" name="Rectangle 10"/>
          <p:cNvSpPr/>
          <p:nvPr/>
        </p:nvSpPr>
        <p:spPr>
          <a:xfrm>
            <a:off x="3670507" y="4509120"/>
            <a:ext cx="3249206" cy="104324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899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xit" presetSubtype="0" fill="hold"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 grpId="0" animBg="1"/>
      <p:bldP spid="2" grpId="1" animBg="1"/>
      <p:bldP spid="25"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792" y="1268760"/>
            <a:ext cx="7238840" cy="5184575"/>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Poser une question…</a:t>
            </a:r>
          </a:p>
        </p:txBody>
      </p:sp>
      <p:sp>
        <p:nvSpPr>
          <p:cNvPr id="4" name="ZoneTexte 3"/>
          <p:cNvSpPr txBox="1"/>
          <p:nvPr/>
        </p:nvSpPr>
        <p:spPr>
          <a:xfrm>
            <a:off x="5196632" y="3844351"/>
            <a:ext cx="3096344"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Remplissez le formulaire afin d’être informé de la réponse (inutile si vous êtes déjà connecté)</a:t>
            </a:r>
          </a:p>
        </p:txBody>
      </p:sp>
    </p:spTree>
    <p:extLst>
      <p:ext uri="{BB962C8B-B14F-4D97-AF65-F5344CB8AC3E}">
        <p14:creationId xmlns:p14="http://schemas.microsoft.com/office/powerpoint/2010/main" val="268350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629525" cy="3552825"/>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Poser une question…</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80" y="5445224"/>
            <a:ext cx="77438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flipH="1">
            <a:off x="3491880" y="5013176"/>
            <a:ext cx="4067060" cy="7892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932040" y="4005064"/>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Posez votre question et envoyez</a:t>
            </a:r>
          </a:p>
        </p:txBody>
      </p:sp>
    </p:spTree>
    <p:extLst>
      <p:ext uri="{BB962C8B-B14F-4D97-AF65-F5344CB8AC3E}">
        <p14:creationId xmlns:p14="http://schemas.microsoft.com/office/powerpoint/2010/main" val="94026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Les étapes de la réponse</a:t>
            </a:r>
            <a:r>
              <a:rPr lang="fr-FR" sz="6000" dirty="0"/>
              <a:t>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88640"/>
            <a:ext cx="40386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780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Choisir de répondre… </a:t>
            </a:r>
            <a:r>
              <a:rPr lang="fr-FR" sz="6000" dirty="0"/>
              <a:t> </a:t>
            </a:r>
          </a:p>
        </p:txBody>
      </p:sp>
    </p:spTree>
    <p:extLst>
      <p:ext uri="{BB962C8B-B14F-4D97-AF65-F5344CB8AC3E}">
        <p14:creationId xmlns:p14="http://schemas.microsoft.com/office/powerpoint/2010/main" val="931188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Répondre à la consultation</a:t>
            </a:r>
          </a:p>
        </p:txBody>
      </p:sp>
      <p:sp>
        <p:nvSpPr>
          <p:cNvPr id="27" name="ZoneTexte 26"/>
          <p:cNvSpPr txBox="1"/>
          <p:nvPr/>
        </p:nvSpPr>
        <p:spPr>
          <a:xfrm>
            <a:off x="1974536" y="38983"/>
            <a:ext cx="5495387"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A partir de la liste des consultations cliquez sur actions</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6951951" cy="664373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Ellipse 1"/>
          <p:cNvSpPr/>
          <p:nvPr/>
        </p:nvSpPr>
        <p:spPr>
          <a:xfrm>
            <a:off x="7740352" y="1484784"/>
            <a:ext cx="432048"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6" name="Connecteur droit avec flèche 25"/>
          <p:cNvCxnSpPr>
            <a:stCxn id="32" idx="0"/>
            <a:endCxn id="25" idx="2"/>
          </p:cNvCxnSpPr>
          <p:nvPr/>
        </p:nvCxnSpPr>
        <p:spPr>
          <a:xfrm flipV="1">
            <a:off x="6171400" y="5814556"/>
            <a:ext cx="1329500" cy="13472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3"/>
            <a:endCxn id="2" idx="0"/>
          </p:cNvCxnSpPr>
          <p:nvPr/>
        </p:nvCxnSpPr>
        <p:spPr>
          <a:xfrm>
            <a:off x="7469923" y="223649"/>
            <a:ext cx="486453" cy="12611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5303891" y="5949280"/>
            <a:ext cx="1735017" cy="50405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3699058" y="4509120"/>
            <a:ext cx="3249206" cy="104324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39" y="2276872"/>
            <a:ext cx="8046293" cy="244600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2" name="ZoneTexte 11"/>
          <p:cNvSpPr txBox="1"/>
          <p:nvPr/>
        </p:nvSpPr>
        <p:spPr>
          <a:xfrm>
            <a:off x="5918224" y="3366492"/>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devez être inscrit pour continuer</a:t>
            </a:r>
          </a:p>
        </p:txBody>
      </p:sp>
      <p:sp>
        <p:nvSpPr>
          <p:cNvPr id="25" name="ZoneTexte 24"/>
          <p:cNvSpPr txBox="1"/>
          <p:nvPr/>
        </p:nvSpPr>
        <p:spPr>
          <a:xfrm>
            <a:off x="5952728" y="5445224"/>
            <a:ext cx="3096344"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Choisissez de répondre</a:t>
            </a:r>
          </a:p>
        </p:txBody>
      </p:sp>
    </p:spTree>
    <p:extLst>
      <p:ext uri="{BB962C8B-B14F-4D97-AF65-F5344CB8AC3E}">
        <p14:creationId xmlns:p14="http://schemas.microsoft.com/office/powerpoint/2010/main" val="409459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xit" presetSubtype="0" fill="hold"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32" presetClass="emph" presetSubtype="0" fill="hold" grpId="1" nodeType="withEffect">
                                  <p:stCondLst>
                                    <p:cond delay="0"/>
                                  </p:stCondLst>
                                  <p:childTnLst>
                                    <p:animRot by="120000">
                                      <p:cBhvr>
                                        <p:cTn id="51" dur="100" fill="hold">
                                          <p:stCondLst>
                                            <p:cond delay="0"/>
                                          </p:stCondLst>
                                        </p:cTn>
                                        <p:tgtEl>
                                          <p:spTgt spid="12"/>
                                        </p:tgtEl>
                                        <p:attrNameLst>
                                          <p:attrName>r</p:attrName>
                                        </p:attrNameLst>
                                      </p:cBhvr>
                                    </p:animRot>
                                    <p:animRot by="-240000">
                                      <p:cBhvr>
                                        <p:cTn id="52" dur="200" fill="hold">
                                          <p:stCondLst>
                                            <p:cond delay="200"/>
                                          </p:stCondLst>
                                        </p:cTn>
                                        <p:tgtEl>
                                          <p:spTgt spid="12"/>
                                        </p:tgtEl>
                                        <p:attrNameLst>
                                          <p:attrName>r</p:attrName>
                                        </p:attrNameLst>
                                      </p:cBhvr>
                                    </p:animRot>
                                    <p:animRot by="240000">
                                      <p:cBhvr>
                                        <p:cTn id="53" dur="200" fill="hold">
                                          <p:stCondLst>
                                            <p:cond delay="400"/>
                                          </p:stCondLst>
                                        </p:cTn>
                                        <p:tgtEl>
                                          <p:spTgt spid="12"/>
                                        </p:tgtEl>
                                        <p:attrNameLst>
                                          <p:attrName>r</p:attrName>
                                        </p:attrNameLst>
                                      </p:cBhvr>
                                    </p:animRot>
                                    <p:animRot by="-240000">
                                      <p:cBhvr>
                                        <p:cTn id="54" dur="200" fill="hold">
                                          <p:stCondLst>
                                            <p:cond delay="600"/>
                                          </p:stCondLst>
                                        </p:cTn>
                                        <p:tgtEl>
                                          <p:spTgt spid="12"/>
                                        </p:tgtEl>
                                        <p:attrNameLst>
                                          <p:attrName>r</p:attrName>
                                        </p:attrNameLst>
                                      </p:cBhvr>
                                    </p:animRot>
                                    <p:animRot by="120000">
                                      <p:cBhvr>
                                        <p:cTn id="55"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 grpId="0" animBg="1"/>
      <p:bldP spid="2" grpId="1" animBg="1"/>
      <p:bldP spid="32" grpId="0" animBg="1"/>
      <p:bldP spid="12" grpId="0" animBg="1"/>
      <p:bldP spid="12" grpId="1"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S’inscrire… </a:t>
            </a:r>
            <a:r>
              <a:rPr lang="fr-FR" sz="6000" dirty="0"/>
              <a:t> </a:t>
            </a:r>
          </a:p>
        </p:txBody>
      </p:sp>
    </p:spTree>
    <p:extLst>
      <p:ext uri="{BB962C8B-B14F-4D97-AF65-F5344CB8AC3E}">
        <p14:creationId xmlns:p14="http://schemas.microsoft.com/office/powerpoint/2010/main" val="3432563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S’inscrire…</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632" y="77593"/>
            <a:ext cx="8064896" cy="667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08636"/>
            <a:ext cx="7992888" cy="5004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004048" y="4513972"/>
            <a:ext cx="3240360" cy="21553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1619672" y="5733256"/>
            <a:ext cx="3096344"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Saisir votre SIRET</a:t>
            </a:r>
          </a:p>
        </p:txBody>
      </p:sp>
      <p:cxnSp>
        <p:nvCxnSpPr>
          <p:cNvPr id="8" name="Connecteur droit avec flèche 7"/>
          <p:cNvCxnSpPr/>
          <p:nvPr/>
        </p:nvCxnSpPr>
        <p:spPr>
          <a:xfrm flipH="1">
            <a:off x="4572000" y="5229201"/>
            <a:ext cx="1080120" cy="64807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06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4338"/>
                                        </p:tgtEl>
                                        <p:attrNameLst>
                                          <p:attrName>style.visibility</p:attrName>
                                        </p:attrNameLst>
                                      </p:cBhvr>
                                      <p:to>
                                        <p:strVal val="visible"/>
                                      </p:to>
                                    </p:set>
                                    <p:animEffect transition="in" filter="fade">
                                      <p:cBhvr>
                                        <p:cTn id="21"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S’inscrire…</a:t>
            </a:r>
          </a:p>
          <a:p>
            <a:r>
              <a:rPr lang="fr-FR" sz="3600" dirty="0">
                <a:sym typeface="Wingdings" panose="05000000000000000000" pitchFamily="2" charset="2"/>
              </a:rPr>
              <a:t> Etablissement inconnu</a:t>
            </a:r>
            <a:endParaRPr lang="fr-FR" sz="3600"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279" y="1"/>
            <a:ext cx="7354788" cy="676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3779912" y="5839799"/>
            <a:ext cx="3096344"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Attention, ces données seront reprises automatiquement dans la future réponse</a:t>
            </a:r>
          </a:p>
        </p:txBody>
      </p:sp>
      <p:sp>
        <p:nvSpPr>
          <p:cNvPr id="10" name="ZoneTexte 9"/>
          <p:cNvSpPr txBox="1"/>
          <p:nvPr/>
        </p:nvSpPr>
        <p:spPr>
          <a:xfrm>
            <a:off x="6012160" y="2780928"/>
            <a:ext cx="2880320"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 le Siret est inconnu, vous devez créer :</a:t>
            </a:r>
          </a:p>
          <a:p>
            <a:pPr marL="285750" indent="-285750">
              <a:buFontTx/>
              <a:buChar char="-"/>
            </a:pPr>
            <a:r>
              <a:rPr lang="fr-FR" dirty="0">
                <a:solidFill>
                  <a:srgbClr val="FF0000"/>
                </a:solidFill>
              </a:rPr>
              <a:t>Votre établissement</a:t>
            </a:r>
          </a:p>
          <a:p>
            <a:pPr marL="285750" indent="-285750">
              <a:buFontTx/>
              <a:buChar char="-"/>
            </a:pPr>
            <a:r>
              <a:rPr lang="fr-FR" dirty="0">
                <a:solidFill>
                  <a:srgbClr val="FF0000"/>
                </a:solidFill>
              </a:rPr>
              <a:t>Votre utilisateur </a:t>
            </a:r>
          </a:p>
        </p:txBody>
      </p:sp>
    </p:spTree>
    <p:extLst>
      <p:ext uri="{BB962C8B-B14F-4D97-AF65-F5344CB8AC3E}">
        <p14:creationId xmlns:p14="http://schemas.microsoft.com/office/powerpoint/2010/main" val="120023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S’inscrire…</a:t>
            </a:r>
          </a:p>
          <a:p>
            <a:r>
              <a:rPr lang="fr-FR" sz="3600" dirty="0">
                <a:sym typeface="Wingdings" panose="05000000000000000000" pitchFamily="2" charset="2"/>
              </a:rPr>
              <a:t> Etablissement déjà existant</a:t>
            </a:r>
            <a:endParaRPr lang="fr-FR" sz="36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625" y="174957"/>
            <a:ext cx="7081192" cy="657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2915816" y="5839799"/>
            <a:ext cx="4896544"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personne qui crée l’établissement devient administratrice de cet établissement. Elle pourra par la suite déléguer ce droit </a:t>
            </a:r>
          </a:p>
        </p:txBody>
      </p:sp>
      <p:sp>
        <p:nvSpPr>
          <p:cNvPr id="10" name="ZoneTexte 9"/>
          <p:cNvSpPr txBox="1"/>
          <p:nvPr/>
        </p:nvSpPr>
        <p:spPr>
          <a:xfrm>
            <a:off x="6012160" y="2780928"/>
            <a:ext cx="2880320" cy="1754326"/>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 le Siret est  déjà connu, vous devez créer seulement votre utilisateur.</a:t>
            </a:r>
          </a:p>
          <a:p>
            <a:r>
              <a:rPr lang="fr-FR" dirty="0">
                <a:solidFill>
                  <a:srgbClr val="FF0000"/>
                </a:solidFill>
              </a:rPr>
              <a:t>Le nouveau compte devra être validé par l’administrateur</a:t>
            </a:r>
          </a:p>
        </p:txBody>
      </p:sp>
    </p:spTree>
    <p:extLst>
      <p:ext uri="{BB962C8B-B14F-4D97-AF65-F5344CB8AC3E}">
        <p14:creationId xmlns:p14="http://schemas.microsoft.com/office/powerpoint/2010/main" val="21573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Vous êtes inscrit… </a:t>
            </a:r>
            <a:r>
              <a:rPr lang="fr-FR" sz="6000" dirty="0"/>
              <a:t> </a:t>
            </a:r>
          </a:p>
        </p:txBody>
      </p:sp>
    </p:spTree>
    <p:extLst>
      <p:ext uri="{BB962C8B-B14F-4D97-AF65-F5344CB8AC3E}">
        <p14:creationId xmlns:p14="http://schemas.microsoft.com/office/powerpoint/2010/main" val="3294538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35848"/>
            <a:ext cx="8689032" cy="533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763688" y="4575903"/>
            <a:ext cx="2160240" cy="20214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5868144" y="3098575"/>
            <a:ext cx="3096344" cy="1477328"/>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 vous êtes inscrit et administrateur, vous avez accès à la gestion de votre établissement et des profils rattachés</a:t>
            </a:r>
          </a:p>
        </p:txBody>
      </p:sp>
      <p:cxnSp>
        <p:nvCxnSpPr>
          <p:cNvPr id="8" name="Connecteur droit avec flèche 7"/>
          <p:cNvCxnSpPr>
            <a:endCxn id="7" idx="1"/>
          </p:cNvCxnSpPr>
          <p:nvPr/>
        </p:nvCxnSpPr>
        <p:spPr>
          <a:xfrm flipV="1">
            <a:off x="3779912" y="3837239"/>
            <a:ext cx="2088232" cy="88790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7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Répondre à la consultation</a:t>
            </a:r>
          </a:p>
          <a:p>
            <a:r>
              <a:rPr lang="fr-FR" dirty="0">
                <a:sym typeface="Wingdings" panose="05000000000000000000" pitchFamily="2" charset="2"/>
              </a:rPr>
              <a:t> Vous êtes inscrit</a:t>
            </a:r>
            <a:endParaRPr lang="fr-FR" dirty="0"/>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2" name="Ellipse 21"/>
          <p:cNvSpPr/>
          <p:nvPr/>
        </p:nvSpPr>
        <p:spPr>
          <a:xfrm>
            <a:off x="7740352" y="1484784"/>
            <a:ext cx="432048"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7" y="44624"/>
            <a:ext cx="6951951" cy="664373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7" name="Ellipse 26"/>
          <p:cNvSpPr/>
          <p:nvPr/>
        </p:nvSpPr>
        <p:spPr>
          <a:xfrm>
            <a:off x="5292080" y="6093296"/>
            <a:ext cx="1596802"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3670507" y="4509120"/>
            <a:ext cx="3249206" cy="104324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4633168" y="4869160"/>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pouvez maintenant répondre à la consultation</a:t>
            </a:r>
          </a:p>
        </p:txBody>
      </p:sp>
    </p:spTree>
    <p:extLst>
      <p:ext uri="{BB962C8B-B14F-4D97-AF65-F5344CB8AC3E}">
        <p14:creationId xmlns:p14="http://schemas.microsoft.com/office/powerpoint/2010/main" val="5215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700"/>
                                        <p:tgtEl>
                                          <p:spTgt spid="31"/>
                                        </p:tgtEl>
                                      </p:cBhvr>
                                    </p:animEffect>
                                  </p:childTnLst>
                                </p:cTn>
                              </p:par>
                            </p:childTnLst>
                          </p:cTn>
                        </p:par>
                        <p:par>
                          <p:cTn id="14" fill="hold">
                            <p:stCondLst>
                              <p:cond delay="1200"/>
                            </p:stCondLst>
                            <p:childTnLst>
                              <p:par>
                                <p:cTn id="15" presetID="1"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par>
                          <p:cTn id="17" fill="hold">
                            <p:stCondLst>
                              <p:cond delay="1200"/>
                            </p:stCondLst>
                            <p:childTnLst>
                              <p:par>
                                <p:cTn id="18" presetID="10" presetClass="entr" presetSubtype="0" fill="hold" grpId="0" nodeType="afterEffect">
                                  <p:stCondLst>
                                    <p:cond delay="4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
                                        <p:tgtEl>
                                          <p:spTgt spid="7"/>
                                        </p:tgtEl>
                                      </p:cBhvr>
                                    </p:animEffect>
                                  </p:childTnLst>
                                </p:cTn>
                              </p:par>
                              <p:par>
                                <p:cTn id="21" presetID="32" presetClass="emph" presetSubtype="0" fill="hold" grpId="1" nodeType="withEffect">
                                  <p:stCondLst>
                                    <p:cond delay="500"/>
                                  </p:stCondLst>
                                  <p:childTnLst>
                                    <p:animRot by="120000">
                                      <p:cBhvr>
                                        <p:cTn id="22" dur="50" fill="hold">
                                          <p:stCondLst>
                                            <p:cond delay="0"/>
                                          </p:stCondLst>
                                        </p:cTn>
                                        <p:tgtEl>
                                          <p:spTgt spid="7"/>
                                        </p:tgtEl>
                                        <p:attrNameLst>
                                          <p:attrName>r</p:attrName>
                                        </p:attrNameLst>
                                      </p:cBhvr>
                                    </p:animRot>
                                    <p:animRot by="-240000">
                                      <p:cBhvr>
                                        <p:cTn id="23" dur="100" fill="hold">
                                          <p:stCondLst>
                                            <p:cond delay="100"/>
                                          </p:stCondLst>
                                        </p:cTn>
                                        <p:tgtEl>
                                          <p:spTgt spid="7"/>
                                        </p:tgtEl>
                                        <p:attrNameLst>
                                          <p:attrName>r</p:attrName>
                                        </p:attrNameLst>
                                      </p:cBhvr>
                                    </p:animRot>
                                    <p:animRot by="240000">
                                      <p:cBhvr>
                                        <p:cTn id="24" dur="100" fill="hold">
                                          <p:stCondLst>
                                            <p:cond delay="200"/>
                                          </p:stCondLst>
                                        </p:cTn>
                                        <p:tgtEl>
                                          <p:spTgt spid="7"/>
                                        </p:tgtEl>
                                        <p:attrNameLst>
                                          <p:attrName>r</p:attrName>
                                        </p:attrNameLst>
                                      </p:cBhvr>
                                    </p:animRot>
                                    <p:animRot by="-240000">
                                      <p:cBhvr>
                                        <p:cTn id="25" dur="100" fill="hold">
                                          <p:stCondLst>
                                            <p:cond delay="300"/>
                                          </p:stCondLst>
                                        </p:cTn>
                                        <p:tgtEl>
                                          <p:spTgt spid="7"/>
                                        </p:tgtEl>
                                        <p:attrNameLst>
                                          <p:attrName>r</p:attrName>
                                        </p:attrNameLst>
                                      </p:cBhvr>
                                    </p:animRot>
                                    <p:animRot by="120000">
                                      <p:cBhvr>
                                        <p:cTn id="26" dur="100" fill="hold">
                                          <p:stCondLst>
                                            <p:cond delay="4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Préparer la réponse… </a:t>
            </a:r>
            <a:r>
              <a:rPr lang="fr-FR" sz="6000" dirty="0"/>
              <a:t> </a:t>
            </a:r>
          </a:p>
        </p:txBody>
      </p:sp>
    </p:spTree>
    <p:extLst>
      <p:ext uri="{BB962C8B-B14F-4D97-AF65-F5344CB8AC3E}">
        <p14:creationId xmlns:p14="http://schemas.microsoft.com/office/powerpoint/2010/main" val="226237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Les étapes de la réponse</a:t>
            </a:r>
          </a:p>
        </p:txBody>
      </p:sp>
      <p:sp>
        <p:nvSpPr>
          <p:cNvPr id="4" name="Rectangle à coins arrondis 3"/>
          <p:cNvSpPr/>
          <p:nvPr/>
        </p:nvSpPr>
        <p:spPr>
          <a:xfrm>
            <a:off x="1126012" y="1952836"/>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Région dépose sa  consultation sur la plateforme</a:t>
            </a:r>
          </a:p>
        </p:txBody>
      </p:sp>
      <p:sp>
        <p:nvSpPr>
          <p:cNvPr id="5" name="Rectangle à coins arrondis 4"/>
          <p:cNvSpPr/>
          <p:nvPr/>
        </p:nvSpPr>
        <p:spPr>
          <a:xfrm>
            <a:off x="1126012" y="2708920"/>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Vous consultez la demande, vous posez les éventuelles questions</a:t>
            </a:r>
          </a:p>
        </p:txBody>
      </p:sp>
      <p:sp>
        <p:nvSpPr>
          <p:cNvPr id="6" name="Rectangle à coins arrondis 5"/>
          <p:cNvSpPr/>
          <p:nvPr/>
        </p:nvSpPr>
        <p:spPr>
          <a:xfrm>
            <a:off x="1126012" y="3501008"/>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Vous complétez votre réponse sur la plateforme</a:t>
            </a:r>
          </a:p>
        </p:txBody>
      </p:sp>
      <p:sp>
        <p:nvSpPr>
          <p:cNvPr id="7" name="Rectangle à coins arrondis 6"/>
          <p:cNvSpPr/>
          <p:nvPr/>
        </p:nvSpPr>
        <p:spPr>
          <a:xfrm>
            <a:off x="1126012" y="4293096"/>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Vous signez électroniquement votre réponse et vous la déposez en ligne</a:t>
            </a:r>
          </a:p>
        </p:txBody>
      </p:sp>
      <p:sp>
        <p:nvSpPr>
          <p:cNvPr id="8" name="Rectangle à coins arrondis 7"/>
          <p:cNvSpPr/>
          <p:nvPr/>
        </p:nvSpPr>
        <p:spPr>
          <a:xfrm>
            <a:off x="1126012" y="5085184"/>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Vous répondez en ligne aux demandes de compléments ou de négociation de la Région</a:t>
            </a:r>
          </a:p>
        </p:txBody>
      </p:sp>
      <p:sp>
        <p:nvSpPr>
          <p:cNvPr id="9" name="Rectangle à coins arrondis 8"/>
          <p:cNvSpPr/>
          <p:nvPr/>
        </p:nvSpPr>
        <p:spPr>
          <a:xfrm>
            <a:off x="1126012" y="5877272"/>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Région analyse les offres, fait son choix et vous informes.</a:t>
            </a:r>
          </a:p>
        </p:txBody>
      </p:sp>
    </p:spTree>
    <p:extLst>
      <p:ext uri="{BB962C8B-B14F-4D97-AF65-F5344CB8AC3E}">
        <p14:creationId xmlns:p14="http://schemas.microsoft.com/office/powerpoint/2010/main" val="16056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5" presetClass="emph" presetSubtype="0" fill="hold" grpId="1" nodeType="withEffect">
                                  <p:stCondLst>
                                    <p:cond delay="0"/>
                                  </p:stCondLst>
                                  <p:childTnLst>
                                    <p:animClr clrSpc="hsl" dir="cw">
                                      <p:cBhvr override="childStyle">
                                        <p:cTn id="16" dur="500" fill="hold"/>
                                        <p:tgtEl>
                                          <p:spTgt spid="4"/>
                                        </p:tgtEl>
                                        <p:attrNameLst>
                                          <p:attrName>style.color</p:attrName>
                                        </p:attrNameLst>
                                      </p:cBhvr>
                                      <p:by>
                                        <p:hsl h="0" s="-70588" l="0"/>
                                      </p:by>
                                    </p:animClr>
                                    <p:animClr clrSpc="hsl" dir="cw">
                                      <p:cBhvr>
                                        <p:cTn id="17" dur="500" fill="hold"/>
                                        <p:tgtEl>
                                          <p:spTgt spid="4"/>
                                        </p:tgtEl>
                                        <p:attrNameLst>
                                          <p:attrName>fillcolor</p:attrName>
                                        </p:attrNameLst>
                                      </p:cBhvr>
                                      <p:by>
                                        <p:hsl h="0" s="-70588" l="0"/>
                                      </p:by>
                                    </p:animClr>
                                    <p:animClr clrSpc="hsl" dir="cw">
                                      <p:cBhvr>
                                        <p:cTn id="18" dur="500" fill="hold"/>
                                        <p:tgtEl>
                                          <p:spTgt spid="4"/>
                                        </p:tgtEl>
                                        <p:attrNameLst>
                                          <p:attrName>stroke.color</p:attrName>
                                        </p:attrNameLst>
                                      </p:cBhvr>
                                      <p:by>
                                        <p:hsl h="0" s="-70588" l="0"/>
                                      </p:by>
                                    </p:animClr>
                                    <p:set>
                                      <p:cBhvr>
                                        <p:cTn id="19" dur="500" fill="hold"/>
                                        <p:tgtEl>
                                          <p:spTgt spid="4"/>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5" presetClass="emph" presetSubtype="0" fill="hold" grpId="1" nodeType="withEffect">
                                  <p:stCondLst>
                                    <p:cond delay="0"/>
                                  </p:stCondLst>
                                  <p:childTnLst>
                                    <p:animClr clrSpc="hsl" dir="cw">
                                      <p:cBhvr override="childStyle">
                                        <p:cTn id="27" dur="500" fill="hold"/>
                                        <p:tgtEl>
                                          <p:spTgt spid="5"/>
                                        </p:tgtEl>
                                        <p:attrNameLst>
                                          <p:attrName>style.color</p:attrName>
                                        </p:attrNameLst>
                                      </p:cBhvr>
                                      <p:by>
                                        <p:hsl h="0" s="-70588" l="0"/>
                                      </p:by>
                                    </p:animClr>
                                    <p:animClr clrSpc="hsl" dir="cw">
                                      <p:cBhvr>
                                        <p:cTn id="28" dur="500" fill="hold"/>
                                        <p:tgtEl>
                                          <p:spTgt spid="5"/>
                                        </p:tgtEl>
                                        <p:attrNameLst>
                                          <p:attrName>fillcolor</p:attrName>
                                        </p:attrNameLst>
                                      </p:cBhvr>
                                      <p:by>
                                        <p:hsl h="0" s="-70588" l="0"/>
                                      </p:by>
                                    </p:animClr>
                                    <p:animClr clrSpc="hsl" dir="cw">
                                      <p:cBhvr>
                                        <p:cTn id="29" dur="500" fill="hold"/>
                                        <p:tgtEl>
                                          <p:spTgt spid="5"/>
                                        </p:tgtEl>
                                        <p:attrNameLst>
                                          <p:attrName>stroke.color</p:attrName>
                                        </p:attrNameLst>
                                      </p:cBhvr>
                                      <p:by>
                                        <p:hsl h="0" s="-70588" l="0"/>
                                      </p:by>
                                    </p:animClr>
                                    <p:set>
                                      <p:cBhvr>
                                        <p:cTn id="30" dur="500" fill="hold"/>
                                        <p:tgtEl>
                                          <p:spTgt spid="5"/>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5" presetClass="emph" presetSubtype="0" fill="hold" grpId="1" nodeType="withEffect">
                                  <p:stCondLst>
                                    <p:cond delay="0"/>
                                  </p:stCondLst>
                                  <p:childTnLst>
                                    <p:animClr clrSpc="hsl" dir="cw">
                                      <p:cBhvr override="childStyle">
                                        <p:cTn id="38" dur="500" fill="hold"/>
                                        <p:tgtEl>
                                          <p:spTgt spid="6"/>
                                        </p:tgtEl>
                                        <p:attrNameLst>
                                          <p:attrName>style.color</p:attrName>
                                        </p:attrNameLst>
                                      </p:cBhvr>
                                      <p:by>
                                        <p:hsl h="0" s="-70588" l="0"/>
                                      </p:by>
                                    </p:animClr>
                                    <p:animClr clrSpc="hsl" dir="cw">
                                      <p:cBhvr>
                                        <p:cTn id="39" dur="500" fill="hold"/>
                                        <p:tgtEl>
                                          <p:spTgt spid="6"/>
                                        </p:tgtEl>
                                        <p:attrNameLst>
                                          <p:attrName>fillcolor</p:attrName>
                                        </p:attrNameLst>
                                      </p:cBhvr>
                                      <p:by>
                                        <p:hsl h="0" s="-70588" l="0"/>
                                      </p:by>
                                    </p:animClr>
                                    <p:animClr clrSpc="hsl" dir="cw">
                                      <p:cBhvr>
                                        <p:cTn id="40" dur="500" fill="hold"/>
                                        <p:tgtEl>
                                          <p:spTgt spid="6"/>
                                        </p:tgtEl>
                                        <p:attrNameLst>
                                          <p:attrName>stroke.color</p:attrName>
                                        </p:attrNameLst>
                                      </p:cBhvr>
                                      <p:by>
                                        <p:hsl h="0" s="-70588" l="0"/>
                                      </p:by>
                                    </p:animClr>
                                    <p:set>
                                      <p:cBhvr>
                                        <p:cTn id="41" dur="500" fill="hold"/>
                                        <p:tgtEl>
                                          <p:spTgt spid="6"/>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5" presetClass="emph" presetSubtype="0" fill="hold" grpId="1" nodeType="withEffect">
                                  <p:stCondLst>
                                    <p:cond delay="0"/>
                                  </p:stCondLst>
                                  <p:childTnLst>
                                    <p:animClr clrSpc="hsl" dir="cw">
                                      <p:cBhvr override="childStyle">
                                        <p:cTn id="49" dur="500" fill="hold"/>
                                        <p:tgtEl>
                                          <p:spTgt spid="7"/>
                                        </p:tgtEl>
                                        <p:attrNameLst>
                                          <p:attrName>style.color</p:attrName>
                                        </p:attrNameLst>
                                      </p:cBhvr>
                                      <p:by>
                                        <p:hsl h="0" s="-70588" l="0"/>
                                      </p:by>
                                    </p:animClr>
                                    <p:animClr clrSpc="hsl" dir="cw">
                                      <p:cBhvr>
                                        <p:cTn id="50" dur="500" fill="hold"/>
                                        <p:tgtEl>
                                          <p:spTgt spid="7"/>
                                        </p:tgtEl>
                                        <p:attrNameLst>
                                          <p:attrName>fillcolor</p:attrName>
                                        </p:attrNameLst>
                                      </p:cBhvr>
                                      <p:by>
                                        <p:hsl h="0" s="-70588" l="0"/>
                                      </p:by>
                                    </p:animClr>
                                    <p:animClr clrSpc="hsl" dir="cw">
                                      <p:cBhvr>
                                        <p:cTn id="51" dur="500" fill="hold"/>
                                        <p:tgtEl>
                                          <p:spTgt spid="7"/>
                                        </p:tgtEl>
                                        <p:attrNameLst>
                                          <p:attrName>stroke.color</p:attrName>
                                        </p:attrNameLst>
                                      </p:cBhvr>
                                      <p:by>
                                        <p:hsl h="0" s="-70588" l="0"/>
                                      </p:by>
                                    </p:animClr>
                                    <p:set>
                                      <p:cBhvr>
                                        <p:cTn id="52" dur="500" fill="hold"/>
                                        <p:tgtEl>
                                          <p:spTgt spid="7"/>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0-#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par>
                                <p:cTn id="59" presetID="25" presetClass="emph" presetSubtype="0" fill="hold" grpId="1" nodeType="withEffect">
                                  <p:stCondLst>
                                    <p:cond delay="0"/>
                                  </p:stCondLst>
                                  <p:childTnLst>
                                    <p:animClr clrSpc="hsl" dir="cw">
                                      <p:cBhvr override="childStyle">
                                        <p:cTn id="60" dur="500" fill="hold"/>
                                        <p:tgtEl>
                                          <p:spTgt spid="8"/>
                                        </p:tgtEl>
                                        <p:attrNameLst>
                                          <p:attrName>style.color</p:attrName>
                                        </p:attrNameLst>
                                      </p:cBhvr>
                                      <p:by>
                                        <p:hsl h="0" s="-70588" l="0"/>
                                      </p:by>
                                    </p:animClr>
                                    <p:animClr clrSpc="hsl" dir="cw">
                                      <p:cBhvr>
                                        <p:cTn id="61" dur="500" fill="hold"/>
                                        <p:tgtEl>
                                          <p:spTgt spid="8"/>
                                        </p:tgtEl>
                                        <p:attrNameLst>
                                          <p:attrName>fillcolor</p:attrName>
                                        </p:attrNameLst>
                                      </p:cBhvr>
                                      <p:by>
                                        <p:hsl h="0" s="-70588" l="0"/>
                                      </p:by>
                                    </p:animClr>
                                    <p:animClr clrSpc="hsl" dir="cw">
                                      <p:cBhvr>
                                        <p:cTn id="62" dur="500" fill="hold"/>
                                        <p:tgtEl>
                                          <p:spTgt spid="8"/>
                                        </p:tgtEl>
                                        <p:attrNameLst>
                                          <p:attrName>stroke.color</p:attrName>
                                        </p:attrNameLst>
                                      </p:cBhvr>
                                      <p:by>
                                        <p:hsl h="0" s="-70588" l="0"/>
                                      </p:by>
                                    </p:animClr>
                                    <p:set>
                                      <p:cBhvr>
                                        <p:cTn id="63"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Préparer la réponse…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88685" cy="1974383"/>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187624" y="188640"/>
            <a:ext cx="36724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p:cNvSpPr/>
          <p:nvPr/>
        </p:nvSpPr>
        <p:spPr>
          <a:xfrm>
            <a:off x="6300191" y="1700808"/>
            <a:ext cx="2640013" cy="360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71" y="2636912"/>
            <a:ext cx="8733433" cy="248714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4" name="Ellipse 13"/>
          <p:cNvSpPr/>
          <p:nvPr/>
        </p:nvSpPr>
        <p:spPr>
          <a:xfrm>
            <a:off x="683568" y="4764017"/>
            <a:ext cx="3672408" cy="3211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4573487" y="4601434"/>
            <a:ext cx="4366717"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Sélectionner la consultation sur laquelle vous souhaitez répondre</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49" y="5589239"/>
            <a:ext cx="7975253" cy="111692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7" name="ZoneTexte 16"/>
          <p:cNvSpPr txBox="1"/>
          <p:nvPr/>
        </p:nvSpPr>
        <p:spPr>
          <a:xfrm>
            <a:off x="4595862" y="5474403"/>
            <a:ext cx="4366717"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pouvez alors répondre à partir d’une réponse existante ou d’une réponse vierge</a:t>
            </a:r>
          </a:p>
        </p:txBody>
      </p:sp>
      <p:sp>
        <p:nvSpPr>
          <p:cNvPr id="19" name="Ellipse 18"/>
          <p:cNvSpPr/>
          <p:nvPr/>
        </p:nvSpPr>
        <p:spPr>
          <a:xfrm>
            <a:off x="368349" y="5960149"/>
            <a:ext cx="1201689" cy="3211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Flèche vers le bas 3"/>
          <p:cNvSpPr/>
          <p:nvPr/>
        </p:nvSpPr>
        <p:spPr>
          <a:xfrm>
            <a:off x="3804517" y="2513755"/>
            <a:ext cx="695475" cy="504056"/>
          </a:xfrm>
          <a:prstGeom prst="downArrow">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107504" y="1897760"/>
            <a:ext cx="604867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Cette page vous propose la liste de vos réponses en cours.</a:t>
            </a:r>
          </a:p>
          <a:p>
            <a:r>
              <a:rPr lang="fr-FR" dirty="0">
                <a:solidFill>
                  <a:srgbClr val="FF0000"/>
                </a:solidFill>
              </a:rPr>
              <a:t>Cliquez sur « Préparer une nouvelle candidature/réponse »</a:t>
            </a:r>
          </a:p>
        </p:txBody>
      </p:sp>
      <p:sp>
        <p:nvSpPr>
          <p:cNvPr id="21" name="Flèche vers le bas 20"/>
          <p:cNvSpPr/>
          <p:nvPr/>
        </p:nvSpPr>
        <p:spPr>
          <a:xfrm>
            <a:off x="3878012" y="5085183"/>
            <a:ext cx="695475" cy="504056"/>
          </a:xfrm>
          <a:prstGeom prst="downArrow">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7579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fade">
                                      <p:cBhvr>
                                        <p:cTn id="40" dur="500"/>
                                        <p:tgtEl>
                                          <p:spTgt spid="10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4" grpId="0" animBg="1"/>
      <p:bldP spid="15" grpId="0" animBg="1"/>
      <p:bldP spid="17" grpId="0" animBg="1"/>
      <p:bldP spid="19" grpId="0" animBg="1"/>
      <p:bldP spid="4" grpId="0" animBg="1"/>
      <p:bldP spid="1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15" y="2924944"/>
            <a:ext cx="8676456" cy="3404328"/>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6" name="ZoneTexte 15"/>
          <p:cNvSpPr txBox="1"/>
          <p:nvPr/>
        </p:nvSpPr>
        <p:spPr>
          <a:xfrm>
            <a:off x="379181" y="1484784"/>
            <a:ext cx="8620390"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accédez à la réponse.</a:t>
            </a:r>
          </a:p>
          <a:p>
            <a:r>
              <a:rPr lang="fr-FR" dirty="0">
                <a:solidFill>
                  <a:srgbClr val="FF0000"/>
                </a:solidFill>
              </a:rPr>
              <a:t>Pour le moment seule la candidature (les informations administratives) est disponible :</a:t>
            </a:r>
          </a:p>
          <a:p>
            <a:r>
              <a:rPr lang="fr-FR" dirty="0">
                <a:solidFill>
                  <a:srgbClr val="FF0000"/>
                </a:solidFill>
              </a:rPr>
              <a:t>Vous devez choisir les offres (les lots) qui vous intéressent.</a:t>
            </a:r>
          </a:p>
        </p:txBody>
      </p:sp>
      <p:sp>
        <p:nvSpPr>
          <p:cNvPr id="18" name="ZoneTexte 17"/>
          <p:cNvSpPr txBox="1"/>
          <p:nvPr/>
        </p:nvSpPr>
        <p:spPr>
          <a:xfrm>
            <a:off x="5220072" y="2596262"/>
            <a:ext cx="3347451"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 Ajouter une offre »</a:t>
            </a: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725" t="33708" r="21370" b="59080"/>
          <a:stretch/>
        </p:blipFill>
        <p:spPr bwMode="auto">
          <a:xfrm>
            <a:off x="6112932" y="4072467"/>
            <a:ext cx="1032935" cy="245534"/>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22" name="Connecteur droit avec flèche 21"/>
          <p:cNvCxnSpPr>
            <a:stCxn id="18" idx="2"/>
            <a:endCxn id="20" idx="0"/>
          </p:cNvCxnSpPr>
          <p:nvPr/>
        </p:nvCxnSpPr>
        <p:spPr>
          <a:xfrm flipH="1">
            <a:off x="6629400" y="2965594"/>
            <a:ext cx="264398" cy="110687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Préparer la réponse…</a:t>
            </a:r>
          </a:p>
        </p:txBody>
      </p:sp>
    </p:spTree>
    <p:extLst>
      <p:ext uri="{BB962C8B-B14F-4D97-AF65-F5344CB8AC3E}">
        <p14:creationId xmlns:p14="http://schemas.microsoft.com/office/powerpoint/2010/main" val="16478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500"/>
                            </p:stCondLst>
                            <p:childTnLst>
                              <p:par>
                                <p:cTn id="23" presetID="6" presetClass="emph" presetSubtype="0" fill="hold" nodeType="afterEffect">
                                  <p:stCondLst>
                                    <p:cond delay="0"/>
                                  </p:stCondLst>
                                  <p:childTnLst>
                                    <p:animScale>
                                      <p:cBhvr>
                                        <p:cTn id="24"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8640000" cy="401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71" y="2132856"/>
            <a:ext cx="8640000" cy="395234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298955" y="1412776"/>
            <a:ext cx="3347451"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Sélectionnez les offres qui vous intéressent</a:t>
            </a:r>
          </a:p>
        </p:txBody>
      </p:sp>
      <p:sp>
        <p:nvSpPr>
          <p:cNvPr id="13" name="ZoneTexte 12"/>
          <p:cNvSpPr txBox="1"/>
          <p:nvPr/>
        </p:nvSpPr>
        <p:spPr>
          <a:xfrm>
            <a:off x="4334918" y="1303893"/>
            <a:ext cx="3347451"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Les offres sélectionnées apparaissent ici</a:t>
            </a:r>
          </a:p>
        </p:txBody>
      </p:sp>
      <p:cxnSp>
        <p:nvCxnSpPr>
          <p:cNvPr id="9" name="Connecteur droit avec flèche 8"/>
          <p:cNvCxnSpPr>
            <a:stCxn id="13" idx="2"/>
          </p:cNvCxnSpPr>
          <p:nvPr/>
        </p:nvCxnSpPr>
        <p:spPr>
          <a:xfrm>
            <a:off x="6008644" y="1950224"/>
            <a:ext cx="795604" cy="198283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8" idx="2"/>
          </p:cNvCxnSpPr>
          <p:nvPr/>
        </p:nvCxnSpPr>
        <p:spPr>
          <a:xfrm flipH="1">
            <a:off x="611560" y="2059107"/>
            <a:ext cx="1361121" cy="288206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364088" y="5229200"/>
            <a:ext cx="3347451"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Enregistrez pour finaliser votre choix</a:t>
            </a:r>
          </a:p>
        </p:txBody>
      </p:sp>
      <p:cxnSp>
        <p:nvCxnSpPr>
          <p:cNvPr id="21" name="Connecteur droit avec flèche 20"/>
          <p:cNvCxnSpPr>
            <a:stCxn id="19" idx="0"/>
            <a:endCxn id="23" idx="1"/>
          </p:cNvCxnSpPr>
          <p:nvPr/>
        </p:nvCxnSpPr>
        <p:spPr>
          <a:xfrm flipV="1">
            <a:off x="7037814" y="4742160"/>
            <a:ext cx="1005518" cy="48704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9350" t="53618" r="949" b="40198"/>
          <a:stretch/>
        </p:blipFill>
        <p:spPr bwMode="auto">
          <a:xfrm>
            <a:off x="8043332" y="4615159"/>
            <a:ext cx="838201" cy="254001"/>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6"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Préparer la réponse…</a:t>
            </a:r>
          </a:p>
        </p:txBody>
      </p:sp>
    </p:spTree>
    <p:extLst>
      <p:ext uri="{BB962C8B-B14F-4D97-AF65-F5344CB8AC3E}">
        <p14:creationId xmlns:p14="http://schemas.microsoft.com/office/powerpoint/2010/main" val="15928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307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xit" presetSubtype="0" fill="hold" grpId="1"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xit" presetSubtype="0" fill="hold" grpId="1"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6" presetClass="emph" presetSubtype="0" fill="hold" nodeType="afterEffect">
                                  <p:stCondLst>
                                    <p:cond delay="0"/>
                                  </p:stCondLst>
                                  <p:childTnLst>
                                    <p:animScale>
                                      <p:cBhvr>
                                        <p:cTn id="55"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08920"/>
            <a:ext cx="8640000" cy="301133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ZoneTexte 8"/>
          <p:cNvSpPr txBox="1"/>
          <p:nvPr/>
        </p:nvSpPr>
        <p:spPr>
          <a:xfrm>
            <a:off x="251520" y="1627058"/>
            <a:ext cx="3960440"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page de réponse indique maintenant les offres sélectionnées</a:t>
            </a:r>
          </a:p>
        </p:txBody>
      </p:sp>
      <p:cxnSp>
        <p:nvCxnSpPr>
          <p:cNvPr id="10" name="Connecteur droit avec flèche 9"/>
          <p:cNvCxnSpPr>
            <a:stCxn id="9" idx="2"/>
          </p:cNvCxnSpPr>
          <p:nvPr/>
        </p:nvCxnSpPr>
        <p:spPr>
          <a:xfrm flipH="1">
            <a:off x="1691680" y="2273389"/>
            <a:ext cx="540060" cy="281179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961710" y="836712"/>
            <a:ext cx="3960440"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page propose un résumé de la consultation et rappel le N° de la candidature</a:t>
            </a:r>
          </a:p>
        </p:txBody>
      </p:sp>
      <p:cxnSp>
        <p:nvCxnSpPr>
          <p:cNvPr id="17" name="Connecteur droit avec flèche 16"/>
          <p:cNvCxnSpPr>
            <a:stCxn id="15" idx="2"/>
          </p:cNvCxnSpPr>
          <p:nvPr/>
        </p:nvCxnSpPr>
        <p:spPr>
          <a:xfrm flipH="1">
            <a:off x="1619672" y="1760042"/>
            <a:ext cx="2322258" cy="116490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004048" y="1488558"/>
            <a:ext cx="3960440"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réponse est pour le moment en cours de rédaction.</a:t>
            </a:r>
          </a:p>
          <a:p>
            <a:r>
              <a:rPr lang="fr-FR" dirty="0">
                <a:solidFill>
                  <a:srgbClr val="FF0000"/>
                </a:solidFill>
              </a:rPr>
              <a:t>Le cheminement de la réponse est rappelé ici</a:t>
            </a:r>
          </a:p>
        </p:txBody>
      </p:sp>
      <p:cxnSp>
        <p:nvCxnSpPr>
          <p:cNvPr id="23" name="Connecteur droit avec flèche 22"/>
          <p:cNvCxnSpPr>
            <a:stCxn id="21" idx="1"/>
          </p:cNvCxnSpPr>
          <p:nvPr/>
        </p:nvCxnSpPr>
        <p:spPr>
          <a:xfrm flipH="1">
            <a:off x="1547664" y="2088723"/>
            <a:ext cx="3456384" cy="139896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4427984" y="2478957"/>
            <a:ext cx="3960440"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Des indicateurs vous donnent un état d’avancement de votre réponse</a:t>
            </a:r>
          </a:p>
        </p:txBody>
      </p:sp>
      <p:cxnSp>
        <p:nvCxnSpPr>
          <p:cNvPr id="25" name="Connecteur droit avec flèche 24"/>
          <p:cNvCxnSpPr>
            <a:stCxn id="24" idx="2"/>
          </p:cNvCxnSpPr>
          <p:nvPr/>
        </p:nvCxnSpPr>
        <p:spPr>
          <a:xfrm>
            <a:off x="6408204" y="3125288"/>
            <a:ext cx="684076" cy="167186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24" idx="2"/>
          </p:cNvCxnSpPr>
          <p:nvPr/>
        </p:nvCxnSpPr>
        <p:spPr>
          <a:xfrm>
            <a:off x="6408204" y="3125288"/>
            <a:ext cx="1394875" cy="175955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21" idx="1"/>
          </p:cNvCxnSpPr>
          <p:nvPr/>
        </p:nvCxnSpPr>
        <p:spPr>
          <a:xfrm flipH="1">
            <a:off x="2483768" y="2088723"/>
            <a:ext cx="2520280" cy="139896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21" idx="1"/>
          </p:cNvCxnSpPr>
          <p:nvPr/>
        </p:nvCxnSpPr>
        <p:spPr>
          <a:xfrm flipH="1">
            <a:off x="3743908" y="2088723"/>
            <a:ext cx="1260140" cy="139896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2339752" y="5877272"/>
            <a:ext cx="424847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les crayons pour commencer la saisie</a:t>
            </a:r>
          </a:p>
        </p:txBody>
      </p:sp>
      <p:cxnSp>
        <p:nvCxnSpPr>
          <p:cNvPr id="37" name="Connecteur droit avec flèche 36"/>
          <p:cNvCxnSpPr>
            <a:stCxn id="36" idx="3"/>
          </p:cNvCxnSpPr>
          <p:nvPr/>
        </p:nvCxnSpPr>
        <p:spPr>
          <a:xfrm flipV="1">
            <a:off x="6588224" y="4941168"/>
            <a:ext cx="1800200" cy="125927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40"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Préparer la réponse…</a:t>
            </a:r>
          </a:p>
        </p:txBody>
      </p:sp>
    </p:spTree>
    <p:extLst>
      <p:ext uri="{BB962C8B-B14F-4D97-AF65-F5344CB8AC3E}">
        <p14:creationId xmlns:p14="http://schemas.microsoft.com/office/powerpoint/2010/main" val="5931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xit" presetSubtype="0" fill="hold" grpId="1"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xit" presetSubtype="0" fill="hold" grpId="1"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xit" presetSubtype="0" fill="hold" grpId="1" nodeType="with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3"/>
                                        </p:tgtEl>
                                      </p:cBhvr>
                                    </p:animEffect>
                                    <p:set>
                                      <p:cBhvr>
                                        <p:cTn id="72" dur="1" fill="hold">
                                          <p:stCondLst>
                                            <p:cond delay="499"/>
                                          </p:stCondLst>
                                        </p:cTn>
                                        <p:tgtEl>
                                          <p:spTgt spid="3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xit" presetSubtype="0" fill="hold" grpId="1" nodeType="withEffect">
                                  <p:stCondLst>
                                    <p:cond delay="0"/>
                                  </p:stCondLst>
                                  <p:childTnLst>
                                    <p:animEffect transition="out" filter="fade">
                                      <p:cBhvr>
                                        <p:cTn id="82" dur="500"/>
                                        <p:tgtEl>
                                          <p:spTgt spid="24"/>
                                        </p:tgtEl>
                                      </p:cBhvr>
                                    </p:animEffect>
                                    <p:set>
                                      <p:cBhvr>
                                        <p:cTn id="83" dur="1" fill="hold">
                                          <p:stCondLst>
                                            <p:cond delay="499"/>
                                          </p:stCondLst>
                                        </p:cTn>
                                        <p:tgtEl>
                                          <p:spTgt spid="2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5" grpId="0" animBg="1"/>
      <p:bldP spid="15" grpId="1" animBg="1"/>
      <p:bldP spid="21" grpId="0" animBg="1"/>
      <p:bldP spid="21" grpId="1" animBg="1"/>
      <p:bldP spid="24" grpId="0" animBg="1"/>
      <p:bldP spid="24" grpId="1"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Renseigner sa candidature… </a:t>
            </a:r>
            <a:r>
              <a:rPr lang="fr-FR" sz="6000" dirty="0"/>
              <a:t> </a:t>
            </a:r>
          </a:p>
        </p:txBody>
      </p:sp>
    </p:spTree>
    <p:extLst>
      <p:ext uri="{BB962C8B-B14F-4D97-AF65-F5344CB8AC3E}">
        <p14:creationId xmlns:p14="http://schemas.microsoft.com/office/powerpoint/2010/main" val="894535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08920"/>
            <a:ext cx="8640000" cy="301133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ZoneTexte 4"/>
          <p:cNvSpPr txBox="1"/>
          <p:nvPr/>
        </p:nvSpPr>
        <p:spPr>
          <a:xfrm>
            <a:off x="2339752" y="5877272"/>
            <a:ext cx="424847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les crayons de la ligne Candidature pour commencer la saisie</a:t>
            </a:r>
          </a:p>
        </p:txBody>
      </p:sp>
      <p:cxnSp>
        <p:nvCxnSpPr>
          <p:cNvPr id="6" name="Connecteur droit avec flèche 5"/>
          <p:cNvCxnSpPr>
            <a:stCxn id="5" idx="3"/>
          </p:cNvCxnSpPr>
          <p:nvPr/>
        </p:nvCxnSpPr>
        <p:spPr>
          <a:xfrm flipV="1">
            <a:off x="6588224" y="4941168"/>
            <a:ext cx="1800200" cy="125927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177" t="70304" r="1781" b="23511"/>
          <a:stretch/>
        </p:blipFill>
        <p:spPr bwMode="auto">
          <a:xfrm>
            <a:off x="8388424" y="4826000"/>
            <a:ext cx="349176" cy="1862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sa candidature…</a:t>
            </a:r>
          </a:p>
        </p:txBody>
      </p:sp>
    </p:spTree>
    <p:extLst>
      <p:ext uri="{BB962C8B-B14F-4D97-AF65-F5344CB8AC3E}">
        <p14:creationId xmlns:p14="http://schemas.microsoft.com/office/powerpoint/2010/main" val="98183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6" presetClass="emph" presetSubtype="0" fill="hold" nodeType="afterEffect">
                                  <p:stCondLst>
                                    <p:cond delay="0"/>
                                  </p:stCondLst>
                                  <p:childTnLst>
                                    <p:animScale>
                                      <p:cBhvr>
                                        <p:cTn id="2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sa candidature…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848"/>
            <a:ext cx="8640000" cy="406951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1763688" y="1196752"/>
            <a:ext cx="3456384"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Nous sommes sur la Candidature</a:t>
            </a:r>
          </a:p>
        </p:txBody>
      </p:sp>
      <p:cxnSp>
        <p:nvCxnSpPr>
          <p:cNvPr id="9" name="Connecteur droit avec flèche 8"/>
          <p:cNvCxnSpPr>
            <a:stCxn id="8" idx="1"/>
          </p:cNvCxnSpPr>
          <p:nvPr/>
        </p:nvCxnSpPr>
        <p:spPr>
          <a:xfrm flipH="1">
            <a:off x="1115616" y="1381418"/>
            <a:ext cx="648072" cy="75143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339752" y="1572471"/>
            <a:ext cx="3456384"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Rappel de son N° de Candidature</a:t>
            </a:r>
          </a:p>
        </p:txBody>
      </p:sp>
      <p:cxnSp>
        <p:nvCxnSpPr>
          <p:cNvPr id="13" name="Connecteur droit avec flèche 12"/>
          <p:cNvCxnSpPr>
            <a:stCxn id="12" idx="1"/>
          </p:cNvCxnSpPr>
          <p:nvPr/>
        </p:nvCxnSpPr>
        <p:spPr>
          <a:xfrm flipH="1">
            <a:off x="1439652" y="1757137"/>
            <a:ext cx="900100" cy="75143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11960" y="2564904"/>
            <a:ext cx="345638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Rappel de la composition du groupement </a:t>
            </a:r>
          </a:p>
        </p:txBody>
      </p:sp>
      <p:cxnSp>
        <p:nvCxnSpPr>
          <p:cNvPr id="17" name="Connecteur droit avec flèche 16"/>
          <p:cNvCxnSpPr>
            <a:stCxn id="16" idx="1"/>
          </p:cNvCxnSpPr>
          <p:nvPr/>
        </p:nvCxnSpPr>
        <p:spPr>
          <a:xfrm flipH="1">
            <a:off x="1439652" y="2888070"/>
            <a:ext cx="2772308" cy="140502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95536" y="5013176"/>
            <a:ext cx="3024336"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Liste des formulaires de la candidature et leurs états : « Saisie en cours »…</a:t>
            </a:r>
          </a:p>
        </p:txBody>
      </p:sp>
      <p:sp>
        <p:nvSpPr>
          <p:cNvPr id="18" name="Accolade ouvrante 17"/>
          <p:cNvSpPr/>
          <p:nvPr/>
        </p:nvSpPr>
        <p:spPr>
          <a:xfrm>
            <a:off x="3923928" y="4095605"/>
            <a:ext cx="288032" cy="1781667"/>
          </a:xfrm>
          <a:prstGeom prst="leftBrace">
            <a:avLst>
              <a:gd name="adj1" fmla="val 52425"/>
              <a:gd name="adj2" fmla="val 49525"/>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21" name="Connecteur droit avec flèche 20"/>
          <p:cNvCxnSpPr>
            <a:stCxn id="19" idx="3"/>
            <a:endCxn id="18" idx="1"/>
          </p:cNvCxnSpPr>
          <p:nvPr/>
        </p:nvCxnSpPr>
        <p:spPr>
          <a:xfrm flipV="1">
            <a:off x="3419872" y="4977976"/>
            <a:ext cx="504056" cy="49686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971600" y="6237312"/>
            <a:ext cx="662473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le crayon pour commencer la saisie du 1</a:t>
            </a:r>
            <a:r>
              <a:rPr lang="fr-FR" baseline="30000" dirty="0">
                <a:solidFill>
                  <a:srgbClr val="FF0000"/>
                </a:solidFill>
              </a:rPr>
              <a:t>er</a:t>
            </a:r>
            <a:r>
              <a:rPr lang="fr-FR" dirty="0">
                <a:solidFill>
                  <a:srgbClr val="FF0000"/>
                </a:solidFill>
              </a:rPr>
              <a:t> formulaire</a:t>
            </a:r>
          </a:p>
        </p:txBody>
      </p:sp>
      <p:cxnSp>
        <p:nvCxnSpPr>
          <p:cNvPr id="26" name="Connecteur droit avec flèche 25"/>
          <p:cNvCxnSpPr>
            <a:stCxn id="25" idx="0"/>
          </p:cNvCxnSpPr>
          <p:nvPr/>
        </p:nvCxnSpPr>
        <p:spPr>
          <a:xfrm flipV="1">
            <a:off x="4283968" y="4437112"/>
            <a:ext cx="1440160" cy="18002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010" t="70304" r="3322" b="23511"/>
          <a:stretch/>
        </p:blipFill>
        <p:spPr bwMode="auto">
          <a:xfrm>
            <a:off x="5796136" y="4199962"/>
            <a:ext cx="144016" cy="1862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648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xit" presetSubtype="0" fill="hold"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xit" presetSubtype="0" fill="hold" nodeType="with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xit" presetSubtype="0" fill="hold" grpId="1" nodeType="with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xit" presetSubtype="0" fill="hold" grpId="1" nodeType="with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childTnLst>
                          </p:cTn>
                        </p:par>
                        <p:par>
                          <p:cTn id="81" fill="hold">
                            <p:stCondLst>
                              <p:cond delay="500"/>
                            </p:stCondLst>
                            <p:childTnLst>
                              <p:par>
                                <p:cTn id="82" presetID="6" presetClass="emph" presetSubtype="0" fill="hold" nodeType="afterEffect">
                                  <p:stCondLst>
                                    <p:cond delay="0"/>
                                  </p:stCondLst>
                                  <p:childTnLst>
                                    <p:animScale>
                                      <p:cBhvr>
                                        <p:cTn id="83" dur="21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6" grpId="0" animBg="1"/>
      <p:bldP spid="16" grpId="1" animBg="1"/>
      <p:bldP spid="19" grpId="0" animBg="1"/>
      <p:bldP spid="19" grpId="1" animBg="1"/>
      <p:bldP spid="18" grpId="0" animBg="1"/>
      <p:bldP spid="18" grpId="1"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Renseigner sa candidature… </a:t>
            </a:r>
          </a:p>
          <a:p>
            <a:r>
              <a:rPr lang="fr-FR" sz="3600" dirty="0">
                <a:sym typeface="Wingdings" panose="05000000000000000000" pitchFamily="2" charset="2"/>
              </a:rPr>
              <a:t> Coordonnées du contractant </a:t>
            </a:r>
            <a:r>
              <a:rPr lang="fr-FR" sz="2800" dirty="0"/>
              <a:t> </a:t>
            </a:r>
          </a:p>
        </p:txBody>
      </p:sp>
    </p:spTree>
    <p:extLst>
      <p:ext uri="{BB962C8B-B14F-4D97-AF65-F5344CB8AC3E}">
        <p14:creationId xmlns:p14="http://schemas.microsoft.com/office/powerpoint/2010/main" val="2262171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Coordonnées du contractant…</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3188"/>
          <a:stretch/>
        </p:blipFill>
        <p:spPr bwMode="auto">
          <a:xfrm>
            <a:off x="179512" y="1556792"/>
            <a:ext cx="6376061" cy="518457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0" name="ZoneTexte 19"/>
          <p:cNvSpPr txBox="1"/>
          <p:nvPr/>
        </p:nvSpPr>
        <p:spPr>
          <a:xfrm>
            <a:off x="3635896" y="623475"/>
            <a:ext cx="4751568"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devez saisir les informations du siège social et de l’établissement contractant si celui-ci est différent du siège</a:t>
            </a:r>
          </a:p>
        </p:txBody>
      </p:sp>
      <p:cxnSp>
        <p:nvCxnSpPr>
          <p:cNvPr id="22" name="Connecteur droit avec flèche 21"/>
          <p:cNvCxnSpPr>
            <a:stCxn id="20" idx="2"/>
          </p:cNvCxnSpPr>
          <p:nvPr/>
        </p:nvCxnSpPr>
        <p:spPr>
          <a:xfrm flipH="1">
            <a:off x="5004048" y="1546805"/>
            <a:ext cx="1007632" cy="231424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 name="Accolade fermante 4"/>
          <p:cNvSpPr/>
          <p:nvPr/>
        </p:nvSpPr>
        <p:spPr>
          <a:xfrm>
            <a:off x="4716016" y="3140968"/>
            <a:ext cx="288032" cy="1440160"/>
          </a:xfrm>
          <a:prstGeom prst="rightBrace">
            <a:avLst>
              <a:gd name="adj1" fmla="val 37728"/>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3" name="Accolade fermante 22"/>
          <p:cNvSpPr/>
          <p:nvPr/>
        </p:nvSpPr>
        <p:spPr>
          <a:xfrm>
            <a:off x="4720208" y="5085184"/>
            <a:ext cx="288032" cy="1440160"/>
          </a:xfrm>
          <a:prstGeom prst="rightBrace">
            <a:avLst>
              <a:gd name="adj1" fmla="val 37728"/>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24" name="Connecteur droit avec flèche 23"/>
          <p:cNvCxnSpPr/>
          <p:nvPr/>
        </p:nvCxnSpPr>
        <p:spPr>
          <a:xfrm flipH="1">
            <a:off x="5076056" y="1556792"/>
            <a:ext cx="935624" cy="424847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5724128" y="3429000"/>
            <a:ext cx="2951368" cy="1477328"/>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Saisissez le N° de SIRET.</a:t>
            </a:r>
          </a:p>
          <a:p>
            <a:r>
              <a:rPr lang="fr-FR" dirty="0">
                <a:solidFill>
                  <a:srgbClr val="FF0000"/>
                </a:solidFill>
              </a:rPr>
              <a:t>Si l’établissement ou le siège social est déjà connu, alors les informations sont préalimentées.</a:t>
            </a:r>
          </a:p>
        </p:txBody>
      </p:sp>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026" r="67496" b="84659"/>
          <a:stretch/>
        </p:blipFill>
        <p:spPr bwMode="auto">
          <a:xfrm>
            <a:off x="186713" y="2126086"/>
            <a:ext cx="3089143" cy="222794"/>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28" name="Connecteur droit avec flèche 27"/>
          <p:cNvCxnSpPr>
            <a:stCxn id="27" idx="1"/>
          </p:cNvCxnSpPr>
          <p:nvPr/>
        </p:nvCxnSpPr>
        <p:spPr>
          <a:xfrm flipH="1" flipV="1">
            <a:off x="2987824" y="2276872"/>
            <a:ext cx="2736304" cy="189079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28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xit" presetSubtype="0" fill="hold"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childTnLst>
                          </p:cTn>
                        </p:par>
                        <p:par>
                          <p:cTn id="51" fill="hold">
                            <p:stCondLst>
                              <p:cond delay="500"/>
                            </p:stCondLst>
                            <p:childTnLst>
                              <p:par>
                                <p:cTn id="52" presetID="6" presetClass="emph" presetSubtype="0" fill="hold" nodeType="afterEffect">
                                  <p:stCondLst>
                                    <p:cond delay="0"/>
                                  </p:stCondLst>
                                  <p:childTnLst>
                                    <p:animScale>
                                      <p:cBhvr>
                                        <p:cTn id="53" dur="2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5" grpId="0" animBg="1"/>
      <p:bldP spid="5" grpId="1" animBg="1"/>
      <p:bldP spid="23" grpId="0" animBg="1"/>
      <p:bldP spid="23" grpId="1"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6" y="1750697"/>
            <a:ext cx="6624736" cy="3526751"/>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Connecteur droit avec flèche 13"/>
          <p:cNvCxnSpPr>
            <a:stCxn id="13" idx="2"/>
          </p:cNvCxnSpPr>
          <p:nvPr/>
        </p:nvCxnSpPr>
        <p:spPr>
          <a:xfrm flipH="1">
            <a:off x="4572000" y="1809984"/>
            <a:ext cx="1871728" cy="3948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6588224" y="2708920"/>
            <a:ext cx="2447312"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Complétez les informations du signataire </a:t>
            </a:r>
          </a:p>
        </p:txBody>
      </p:sp>
      <p:cxnSp>
        <p:nvCxnSpPr>
          <p:cNvPr id="21" name="Connecteur droit avec flèche 20"/>
          <p:cNvCxnSpPr>
            <a:stCxn id="19" idx="1"/>
          </p:cNvCxnSpPr>
          <p:nvPr/>
        </p:nvCxnSpPr>
        <p:spPr>
          <a:xfrm flipH="1" flipV="1">
            <a:off x="5255836" y="3068960"/>
            <a:ext cx="1332388" cy="10162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826897" y="5589240"/>
            <a:ext cx="5328592"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pouvez rajouter ici un autre utilisateur pour l’autoriser a accéder à cette réponse.</a:t>
            </a:r>
          </a:p>
          <a:p>
            <a:r>
              <a:rPr lang="fr-FR" dirty="0">
                <a:solidFill>
                  <a:srgbClr val="FF0000"/>
                </a:solidFill>
              </a:rPr>
              <a:t>Saisir son identifiant. Il doit appartenir au même établissement</a:t>
            </a:r>
          </a:p>
        </p:txBody>
      </p:sp>
      <p:cxnSp>
        <p:nvCxnSpPr>
          <p:cNvPr id="26" name="Connecteur droit avec flèche 25"/>
          <p:cNvCxnSpPr>
            <a:stCxn id="25" idx="1"/>
          </p:cNvCxnSpPr>
          <p:nvPr/>
        </p:nvCxnSpPr>
        <p:spPr>
          <a:xfrm flipH="1" flipV="1">
            <a:off x="539553" y="4941169"/>
            <a:ext cx="287344" cy="124823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6377743" y="4509120"/>
            <a:ext cx="266429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enregistrer</a:t>
            </a:r>
          </a:p>
        </p:txBody>
      </p:sp>
      <p:sp>
        <p:nvSpPr>
          <p:cNvPr id="34" name="ZoneTexte 33"/>
          <p:cNvSpPr txBox="1"/>
          <p:nvPr/>
        </p:nvSpPr>
        <p:spPr>
          <a:xfrm>
            <a:off x="6443728" y="5458861"/>
            <a:ext cx="266429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Puis sur saisie terminée</a:t>
            </a:r>
          </a:p>
        </p:txBody>
      </p:sp>
      <p:cxnSp>
        <p:nvCxnSpPr>
          <p:cNvPr id="38" name="Connecteur droit avec flèche 37"/>
          <p:cNvCxnSpPr>
            <a:stCxn id="34" idx="1"/>
            <a:endCxn id="42" idx="2"/>
          </p:cNvCxnSpPr>
          <p:nvPr/>
        </p:nvCxnSpPr>
        <p:spPr>
          <a:xfrm flipH="1" flipV="1">
            <a:off x="6080160" y="5197741"/>
            <a:ext cx="363568" cy="44578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4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6089" t="91691" r="13437" b="3724"/>
          <a:stretch/>
        </p:blipFill>
        <p:spPr bwMode="auto">
          <a:xfrm>
            <a:off x="4788025" y="5013176"/>
            <a:ext cx="792088" cy="18456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6563" t="91691" b="3725"/>
          <a:stretch/>
        </p:blipFill>
        <p:spPr bwMode="auto">
          <a:xfrm>
            <a:off x="5572095" y="5013177"/>
            <a:ext cx="1016129" cy="184564"/>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46" name="Accolade fermante 45"/>
          <p:cNvSpPr/>
          <p:nvPr/>
        </p:nvSpPr>
        <p:spPr>
          <a:xfrm>
            <a:off x="4267200" y="1868924"/>
            <a:ext cx="288032" cy="720080"/>
          </a:xfrm>
          <a:prstGeom prst="rightBrace">
            <a:avLst>
              <a:gd name="adj1" fmla="val 37728"/>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7" name="Accolade fermante 46"/>
          <p:cNvSpPr/>
          <p:nvPr/>
        </p:nvSpPr>
        <p:spPr>
          <a:xfrm>
            <a:off x="4896037" y="2708920"/>
            <a:ext cx="288032" cy="720080"/>
          </a:xfrm>
          <a:prstGeom prst="rightBrace">
            <a:avLst>
              <a:gd name="adj1" fmla="val 37728"/>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35" name="Connecteur droit avec flèche 34"/>
          <p:cNvCxnSpPr>
            <a:stCxn id="33" idx="1"/>
          </p:cNvCxnSpPr>
          <p:nvPr/>
        </p:nvCxnSpPr>
        <p:spPr>
          <a:xfrm flipH="1">
            <a:off x="5255836" y="4693786"/>
            <a:ext cx="1121907" cy="31939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0"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Coordonnées du contractant…</a:t>
            </a:r>
          </a:p>
        </p:txBody>
      </p:sp>
      <p:sp>
        <p:nvSpPr>
          <p:cNvPr id="13" name="ZoneTexte 12"/>
          <p:cNvSpPr txBox="1"/>
          <p:nvPr/>
        </p:nvSpPr>
        <p:spPr>
          <a:xfrm>
            <a:off x="4067944" y="332656"/>
            <a:ext cx="4751568" cy="1477328"/>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Complétez les informations de contacts. Ce sont à ces adresses que seront envoyées les éventuelles modifications de la consultation et les demandes de compléments et de négociation</a:t>
            </a:r>
          </a:p>
        </p:txBody>
      </p:sp>
    </p:spTree>
    <p:extLst>
      <p:ext uri="{BB962C8B-B14F-4D97-AF65-F5344CB8AC3E}">
        <p14:creationId xmlns:p14="http://schemas.microsoft.com/office/powerpoint/2010/main" val="388681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10" presetClass="exit" presetSubtype="0" fill="hold"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xit" presetSubtype="0" fill="hold" grpId="1"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xit" presetSubtype="0" fill="hold" grpId="1" nodeType="withEffect">
                                  <p:stCondLst>
                                    <p:cond delay="0"/>
                                  </p:stCondLst>
                                  <p:childTnLst>
                                    <p:animEffect transition="out" filter="fade">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childTnLst>
                          </p:cTn>
                        </p:par>
                        <p:par>
                          <p:cTn id="73" fill="hold">
                            <p:stCondLst>
                              <p:cond delay="500"/>
                            </p:stCondLst>
                            <p:childTnLst>
                              <p:par>
                                <p:cTn id="74" presetID="6" presetClass="emph" presetSubtype="0" fill="hold" nodeType="afterEffect">
                                  <p:stCondLst>
                                    <p:cond delay="0"/>
                                  </p:stCondLst>
                                  <p:childTnLst>
                                    <p:animScale>
                                      <p:cBhvr>
                                        <p:cTn id="75" dur="2000" fill="hold"/>
                                        <p:tgtEl>
                                          <p:spTgt spid="41"/>
                                        </p:tgtEl>
                                      </p:cBhvr>
                                      <p:by x="150000" y="150000"/>
                                    </p:animScale>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xit" presetSubtype="0" fill="hold" grpId="1" nodeType="withEffect">
                                  <p:stCondLst>
                                    <p:cond delay="0"/>
                                  </p:stCondLst>
                                  <p:childTnLst>
                                    <p:animEffect transition="out" filter="fade">
                                      <p:cBhvr>
                                        <p:cTn id="88" dur="500"/>
                                        <p:tgtEl>
                                          <p:spTgt spid="33"/>
                                        </p:tgtEl>
                                      </p:cBhvr>
                                    </p:animEffect>
                                    <p:set>
                                      <p:cBhvr>
                                        <p:cTn id="89" dur="1" fill="hold">
                                          <p:stCondLst>
                                            <p:cond delay="499"/>
                                          </p:stCondLst>
                                        </p:cTn>
                                        <p:tgtEl>
                                          <p:spTgt spid="3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5"/>
                                        </p:tgtEl>
                                      </p:cBhvr>
                                    </p:animEffect>
                                    <p:set>
                                      <p:cBhvr>
                                        <p:cTn id="92" dur="1" fill="hold">
                                          <p:stCondLst>
                                            <p:cond delay="499"/>
                                          </p:stCondLst>
                                        </p:cTn>
                                        <p:tgtEl>
                                          <p:spTgt spid="35"/>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1"/>
                                        </p:tgtEl>
                                      </p:cBhvr>
                                    </p:animEffect>
                                    <p:set>
                                      <p:cBhvr>
                                        <p:cTn id="95" dur="1" fill="hold">
                                          <p:stCondLst>
                                            <p:cond delay="499"/>
                                          </p:stCondLst>
                                        </p:cTn>
                                        <p:tgtEl>
                                          <p:spTgt spid="41"/>
                                        </p:tgtEl>
                                        <p:attrNameLst>
                                          <p:attrName>style.visibility</p:attrName>
                                        </p:attrNameLst>
                                      </p:cBhvr>
                                      <p:to>
                                        <p:strVal val="hidden"/>
                                      </p:to>
                                    </p:set>
                                  </p:childTnLst>
                                </p:cTn>
                              </p:par>
                            </p:childTnLst>
                          </p:cTn>
                        </p:par>
                        <p:par>
                          <p:cTn id="96" fill="hold">
                            <p:stCondLst>
                              <p:cond delay="500"/>
                            </p:stCondLst>
                            <p:childTnLst>
                              <p:par>
                                <p:cTn id="97" presetID="6" presetClass="emph" presetSubtype="0" fill="hold" nodeType="afterEffect">
                                  <p:stCondLst>
                                    <p:cond delay="0"/>
                                  </p:stCondLst>
                                  <p:childTnLst>
                                    <p:animScale>
                                      <p:cBhvr>
                                        <p:cTn id="9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5" grpId="0" animBg="1"/>
      <p:bldP spid="25" grpId="1" animBg="1"/>
      <p:bldP spid="33" grpId="0" animBg="1"/>
      <p:bldP spid="33" grpId="1" animBg="1"/>
      <p:bldP spid="34" grpId="0" animBg="1"/>
      <p:bldP spid="46" grpId="0" animBg="1"/>
      <p:bldP spid="46" grpId="1" animBg="1"/>
      <p:bldP spid="47" grpId="0" animBg="1"/>
      <p:bldP spid="47" grpId="1" animBg="1"/>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Se connecter…</a:t>
            </a:r>
            <a:r>
              <a:rPr lang="fr-FR" sz="6000" dirty="0"/>
              <a:t>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88641"/>
            <a:ext cx="3102496" cy="826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741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Extraire 3"/>
          <p:cNvSpPr/>
          <p:nvPr/>
        </p:nvSpPr>
        <p:spPr>
          <a:xfrm>
            <a:off x="3635896" y="5502356"/>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a:solidFill>
                  <a:srgbClr val="FF0000"/>
                </a:solidFill>
              </a:rPr>
              <a:t>!</a:t>
            </a:r>
            <a:endParaRPr lang="fr-FR" sz="1200"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40000" cy="3949714"/>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8" name="ZoneTexte 17"/>
          <p:cNvSpPr txBox="1"/>
          <p:nvPr/>
        </p:nvSpPr>
        <p:spPr>
          <a:xfrm>
            <a:off x="5076056" y="1628800"/>
            <a:ext cx="244731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 premier formulaire apparait comme saisie</a:t>
            </a:r>
          </a:p>
        </p:txBody>
      </p:sp>
      <p:cxnSp>
        <p:nvCxnSpPr>
          <p:cNvPr id="20" name="Connecteur droit avec flèche 19"/>
          <p:cNvCxnSpPr>
            <a:stCxn id="18" idx="2"/>
          </p:cNvCxnSpPr>
          <p:nvPr/>
        </p:nvCxnSpPr>
        <p:spPr>
          <a:xfrm>
            <a:off x="6299712" y="2275131"/>
            <a:ext cx="1368632" cy="115386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7596336" y="3356992"/>
            <a:ext cx="648072"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p:cNvSpPr txBox="1"/>
          <p:nvPr/>
        </p:nvSpPr>
        <p:spPr>
          <a:xfrm>
            <a:off x="179512" y="5264040"/>
            <a:ext cx="8784976" cy="1477328"/>
          </a:xfrm>
          <a:prstGeom prst="rect">
            <a:avLst/>
          </a:prstGeom>
          <a:solidFill>
            <a:schemeClr val="bg1">
              <a:alpha val="67000"/>
            </a:schemeClr>
          </a:solidFill>
          <a:ln w="25400">
            <a:solidFill>
              <a:srgbClr val="FF0000"/>
            </a:solidFill>
            <a:prstDash val="sysDash"/>
          </a:ln>
        </p:spPr>
        <p:txBody>
          <a:bodyPr wrap="square" rtlCol="0">
            <a:spAutoFit/>
          </a:bodyPr>
          <a:lstStyle/>
          <a:p>
            <a:r>
              <a:rPr lang="fr-FR" dirty="0">
                <a:solidFill>
                  <a:srgbClr val="FF0000"/>
                </a:solidFill>
              </a:rPr>
              <a:t>Attention : l’indication « Saisie terminée » est placée par l’utilisateur comme aide au suivi de la réponse. Elle n’a aucune valeur juridique. Il reste de la responsabilité de l’organisme de vérifier la complétude de sa réponse avant de la déposer.  </a:t>
            </a:r>
          </a:p>
          <a:p>
            <a:r>
              <a:rPr lang="fr-FR" dirty="0">
                <a:solidFill>
                  <a:srgbClr val="FF0000"/>
                </a:solidFill>
              </a:rPr>
              <a:t>Un formulaire au statut « Saisie terminée » peut être modifié tant que la date de clôture de la consultation n’est pas atteinte.</a:t>
            </a:r>
          </a:p>
        </p:txBody>
      </p:sp>
      <p:sp>
        <p:nvSpPr>
          <p:cNvPr id="27"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Coordonnées du contractant…</a:t>
            </a:r>
          </a:p>
        </p:txBody>
      </p:sp>
    </p:spTree>
    <p:extLst>
      <p:ext uri="{BB962C8B-B14F-4D97-AF65-F5344CB8AC3E}">
        <p14:creationId xmlns:p14="http://schemas.microsoft.com/office/powerpoint/2010/main" val="405118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par>
                          <p:cTn id="33" fill="hold">
                            <p:stCondLst>
                              <p:cond delay="500"/>
                            </p:stCondLst>
                            <p:childTnLst>
                              <p:par>
                                <p:cTn id="34" presetID="32" presetClass="emph" presetSubtype="0" fill="hold" grpId="1" nodeType="afterEffect">
                                  <p:stCondLst>
                                    <p:cond delay="0"/>
                                  </p:stCondLst>
                                  <p:childTnLst>
                                    <p:animRot by="120000">
                                      <p:cBhvr>
                                        <p:cTn id="35" dur="500" fill="hold">
                                          <p:stCondLst>
                                            <p:cond delay="0"/>
                                          </p:stCondLst>
                                        </p:cTn>
                                        <p:tgtEl>
                                          <p:spTgt spid="4"/>
                                        </p:tgtEl>
                                        <p:attrNameLst>
                                          <p:attrName>r</p:attrName>
                                        </p:attrNameLst>
                                      </p:cBhvr>
                                    </p:animRot>
                                    <p:animRot by="-240000">
                                      <p:cBhvr>
                                        <p:cTn id="36" dur="1000" fill="hold">
                                          <p:stCondLst>
                                            <p:cond delay="1000"/>
                                          </p:stCondLst>
                                        </p:cTn>
                                        <p:tgtEl>
                                          <p:spTgt spid="4"/>
                                        </p:tgtEl>
                                        <p:attrNameLst>
                                          <p:attrName>r</p:attrName>
                                        </p:attrNameLst>
                                      </p:cBhvr>
                                    </p:animRot>
                                    <p:animRot by="240000">
                                      <p:cBhvr>
                                        <p:cTn id="37" dur="1000" fill="hold">
                                          <p:stCondLst>
                                            <p:cond delay="2000"/>
                                          </p:stCondLst>
                                        </p:cTn>
                                        <p:tgtEl>
                                          <p:spTgt spid="4"/>
                                        </p:tgtEl>
                                        <p:attrNameLst>
                                          <p:attrName>r</p:attrName>
                                        </p:attrNameLst>
                                      </p:cBhvr>
                                    </p:animRot>
                                    <p:animRot by="-240000">
                                      <p:cBhvr>
                                        <p:cTn id="38" dur="1000" fill="hold">
                                          <p:stCondLst>
                                            <p:cond delay="3000"/>
                                          </p:stCondLst>
                                        </p:cTn>
                                        <p:tgtEl>
                                          <p:spTgt spid="4"/>
                                        </p:tgtEl>
                                        <p:attrNameLst>
                                          <p:attrName>r</p:attrName>
                                        </p:attrNameLst>
                                      </p:cBhvr>
                                    </p:animRot>
                                    <p:animRot by="120000">
                                      <p:cBhvr>
                                        <p:cTn id="39" dur="1000" fill="hold">
                                          <p:stCondLst>
                                            <p:cond delay="4000"/>
                                          </p:stCondLst>
                                        </p:cTn>
                                        <p:tgtEl>
                                          <p:spTgt spid="4"/>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8" grpId="0" animBg="1"/>
      <p:bldP spid="18" grpId="1" animBg="1"/>
      <p:bldP spid="22" grpId="0" animBg="1"/>
      <p:bldP spid="22" grpId="1"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40000" cy="3949714"/>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1403648" y="5445224"/>
            <a:ext cx="2807352"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Poursuivre de la même façon la saisie des autres formulaires</a:t>
            </a:r>
          </a:p>
        </p:txBody>
      </p:sp>
      <p:cxnSp>
        <p:nvCxnSpPr>
          <p:cNvPr id="9" name="Connecteur droit avec flèche 8"/>
          <p:cNvCxnSpPr>
            <a:stCxn id="8" idx="3"/>
          </p:cNvCxnSpPr>
          <p:nvPr/>
        </p:nvCxnSpPr>
        <p:spPr>
          <a:xfrm flipV="1">
            <a:off x="4211000" y="3933057"/>
            <a:ext cx="793048" cy="197383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8" idx="3"/>
          </p:cNvCxnSpPr>
          <p:nvPr/>
        </p:nvCxnSpPr>
        <p:spPr>
          <a:xfrm flipV="1">
            <a:off x="4211000" y="4256223"/>
            <a:ext cx="2737264" cy="165066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8" idx="3"/>
          </p:cNvCxnSpPr>
          <p:nvPr/>
        </p:nvCxnSpPr>
        <p:spPr>
          <a:xfrm flipV="1">
            <a:off x="4211000" y="4579387"/>
            <a:ext cx="865056" cy="132750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8" idx="3"/>
          </p:cNvCxnSpPr>
          <p:nvPr/>
        </p:nvCxnSpPr>
        <p:spPr>
          <a:xfrm flipV="1">
            <a:off x="4211000" y="4941169"/>
            <a:ext cx="721040" cy="96572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6"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Coordonnées du contractant…</a:t>
            </a:r>
          </a:p>
        </p:txBody>
      </p:sp>
    </p:spTree>
    <p:extLst>
      <p:ext uri="{BB962C8B-B14F-4D97-AF65-F5344CB8AC3E}">
        <p14:creationId xmlns:p14="http://schemas.microsoft.com/office/powerpoint/2010/main" val="122668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xit" presetSubtype="0" fill="hold"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Répondre avec un sous-traitant ou un cotraitant… </a:t>
            </a:r>
            <a:r>
              <a:rPr lang="fr-FR" sz="6000" dirty="0"/>
              <a:t> </a:t>
            </a:r>
          </a:p>
        </p:txBody>
      </p:sp>
    </p:spTree>
    <p:extLst>
      <p:ext uri="{BB962C8B-B14F-4D97-AF65-F5344CB8AC3E}">
        <p14:creationId xmlns:p14="http://schemas.microsoft.com/office/powerpoint/2010/main" val="858280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56384"/>
            <a:ext cx="8640000" cy="3949714"/>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827584" y="5951021"/>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Les groupements sont définis dans le formulaire DC1</a:t>
            </a: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420" t="76773" r="41567" b="15720"/>
          <a:stretch/>
        </p:blipFill>
        <p:spPr bwMode="auto">
          <a:xfrm>
            <a:off x="4089400" y="4788691"/>
            <a:ext cx="1210733" cy="29649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Connecteur droit avec flèche 14"/>
          <p:cNvCxnSpPr>
            <a:stCxn id="8" idx="3"/>
          </p:cNvCxnSpPr>
          <p:nvPr/>
        </p:nvCxnSpPr>
        <p:spPr>
          <a:xfrm flipV="1">
            <a:off x="4499992" y="5085186"/>
            <a:ext cx="576064" cy="118900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1"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Répondre avec un sous-traitant ou cotraitant…</a:t>
            </a:r>
          </a:p>
        </p:txBody>
      </p:sp>
    </p:spTree>
    <p:extLst>
      <p:ext uri="{BB962C8B-B14F-4D97-AF65-F5344CB8AC3E}">
        <p14:creationId xmlns:p14="http://schemas.microsoft.com/office/powerpoint/2010/main" val="222356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72315" y="5241974"/>
            <a:ext cx="3672408"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Indiquer ici si le candidat se présente seul ou s’il fait parti d’un groupement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2130"/>
            <a:ext cx="8640000" cy="213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Connecteur droit avec flèche 14"/>
          <p:cNvCxnSpPr>
            <a:stCxn id="8" idx="0"/>
          </p:cNvCxnSpPr>
          <p:nvPr/>
        </p:nvCxnSpPr>
        <p:spPr>
          <a:xfrm flipH="1" flipV="1">
            <a:off x="1691681" y="3870184"/>
            <a:ext cx="416838" cy="137179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Répondre avec un sous-traitant ou cotraitant…</a:t>
            </a:r>
          </a:p>
        </p:txBody>
      </p:sp>
    </p:spTree>
    <p:extLst>
      <p:ext uri="{BB962C8B-B14F-4D97-AF65-F5344CB8AC3E}">
        <p14:creationId xmlns:p14="http://schemas.microsoft.com/office/powerpoint/2010/main" val="396649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5365"/>
            <a:ext cx="9000000" cy="245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51520" y="5097959"/>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composition de la candidature est rappelée ici</a:t>
            </a:r>
          </a:p>
        </p:txBody>
      </p:sp>
      <p:cxnSp>
        <p:nvCxnSpPr>
          <p:cNvPr id="7" name="Connecteur droit avec flèche 6"/>
          <p:cNvCxnSpPr>
            <a:stCxn id="6" idx="0"/>
          </p:cNvCxnSpPr>
          <p:nvPr/>
        </p:nvCxnSpPr>
        <p:spPr>
          <a:xfrm flipV="1">
            <a:off x="2087724" y="4125851"/>
            <a:ext cx="324036" cy="97210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331640" y="1965611"/>
            <a:ext cx="4176464"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 vous vous présentez seul…</a:t>
            </a:r>
          </a:p>
        </p:txBody>
      </p:sp>
      <p:sp>
        <p:nvSpPr>
          <p:cNvPr id="11" name="ZoneTexte 10"/>
          <p:cNvSpPr txBox="1"/>
          <p:nvPr/>
        </p:nvSpPr>
        <p:spPr>
          <a:xfrm>
            <a:off x="4283968" y="5097958"/>
            <a:ext cx="3672408"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possibilité de modification ici ramène au formulaire « Coordonnées du contractant »</a:t>
            </a:r>
          </a:p>
        </p:txBody>
      </p:sp>
      <p:cxnSp>
        <p:nvCxnSpPr>
          <p:cNvPr id="12" name="Connecteur droit avec flèche 11"/>
          <p:cNvCxnSpPr>
            <a:stCxn id="11" idx="3"/>
          </p:cNvCxnSpPr>
          <p:nvPr/>
        </p:nvCxnSpPr>
        <p:spPr>
          <a:xfrm flipV="1">
            <a:off x="7956376" y="4269868"/>
            <a:ext cx="432048" cy="128975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1"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Répondre avec un sous-traitant ou cotraitant…</a:t>
            </a:r>
          </a:p>
        </p:txBody>
      </p:sp>
    </p:spTree>
    <p:extLst>
      <p:ext uri="{BB962C8B-B14F-4D97-AF65-F5344CB8AC3E}">
        <p14:creationId xmlns:p14="http://schemas.microsoft.com/office/powerpoint/2010/main" val="5980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xit" presetSubtype="0" fill="hold"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3090"/>
            <a:ext cx="9000000" cy="245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331640" y="1823336"/>
            <a:ext cx="4896544"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 vous vous présentez avec un sous traitant …</a:t>
            </a:r>
          </a:p>
        </p:txBody>
      </p:sp>
      <p:sp>
        <p:nvSpPr>
          <p:cNvPr id="16" name="ZoneTexte 15"/>
          <p:cNvSpPr txBox="1"/>
          <p:nvPr/>
        </p:nvSpPr>
        <p:spPr>
          <a:xfrm>
            <a:off x="467544" y="5879013"/>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 contractant peut ici rajouter un sous traitant.</a:t>
            </a:r>
          </a:p>
        </p:txBody>
      </p:sp>
      <p:cxnSp>
        <p:nvCxnSpPr>
          <p:cNvPr id="17" name="Connecteur droit avec flèche 16"/>
          <p:cNvCxnSpPr>
            <a:stCxn id="16" idx="3"/>
          </p:cNvCxnSpPr>
          <p:nvPr/>
        </p:nvCxnSpPr>
        <p:spPr>
          <a:xfrm flipV="1">
            <a:off x="4139952" y="3983577"/>
            <a:ext cx="3312368" cy="221860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Répondre avec un sous-traitant ou cotraitant…</a:t>
            </a:r>
          </a:p>
        </p:txBody>
      </p:sp>
    </p:spTree>
    <p:extLst>
      <p:ext uri="{BB962C8B-B14F-4D97-AF65-F5344CB8AC3E}">
        <p14:creationId xmlns:p14="http://schemas.microsoft.com/office/powerpoint/2010/main" val="3466922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Répondre avec un sous-traitant ou cotraitant…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8720"/>
            <a:ext cx="7308304" cy="578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4139952" y="188640"/>
            <a:ext cx="3672408"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L’ajout d’un sous-traitant permet la saisie d’un nouveau formulaire de coordonnées pour le sous traitant.</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652691"/>
            <a:ext cx="8927976" cy="104363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5" name="ZoneTexte 14"/>
          <p:cNvSpPr txBox="1"/>
          <p:nvPr/>
        </p:nvSpPr>
        <p:spPr>
          <a:xfrm>
            <a:off x="5363072" y="3717032"/>
            <a:ext cx="3672408" cy="1754326"/>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 contractant peut ici autoriser le sous traitant à accéder à la réponse ou pas.</a:t>
            </a:r>
          </a:p>
          <a:p>
            <a:r>
              <a:rPr lang="fr-FR" dirty="0">
                <a:solidFill>
                  <a:srgbClr val="FF0000"/>
                </a:solidFill>
              </a:rPr>
              <a:t>Si vous l’autorisez il faudra renseigner l’identifiant de l’utilisateur autorisé.</a:t>
            </a:r>
          </a:p>
        </p:txBody>
      </p:sp>
    </p:spTree>
    <p:extLst>
      <p:ext uri="{BB962C8B-B14F-4D97-AF65-F5344CB8AC3E}">
        <p14:creationId xmlns:p14="http://schemas.microsoft.com/office/powerpoint/2010/main" val="412753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38314"/>
            <a:ext cx="9000000" cy="2955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254637" y="4797152"/>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nouvelle composition de la candidature est rappelée ici</a:t>
            </a:r>
          </a:p>
        </p:txBody>
      </p:sp>
      <p:cxnSp>
        <p:nvCxnSpPr>
          <p:cNvPr id="8" name="Connecteur droit avec flèche 7"/>
          <p:cNvCxnSpPr>
            <a:stCxn id="7" idx="0"/>
          </p:cNvCxnSpPr>
          <p:nvPr/>
        </p:nvCxnSpPr>
        <p:spPr>
          <a:xfrm flipV="1">
            <a:off x="2090841" y="3825044"/>
            <a:ext cx="324036" cy="97210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Répondre avec un sous-traitant ou cotraitant…</a:t>
            </a:r>
          </a:p>
        </p:txBody>
      </p:sp>
    </p:spTree>
    <p:extLst>
      <p:ext uri="{BB962C8B-B14F-4D97-AF65-F5344CB8AC3E}">
        <p14:creationId xmlns:p14="http://schemas.microsoft.com/office/powerpoint/2010/main" val="20884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Répondre avec un sous-traitant ou cotraitant…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 y="1611931"/>
            <a:ext cx="9000000" cy="457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4211960" y="2454341"/>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Choisissez le type de groupement et le niveau de délégation</a:t>
            </a:r>
          </a:p>
        </p:txBody>
      </p:sp>
      <p:cxnSp>
        <p:nvCxnSpPr>
          <p:cNvPr id="7" name="Connecteur droit avec flèche 6"/>
          <p:cNvCxnSpPr/>
          <p:nvPr/>
        </p:nvCxnSpPr>
        <p:spPr>
          <a:xfrm flipH="1">
            <a:off x="2558976" y="2777506"/>
            <a:ext cx="1656184" cy="14743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655676" y="1118569"/>
            <a:ext cx="446449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 vous faites parti d’un groupement …</a:t>
            </a:r>
          </a:p>
        </p:txBody>
      </p:sp>
      <p:sp>
        <p:nvSpPr>
          <p:cNvPr id="16" name="ZoneTexte 15"/>
          <p:cNvSpPr txBox="1"/>
          <p:nvPr/>
        </p:nvSpPr>
        <p:spPr>
          <a:xfrm>
            <a:off x="1377752" y="6093296"/>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 contractant peut ici rajouter son/ses cotraitants.</a:t>
            </a:r>
          </a:p>
        </p:txBody>
      </p:sp>
      <p:cxnSp>
        <p:nvCxnSpPr>
          <p:cNvPr id="17" name="Connecteur droit avec flèche 16"/>
          <p:cNvCxnSpPr>
            <a:stCxn id="16" idx="1"/>
          </p:cNvCxnSpPr>
          <p:nvPr/>
        </p:nvCxnSpPr>
        <p:spPr>
          <a:xfrm flipH="1" flipV="1">
            <a:off x="1043608" y="6021288"/>
            <a:ext cx="334144" cy="39517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6" idx="1"/>
          </p:cNvCxnSpPr>
          <p:nvPr/>
        </p:nvCxnSpPr>
        <p:spPr>
          <a:xfrm flipH="1">
            <a:off x="2411760" y="2777507"/>
            <a:ext cx="1800200" cy="93952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72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xit" presetSubtype="0" fill="hold" grpId="1"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Se connecter…</a:t>
            </a:r>
          </a:p>
        </p:txBody>
      </p:sp>
      <p:sp>
        <p:nvSpPr>
          <p:cNvPr id="4" name="Espace réservé du contenu 3"/>
          <p:cNvSpPr>
            <a:spLocks noGrp="1"/>
          </p:cNvSpPr>
          <p:nvPr>
            <p:ph idx="1"/>
          </p:nvPr>
        </p:nvSpPr>
        <p:spPr/>
        <p:txBody>
          <a:bodyPr/>
          <a:lstStyle/>
          <a:p>
            <a:pPr marL="0" indent="0">
              <a:buNone/>
            </a:pPr>
            <a:r>
              <a:rPr lang="fr-FR" dirty="0"/>
              <a:t>L’URL de connexion à SAM : </a:t>
            </a:r>
          </a:p>
          <a:p>
            <a:pPr marL="0" indent="0">
              <a:buNone/>
            </a:pPr>
            <a:r>
              <a:rPr lang="fr-FR" dirty="0">
                <a:hlinkClick r:id="rId2"/>
              </a:rPr>
              <a:t>https://achats-formation-zefir.regioncentre-valdeloire.fr/</a:t>
            </a:r>
            <a:endParaRPr lang="fr-FR" dirty="0"/>
          </a:p>
          <a:p>
            <a:pPr marL="0" indent="0">
              <a:buNone/>
            </a:pPr>
            <a:endParaRPr lang="fr-FR" dirty="0"/>
          </a:p>
          <a:p>
            <a:pPr marL="0" indent="0">
              <a:buNone/>
            </a:pPr>
            <a:r>
              <a:rPr lang="fr-FR" dirty="0"/>
              <a:t>La plateforme ne sera accessible que le 2 mai.</a:t>
            </a:r>
          </a:p>
        </p:txBody>
      </p:sp>
    </p:spTree>
    <p:extLst>
      <p:ext uri="{BB962C8B-B14F-4D97-AF65-F5344CB8AC3E}">
        <p14:creationId xmlns:p14="http://schemas.microsoft.com/office/powerpoint/2010/main" val="2830589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Répondre avec un sous-traitant ou cotraitant…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8720"/>
            <a:ext cx="7308304" cy="578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4139952" y="188640"/>
            <a:ext cx="3672408"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L’ajout d’un cotraitant permet la saisie d’un nouveau formulaire de coordonnées pour le cotraitant.</a:t>
            </a:r>
          </a:p>
        </p:txBody>
      </p:sp>
      <p:sp>
        <p:nvSpPr>
          <p:cNvPr id="15" name="ZoneTexte 14"/>
          <p:cNvSpPr txBox="1"/>
          <p:nvPr/>
        </p:nvSpPr>
        <p:spPr>
          <a:xfrm>
            <a:off x="5381080" y="2048937"/>
            <a:ext cx="3672408" cy="1754326"/>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 contractant peut ici autoriser le cotraitant à accéder à la réponse ou pas.</a:t>
            </a:r>
          </a:p>
          <a:p>
            <a:r>
              <a:rPr lang="fr-FR" dirty="0">
                <a:solidFill>
                  <a:srgbClr val="FF0000"/>
                </a:solidFill>
              </a:rPr>
              <a:t>Si vous l’autorisez il faudra renseigner l’identifiant de l’utilisateur autorisé.</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 y="3935370"/>
            <a:ext cx="8532192" cy="2922629"/>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74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37" y="1678982"/>
            <a:ext cx="8532440" cy="484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520857" y="2770015"/>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nouvelle composition de la candidature est rappelée ici</a:t>
            </a:r>
          </a:p>
        </p:txBody>
      </p:sp>
      <p:cxnSp>
        <p:nvCxnSpPr>
          <p:cNvPr id="8" name="Connecteur droit avec flèche 7"/>
          <p:cNvCxnSpPr>
            <a:stCxn id="7" idx="2"/>
          </p:cNvCxnSpPr>
          <p:nvPr/>
        </p:nvCxnSpPr>
        <p:spPr>
          <a:xfrm flipH="1">
            <a:off x="3995936" y="3416346"/>
            <a:ext cx="2361125" cy="172993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76498" y="3850135"/>
            <a:ext cx="3672408"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Il est possible de rajouter des sous-traitants pour chaque membre du groupement</a:t>
            </a:r>
          </a:p>
        </p:txBody>
      </p:sp>
      <p:cxnSp>
        <p:nvCxnSpPr>
          <p:cNvPr id="10" name="Connecteur droit avec flèche 9"/>
          <p:cNvCxnSpPr>
            <a:stCxn id="9" idx="2"/>
          </p:cNvCxnSpPr>
          <p:nvPr/>
        </p:nvCxnSpPr>
        <p:spPr>
          <a:xfrm>
            <a:off x="7012702" y="4773465"/>
            <a:ext cx="295603" cy="40330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1"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Répondre avec un sous-traitant ou cotraitant…</a:t>
            </a:r>
          </a:p>
        </p:txBody>
      </p:sp>
    </p:spTree>
    <p:extLst>
      <p:ext uri="{BB962C8B-B14F-4D97-AF65-F5344CB8AC3E}">
        <p14:creationId xmlns:p14="http://schemas.microsoft.com/office/powerpoint/2010/main" val="356340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02794" cy="399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1115616" y="5540126"/>
            <a:ext cx="453650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L’outil génère les documents officiels à partir des saisies, consultables ici</a:t>
            </a:r>
          </a:p>
        </p:txBody>
      </p:sp>
      <p:cxnSp>
        <p:nvCxnSpPr>
          <p:cNvPr id="12" name="Connecteur droit avec flèche 11"/>
          <p:cNvCxnSpPr>
            <a:stCxn id="11" idx="3"/>
          </p:cNvCxnSpPr>
          <p:nvPr/>
        </p:nvCxnSpPr>
        <p:spPr>
          <a:xfrm flipV="1">
            <a:off x="5652120" y="4869161"/>
            <a:ext cx="1800200" cy="99413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Répondre avec un sous-traitant ou cotraitant…</a:t>
            </a:r>
          </a:p>
        </p:txBody>
      </p:sp>
    </p:spTree>
    <p:extLst>
      <p:ext uri="{BB962C8B-B14F-4D97-AF65-F5344CB8AC3E}">
        <p14:creationId xmlns:p14="http://schemas.microsoft.com/office/powerpoint/2010/main" val="28478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Répondre avec un sous-traitant ou cotraitant…</a:t>
            </a:r>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63930">
            <a:off x="6235714" y="375327"/>
            <a:ext cx="2607152" cy="3168352"/>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5615">
            <a:off x="5243131" y="1340513"/>
            <a:ext cx="2952328" cy="4224549"/>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3768">
            <a:off x="4634297" y="2750223"/>
            <a:ext cx="3115764" cy="4149080"/>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77314">
            <a:off x="2787044" y="1180365"/>
            <a:ext cx="2946746" cy="4077072"/>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45917">
            <a:off x="256084" y="2149576"/>
            <a:ext cx="3203308" cy="4342261"/>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0" name="ZoneTexte 9"/>
          <p:cNvSpPr txBox="1"/>
          <p:nvPr/>
        </p:nvSpPr>
        <p:spPr>
          <a:xfrm>
            <a:off x="3923928" y="5632185"/>
            <a:ext cx="453650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C’est ce document généré qui sera signé électroniquement</a:t>
            </a:r>
          </a:p>
        </p:txBody>
      </p:sp>
    </p:spTree>
    <p:extLst>
      <p:ext uri="{BB962C8B-B14F-4D97-AF65-F5344CB8AC3E}">
        <p14:creationId xmlns:p14="http://schemas.microsoft.com/office/powerpoint/2010/main" val="224944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5699"/>
            <a:ext cx="9000000" cy="330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539552" y="4961529"/>
            <a:ext cx="453650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Sur le résumé de la candidature, la composition du groupement est mis à jour.</a:t>
            </a:r>
          </a:p>
        </p:txBody>
      </p:sp>
      <p:sp>
        <p:nvSpPr>
          <p:cNvPr id="11" name="ZoneTexte 10"/>
          <p:cNvSpPr txBox="1"/>
          <p:nvPr/>
        </p:nvSpPr>
        <p:spPr>
          <a:xfrm>
            <a:off x="2915816" y="5818038"/>
            <a:ext cx="4536504"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Les pièces demandées à chaque membre sont accessibles en cliquant sur le membre à gauche (ici le cotraitant est sélectionné).</a:t>
            </a:r>
          </a:p>
        </p:txBody>
      </p:sp>
      <p:cxnSp>
        <p:nvCxnSpPr>
          <p:cNvPr id="12" name="Connecteur droit avec flèche 11"/>
          <p:cNvCxnSpPr>
            <a:stCxn id="9" idx="0"/>
          </p:cNvCxnSpPr>
          <p:nvPr/>
        </p:nvCxnSpPr>
        <p:spPr>
          <a:xfrm flipH="1" flipV="1">
            <a:off x="1691680" y="4041998"/>
            <a:ext cx="1116124" cy="91953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11" idx="0"/>
          </p:cNvCxnSpPr>
          <p:nvPr/>
        </p:nvCxnSpPr>
        <p:spPr>
          <a:xfrm flipV="1">
            <a:off x="5184068" y="4186015"/>
            <a:ext cx="149365" cy="163202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251520" y="4186015"/>
            <a:ext cx="648072"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Répondre avec un sous-traitant ou cotraitant…</a:t>
            </a:r>
          </a:p>
        </p:txBody>
      </p:sp>
    </p:spTree>
    <p:extLst>
      <p:ext uri="{BB962C8B-B14F-4D97-AF65-F5344CB8AC3E}">
        <p14:creationId xmlns:p14="http://schemas.microsoft.com/office/powerpoint/2010/main" val="9892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Reprendre une réponse en cours… </a:t>
            </a:r>
            <a:r>
              <a:rPr lang="fr-FR" sz="6000" dirty="0"/>
              <a:t> </a:t>
            </a:r>
          </a:p>
        </p:txBody>
      </p:sp>
    </p:spTree>
    <p:extLst>
      <p:ext uri="{BB962C8B-B14F-4D97-AF65-F5344CB8AC3E}">
        <p14:creationId xmlns:p14="http://schemas.microsoft.com/office/powerpoint/2010/main" val="2000241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7308304" cy="494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1" t="58312" r="81820" b="37363"/>
          <a:stretch/>
        </p:blipFill>
        <p:spPr bwMode="auto">
          <a:xfrm>
            <a:off x="1717705" y="4221622"/>
            <a:ext cx="1230594" cy="21364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0" name="ZoneTexte 9"/>
          <p:cNvSpPr txBox="1"/>
          <p:nvPr/>
        </p:nvSpPr>
        <p:spPr>
          <a:xfrm>
            <a:off x="107504" y="5085184"/>
            <a:ext cx="3744416"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pouvez retrouver toutes vos réponses en cliquant sur « Mes réponses »</a:t>
            </a:r>
          </a:p>
        </p:txBody>
      </p:sp>
      <p:cxnSp>
        <p:nvCxnSpPr>
          <p:cNvPr id="13" name="Connecteur droit avec flèche 12"/>
          <p:cNvCxnSpPr>
            <a:stCxn id="10" idx="0"/>
          </p:cNvCxnSpPr>
          <p:nvPr/>
        </p:nvCxnSpPr>
        <p:spPr>
          <a:xfrm flipV="1">
            <a:off x="1979712" y="4365104"/>
            <a:ext cx="272704" cy="7200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6" name="Titre 2"/>
          <p:cNvSpPr txBox="1">
            <a:spLocks/>
          </p:cNvSpPr>
          <p:nvPr/>
        </p:nvSpPr>
        <p:spPr bwMode="auto">
          <a:xfrm>
            <a:off x="1368152" y="338138"/>
            <a:ext cx="781236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Reprendre une réponse en cours…</a:t>
            </a:r>
          </a:p>
        </p:txBody>
      </p:sp>
      <p:sp>
        <p:nvSpPr>
          <p:cNvPr id="7" name="ZoneTexte 6"/>
          <p:cNvSpPr txBox="1"/>
          <p:nvPr/>
        </p:nvSpPr>
        <p:spPr>
          <a:xfrm>
            <a:off x="3401616" y="1268760"/>
            <a:ext cx="3744416"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 vous avez fait une pause dans la rédaction de votre réponse vous pouvez reprendre la saisie là où vous en étiez</a:t>
            </a:r>
          </a:p>
        </p:txBody>
      </p:sp>
    </p:spTree>
    <p:extLst>
      <p:ext uri="{BB962C8B-B14F-4D97-AF65-F5344CB8AC3E}">
        <p14:creationId xmlns:p14="http://schemas.microsoft.com/office/powerpoint/2010/main" val="302878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7"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3063"/>
            <a:ext cx="9000000" cy="275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4067944" y="4869160"/>
            <a:ext cx="3744416"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le crayon pour reprendre votre saisie</a:t>
            </a:r>
          </a:p>
        </p:txBody>
      </p:sp>
      <p:cxnSp>
        <p:nvCxnSpPr>
          <p:cNvPr id="9" name="Connecteur droit avec flèche 8"/>
          <p:cNvCxnSpPr>
            <a:stCxn id="8" idx="0"/>
          </p:cNvCxnSpPr>
          <p:nvPr/>
        </p:nvCxnSpPr>
        <p:spPr>
          <a:xfrm flipV="1">
            <a:off x="5940152" y="3573016"/>
            <a:ext cx="2520280" cy="129614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1" name="Titre 2"/>
          <p:cNvSpPr txBox="1">
            <a:spLocks/>
          </p:cNvSpPr>
          <p:nvPr/>
        </p:nvSpPr>
        <p:spPr bwMode="auto">
          <a:xfrm>
            <a:off x="1368152" y="338138"/>
            <a:ext cx="781236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t>Reprendre une réponse en cours…</a:t>
            </a:r>
          </a:p>
        </p:txBody>
      </p:sp>
    </p:spTree>
    <p:extLst>
      <p:ext uri="{BB962C8B-B14F-4D97-AF65-F5344CB8AC3E}">
        <p14:creationId xmlns:p14="http://schemas.microsoft.com/office/powerpoint/2010/main" val="20460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Renseigner son offre… </a:t>
            </a:r>
            <a:r>
              <a:rPr lang="fr-FR" sz="6000" dirty="0"/>
              <a:t> </a:t>
            </a:r>
          </a:p>
        </p:txBody>
      </p:sp>
    </p:spTree>
    <p:extLst>
      <p:ext uri="{BB962C8B-B14F-4D97-AF65-F5344CB8AC3E}">
        <p14:creationId xmlns:p14="http://schemas.microsoft.com/office/powerpoint/2010/main" val="230956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08920"/>
            <a:ext cx="8640000" cy="301133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ZoneTexte 4"/>
          <p:cNvSpPr txBox="1"/>
          <p:nvPr/>
        </p:nvSpPr>
        <p:spPr>
          <a:xfrm>
            <a:off x="2339752" y="5877272"/>
            <a:ext cx="424847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les crayons d’une des lignes Offre pour commencer la saisie</a:t>
            </a:r>
          </a:p>
        </p:txBody>
      </p:sp>
      <p:cxnSp>
        <p:nvCxnSpPr>
          <p:cNvPr id="6" name="Connecteur droit avec flèche 5"/>
          <p:cNvCxnSpPr>
            <a:stCxn id="5" idx="3"/>
            <a:endCxn id="7" idx="1"/>
          </p:cNvCxnSpPr>
          <p:nvPr/>
        </p:nvCxnSpPr>
        <p:spPr>
          <a:xfrm flipV="1">
            <a:off x="6588224" y="5096935"/>
            <a:ext cx="1656184" cy="110350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177" t="70304" r="1781" b="23511"/>
          <a:stretch/>
        </p:blipFill>
        <p:spPr bwMode="auto">
          <a:xfrm>
            <a:off x="8244408" y="5003801"/>
            <a:ext cx="349176" cy="1862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5331" y="1052736"/>
            <a:ext cx="4950128" cy="150743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Ellipse 1"/>
          <p:cNvSpPr/>
          <p:nvPr/>
        </p:nvSpPr>
        <p:spPr>
          <a:xfrm>
            <a:off x="8460432" y="1988840"/>
            <a:ext cx="288032"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avec flèche 8"/>
          <p:cNvCxnSpPr>
            <a:stCxn id="2" idx="3"/>
          </p:cNvCxnSpPr>
          <p:nvPr/>
        </p:nvCxnSpPr>
        <p:spPr>
          <a:xfrm flipH="1">
            <a:off x="7416316" y="2234691"/>
            <a:ext cx="1086297" cy="61824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5496" y="1630541"/>
            <a:ext cx="3780420"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Dans la liste des réponses cliquez sur le crayon pour ouvrir celle qui vous intéresse.</a:t>
            </a:r>
          </a:p>
        </p:txBody>
      </p:sp>
    </p:spTree>
    <p:extLst>
      <p:ext uri="{BB962C8B-B14F-4D97-AF65-F5344CB8AC3E}">
        <p14:creationId xmlns:p14="http://schemas.microsoft.com/office/powerpoint/2010/main" val="60994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xit" presetSubtype="0" fill="hold"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par>
                          <p:cTn id="41" fill="hold">
                            <p:stCondLst>
                              <p:cond delay="500"/>
                            </p:stCondLst>
                            <p:childTnLst>
                              <p:par>
                                <p:cTn id="42" presetID="6" presetClass="emph" presetSubtype="0" fill="hold" nodeType="afterEffect">
                                  <p:stCondLst>
                                    <p:cond delay="0"/>
                                  </p:stCondLst>
                                  <p:childTnLst>
                                    <p:animScale>
                                      <p:cBhvr>
                                        <p:cTn id="4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2" grpId="1"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La page d’accueil…</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87239"/>
            <a:ext cx="8064896" cy="667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1520" y="2060848"/>
            <a:ext cx="1368152" cy="28803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2627784" y="764704"/>
            <a:ext cx="3096344" cy="646331"/>
          </a:xfrm>
          <a:prstGeom prst="rect">
            <a:avLst/>
          </a:prstGeom>
          <a:noFill/>
          <a:ln w="25400">
            <a:solidFill>
              <a:srgbClr val="FF0000"/>
            </a:solidFill>
            <a:prstDash val="sysDash"/>
          </a:ln>
        </p:spPr>
        <p:txBody>
          <a:bodyPr wrap="square" rtlCol="0">
            <a:spAutoFit/>
          </a:bodyPr>
          <a:lstStyle/>
          <a:p>
            <a:r>
              <a:rPr lang="fr-FR" dirty="0">
                <a:solidFill>
                  <a:srgbClr val="FF0000"/>
                </a:solidFill>
              </a:rPr>
              <a:t>Zone accessible sans inscription </a:t>
            </a:r>
          </a:p>
        </p:txBody>
      </p:sp>
      <p:cxnSp>
        <p:nvCxnSpPr>
          <p:cNvPr id="7" name="Connecteur droit avec flèche 6"/>
          <p:cNvCxnSpPr>
            <a:endCxn id="5" idx="1"/>
          </p:cNvCxnSpPr>
          <p:nvPr/>
        </p:nvCxnSpPr>
        <p:spPr>
          <a:xfrm flipV="1">
            <a:off x="1475656" y="1087870"/>
            <a:ext cx="1152128" cy="118900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91680" y="4509120"/>
            <a:ext cx="3240360" cy="9361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a:xfrm>
            <a:off x="4594283" y="3359542"/>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identifier si vous êtes déjà inscrit</a:t>
            </a:r>
          </a:p>
        </p:txBody>
      </p:sp>
      <p:cxnSp>
        <p:nvCxnSpPr>
          <p:cNvPr id="12" name="Connecteur droit avec flèche 11"/>
          <p:cNvCxnSpPr>
            <a:endCxn id="11" idx="1"/>
          </p:cNvCxnSpPr>
          <p:nvPr/>
        </p:nvCxnSpPr>
        <p:spPr>
          <a:xfrm flipV="1">
            <a:off x="3442155" y="3682708"/>
            <a:ext cx="1152128" cy="104243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004048" y="4513972"/>
            <a:ext cx="3240360" cy="21553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1619672" y="5733256"/>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inscrire si vous êtes nouvel utilisateur</a:t>
            </a:r>
          </a:p>
        </p:txBody>
      </p:sp>
      <p:cxnSp>
        <p:nvCxnSpPr>
          <p:cNvPr id="15" name="Connecteur droit avec flèche 14"/>
          <p:cNvCxnSpPr/>
          <p:nvPr/>
        </p:nvCxnSpPr>
        <p:spPr>
          <a:xfrm flipH="1">
            <a:off x="4572000" y="5229201"/>
            <a:ext cx="1080120" cy="64807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62525" y="4941168"/>
            <a:ext cx="1368152" cy="5040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9" name="Connecteur droit avec flèche 18"/>
          <p:cNvCxnSpPr/>
          <p:nvPr/>
        </p:nvCxnSpPr>
        <p:spPr>
          <a:xfrm flipV="1">
            <a:off x="1445733" y="2972840"/>
            <a:ext cx="1152128" cy="206606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123728" y="2326509"/>
            <a:ext cx="3096344"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Zone accessible uniquement après inscription et identification</a:t>
            </a:r>
          </a:p>
        </p:txBody>
      </p:sp>
    </p:spTree>
    <p:extLst>
      <p:ext uri="{BB962C8B-B14F-4D97-AF65-F5344CB8AC3E}">
        <p14:creationId xmlns:p14="http://schemas.microsoft.com/office/powerpoint/2010/main" val="143201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10" grpId="0" animBg="1"/>
      <p:bldP spid="10" grpId="1" animBg="1"/>
      <p:bldP spid="11" grpId="0" animBg="1"/>
      <p:bldP spid="11" grpId="1" animBg="1"/>
      <p:bldP spid="13" grpId="0" animBg="1"/>
      <p:bldP spid="14" grpId="0" animBg="1"/>
      <p:bldP spid="18" grpId="0" animBg="1"/>
      <p:bldP spid="18" grpId="1" animBg="1"/>
      <p:bldP spid="20" grpId="0" animBg="1"/>
      <p:bldP spid="20"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924060"/>
            <a:ext cx="9000000" cy="481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p:txBody>
      </p:sp>
      <p:sp>
        <p:nvSpPr>
          <p:cNvPr id="11" name="ZoneTexte 10"/>
          <p:cNvSpPr txBox="1"/>
          <p:nvPr/>
        </p:nvSpPr>
        <p:spPr>
          <a:xfrm>
            <a:off x="1763688" y="1196752"/>
            <a:ext cx="4608512"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Nous sommes sur l’offre pour le lot 11</a:t>
            </a:r>
          </a:p>
        </p:txBody>
      </p:sp>
      <p:cxnSp>
        <p:nvCxnSpPr>
          <p:cNvPr id="12" name="Connecteur droit avec flèche 11"/>
          <p:cNvCxnSpPr>
            <a:stCxn id="11" idx="1"/>
          </p:cNvCxnSpPr>
          <p:nvPr/>
        </p:nvCxnSpPr>
        <p:spPr>
          <a:xfrm flipH="1">
            <a:off x="1115616" y="1381418"/>
            <a:ext cx="648072" cy="75143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339752" y="1572471"/>
            <a:ext cx="3456384"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Rappel de son N° de Candidature</a:t>
            </a:r>
          </a:p>
        </p:txBody>
      </p:sp>
      <p:cxnSp>
        <p:nvCxnSpPr>
          <p:cNvPr id="14" name="Connecteur droit avec flèche 13"/>
          <p:cNvCxnSpPr>
            <a:stCxn id="13" idx="1"/>
          </p:cNvCxnSpPr>
          <p:nvPr/>
        </p:nvCxnSpPr>
        <p:spPr>
          <a:xfrm flipH="1">
            <a:off x="1439652" y="1757137"/>
            <a:ext cx="900100" cy="75143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211960" y="2564904"/>
            <a:ext cx="345638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Rappel de la composition du groupement </a:t>
            </a:r>
          </a:p>
        </p:txBody>
      </p:sp>
      <p:cxnSp>
        <p:nvCxnSpPr>
          <p:cNvPr id="16" name="Connecteur droit avec flèche 15"/>
          <p:cNvCxnSpPr>
            <a:stCxn id="15" idx="1"/>
          </p:cNvCxnSpPr>
          <p:nvPr/>
        </p:nvCxnSpPr>
        <p:spPr>
          <a:xfrm flipH="1">
            <a:off x="1439652" y="2888070"/>
            <a:ext cx="2772308" cy="140502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95536" y="4941168"/>
            <a:ext cx="3024336"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Liste des formulaires de l’offre et leurs états : « Saisie en cours », « Non commencée »…</a:t>
            </a:r>
          </a:p>
        </p:txBody>
      </p:sp>
      <p:cxnSp>
        <p:nvCxnSpPr>
          <p:cNvPr id="18" name="Connecteur droit avec flèche 17"/>
          <p:cNvCxnSpPr>
            <a:stCxn id="17" idx="3"/>
            <a:endCxn id="23" idx="1"/>
          </p:cNvCxnSpPr>
          <p:nvPr/>
        </p:nvCxnSpPr>
        <p:spPr>
          <a:xfrm flipV="1">
            <a:off x="3419872" y="5247741"/>
            <a:ext cx="504056" cy="29359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9" idx="0"/>
          </p:cNvCxnSpPr>
          <p:nvPr/>
        </p:nvCxnSpPr>
        <p:spPr>
          <a:xfrm flipV="1">
            <a:off x="4283968" y="4437112"/>
            <a:ext cx="1440160" cy="18002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010" t="70304" r="3322" b="23511"/>
          <a:stretch/>
        </p:blipFill>
        <p:spPr bwMode="auto">
          <a:xfrm>
            <a:off x="5796136" y="4199962"/>
            <a:ext cx="144016" cy="1862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3" name="Accolade ouvrante 22"/>
          <p:cNvSpPr/>
          <p:nvPr/>
        </p:nvSpPr>
        <p:spPr>
          <a:xfrm>
            <a:off x="3923928" y="4095605"/>
            <a:ext cx="288032" cy="2326373"/>
          </a:xfrm>
          <a:prstGeom prst="leftBrace">
            <a:avLst>
              <a:gd name="adj1" fmla="val 52425"/>
              <a:gd name="adj2" fmla="val 49525"/>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 name="ZoneTexte 18"/>
          <p:cNvSpPr txBox="1"/>
          <p:nvPr/>
        </p:nvSpPr>
        <p:spPr>
          <a:xfrm>
            <a:off x="971600" y="6237312"/>
            <a:ext cx="662473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le crayon pour commencer la saisie du 1</a:t>
            </a:r>
            <a:r>
              <a:rPr lang="fr-FR" baseline="30000" dirty="0">
                <a:solidFill>
                  <a:srgbClr val="FF0000"/>
                </a:solidFill>
              </a:rPr>
              <a:t>er</a:t>
            </a:r>
            <a:r>
              <a:rPr lang="fr-FR" dirty="0">
                <a:solidFill>
                  <a:srgbClr val="FF0000"/>
                </a:solidFill>
              </a:rPr>
              <a:t> formulaire</a:t>
            </a:r>
          </a:p>
        </p:txBody>
      </p:sp>
    </p:spTree>
    <p:extLst>
      <p:ext uri="{BB962C8B-B14F-4D97-AF65-F5344CB8AC3E}">
        <p14:creationId xmlns:p14="http://schemas.microsoft.com/office/powerpoint/2010/main" val="30145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xit" presetSubtype="0" fill="hold"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xit" presetSubtype="0" fill="hold" grpId="1"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xit" presetSubtype="0" fill="hold" grpId="1"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par>
                          <p:cTn id="76" fill="hold">
                            <p:stCondLst>
                              <p:cond delay="500"/>
                            </p:stCondLst>
                            <p:childTnLst>
                              <p:par>
                                <p:cTn id="77" presetID="6" presetClass="emph" presetSubtype="0" fill="hold" nodeType="afterEffect">
                                  <p:stCondLst>
                                    <p:cond delay="0"/>
                                  </p:stCondLst>
                                  <p:childTnLst>
                                    <p:animScale>
                                      <p:cBhvr>
                                        <p:cTn id="78" dur="21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5" grpId="0" animBg="1"/>
      <p:bldP spid="15" grpId="1" animBg="1"/>
      <p:bldP spid="17" grpId="0" animBg="1"/>
      <p:bldP spid="17" grpId="1" animBg="1"/>
      <p:bldP spid="23" grpId="0" animBg="1"/>
      <p:bldP spid="23" grpId="1" animBg="1"/>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Renseigner son offre… </a:t>
            </a:r>
            <a:r>
              <a:rPr lang="fr-FR" sz="6000" dirty="0"/>
              <a:t> </a:t>
            </a:r>
          </a:p>
          <a:p>
            <a:r>
              <a:rPr lang="fr-FR" sz="6000" dirty="0">
                <a:sym typeface="Wingdings" panose="05000000000000000000" pitchFamily="2" charset="2"/>
              </a:rPr>
              <a:t> La fiche formation</a:t>
            </a:r>
            <a:endParaRPr lang="fr-FR" sz="6000" dirty="0"/>
          </a:p>
        </p:txBody>
      </p:sp>
    </p:spTree>
    <p:extLst>
      <p:ext uri="{BB962C8B-B14F-4D97-AF65-F5344CB8AC3E}">
        <p14:creationId xmlns:p14="http://schemas.microsoft.com/office/powerpoint/2010/main" val="3208095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La fiche formation</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04281"/>
            <a:ext cx="7343856" cy="5164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21"/>
          <p:cNvSpPr txBox="1"/>
          <p:nvPr/>
        </p:nvSpPr>
        <p:spPr>
          <a:xfrm>
            <a:off x="5189240" y="2492896"/>
            <a:ext cx="2262120"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Fiche formation proprement dites : Généralité sur l’offre</a:t>
            </a:r>
          </a:p>
        </p:txBody>
      </p:sp>
      <p:cxnSp>
        <p:nvCxnSpPr>
          <p:cNvPr id="24" name="Connecteur droit avec flèche 23"/>
          <p:cNvCxnSpPr>
            <a:stCxn id="22" idx="1"/>
          </p:cNvCxnSpPr>
          <p:nvPr/>
        </p:nvCxnSpPr>
        <p:spPr>
          <a:xfrm flipH="1" flipV="1">
            <a:off x="3851920" y="2780931"/>
            <a:ext cx="1337320" cy="17363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7452320" y="4365104"/>
            <a:ext cx="165618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Détails sur 1 à n composantes</a:t>
            </a:r>
          </a:p>
        </p:txBody>
      </p:sp>
      <p:sp>
        <p:nvSpPr>
          <p:cNvPr id="4" name="Accolade fermante 3"/>
          <p:cNvSpPr/>
          <p:nvPr/>
        </p:nvSpPr>
        <p:spPr>
          <a:xfrm>
            <a:off x="7092280" y="3789040"/>
            <a:ext cx="288032" cy="18722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6" name="ZoneTexte 25"/>
          <p:cNvSpPr txBox="1"/>
          <p:nvPr/>
        </p:nvSpPr>
        <p:spPr>
          <a:xfrm>
            <a:off x="7461893" y="5805264"/>
            <a:ext cx="1656184"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Planifier les sessions par composantes</a:t>
            </a:r>
          </a:p>
        </p:txBody>
      </p:sp>
      <p:sp>
        <p:nvSpPr>
          <p:cNvPr id="27" name="Accolade fermante 26"/>
          <p:cNvSpPr/>
          <p:nvPr/>
        </p:nvSpPr>
        <p:spPr>
          <a:xfrm>
            <a:off x="7098043" y="5885226"/>
            <a:ext cx="288032" cy="578739"/>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 name="ZoneTexte 9"/>
          <p:cNvSpPr txBox="1"/>
          <p:nvPr/>
        </p:nvSpPr>
        <p:spPr>
          <a:xfrm>
            <a:off x="1835696" y="5085184"/>
            <a:ext cx="2262120"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pour commencer par la fiche formation</a:t>
            </a:r>
          </a:p>
        </p:txBody>
      </p:sp>
      <p:cxnSp>
        <p:nvCxnSpPr>
          <p:cNvPr id="11" name="Connecteur droit avec flèche 10"/>
          <p:cNvCxnSpPr/>
          <p:nvPr/>
        </p:nvCxnSpPr>
        <p:spPr>
          <a:xfrm flipV="1">
            <a:off x="2966756" y="2954562"/>
            <a:ext cx="741148" cy="213062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63888" y="2636915"/>
            <a:ext cx="295195"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2522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xit" presetSubtype="0" fill="hold" nodeType="with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xit" presetSubtype="0" fill="hold" grpId="1" nodeType="with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xit" presetSubtype="0" fill="hold" grpId="1"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5" grpId="0" animBg="1"/>
      <p:bldP spid="25" grpId="1" animBg="1"/>
      <p:bldP spid="4" grpId="0" animBg="1"/>
      <p:bldP spid="4" grpId="1" animBg="1"/>
      <p:bldP spid="26" grpId="0" animBg="1"/>
      <p:bldP spid="26" grpId="1" animBg="1"/>
      <p:bldP spid="27" grpId="0" animBg="1"/>
      <p:bldP spid="27" grpId="1" animBg="1"/>
      <p:bldP spid="10"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3068960"/>
            <a:ext cx="6912769" cy="2797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4932040" y="3789040"/>
            <a:ext cx="3456384" cy="1477328"/>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fiche formation est découpée en plusieurs parties</a:t>
            </a:r>
          </a:p>
          <a:p>
            <a:r>
              <a:rPr lang="fr-FR" dirty="0">
                <a:solidFill>
                  <a:srgbClr val="FF0000"/>
                </a:solidFill>
              </a:rPr>
              <a:t>Ces parties peuvent se replier à l’aide des flèches pour plus de lisibilité</a:t>
            </a:r>
          </a:p>
        </p:txBody>
      </p:sp>
      <p:sp>
        <p:nvSpPr>
          <p:cNvPr id="12" name="Accolade fermante 11"/>
          <p:cNvSpPr/>
          <p:nvPr/>
        </p:nvSpPr>
        <p:spPr>
          <a:xfrm>
            <a:off x="4572000" y="3645024"/>
            <a:ext cx="288032" cy="18722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La fiche formation</a:t>
            </a:r>
            <a:endParaRPr lang="fr-FR" dirty="0"/>
          </a:p>
        </p:txBody>
      </p:sp>
    </p:spTree>
    <p:extLst>
      <p:ext uri="{BB962C8B-B14F-4D97-AF65-F5344CB8AC3E}">
        <p14:creationId xmlns:p14="http://schemas.microsoft.com/office/powerpoint/2010/main" val="23057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4824"/>
            <a:ext cx="6965978" cy="342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ccolade fermante 11"/>
          <p:cNvSpPr/>
          <p:nvPr/>
        </p:nvSpPr>
        <p:spPr>
          <a:xfrm>
            <a:off x="6300192" y="1973064"/>
            <a:ext cx="288032" cy="18722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ZoneTexte 10"/>
          <p:cNvSpPr txBox="1"/>
          <p:nvPr/>
        </p:nvSpPr>
        <p:spPr>
          <a:xfrm>
            <a:off x="5230416" y="4581128"/>
            <a:ext cx="3456384" cy="1477328"/>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partie identification est fixée par le besoin de la Région</a:t>
            </a:r>
          </a:p>
          <a:p>
            <a:r>
              <a:rPr lang="fr-FR" dirty="0">
                <a:solidFill>
                  <a:srgbClr val="FF0000"/>
                </a:solidFill>
              </a:rPr>
              <a:t>Les champs sont grisés pour indiquer qu’ils ne sont pas modifiables</a:t>
            </a:r>
          </a:p>
        </p:txBody>
      </p:sp>
      <p:sp>
        <p:nvSpPr>
          <p:cNvPr id="7"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La fiche formation</a:t>
            </a:r>
            <a:endParaRPr lang="fr-FR" dirty="0"/>
          </a:p>
        </p:txBody>
      </p:sp>
    </p:spTree>
    <p:extLst>
      <p:ext uri="{BB962C8B-B14F-4D97-AF65-F5344CB8AC3E}">
        <p14:creationId xmlns:p14="http://schemas.microsoft.com/office/powerpoint/2010/main" val="31083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69266"/>
            <a:ext cx="6063779" cy="490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ccolade fermante 11"/>
          <p:cNvSpPr/>
          <p:nvPr/>
        </p:nvSpPr>
        <p:spPr>
          <a:xfrm>
            <a:off x="5292080" y="2146857"/>
            <a:ext cx="288032" cy="18722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ZoneTexte 10"/>
          <p:cNvSpPr txBox="1"/>
          <p:nvPr/>
        </p:nvSpPr>
        <p:spPr>
          <a:xfrm>
            <a:off x="5590149" y="2344297"/>
            <a:ext cx="3456384"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Les éléments de volumétrie occupent 2 parties.</a:t>
            </a:r>
          </a:p>
          <a:p>
            <a:r>
              <a:rPr lang="fr-FR" dirty="0">
                <a:solidFill>
                  <a:srgbClr val="FF0000"/>
                </a:solidFill>
              </a:rPr>
              <a:t>La première rappelle le besoin de la Région, elle est non modifiable.</a:t>
            </a:r>
          </a:p>
        </p:txBody>
      </p:sp>
      <p:sp>
        <p:nvSpPr>
          <p:cNvPr id="7" name="Accolade fermante 6"/>
          <p:cNvSpPr/>
          <p:nvPr/>
        </p:nvSpPr>
        <p:spPr>
          <a:xfrm>
            <a:off x="5292080" y="4189142"/>
            <a:ext cx="288032" cy="18722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 name="ZoneTexte 8"/>
          <p:cNvSpPr txBox="1"/>
          <p:nvPr/>
        </p:nvSpPr>
        <p:spPr>
          <a:xfrm>
            <a:off x="5590149" y="4525081"/>
            <a:ext cx="3456384"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seconde est modifiable, on attend ici votre proposition, le besoin exprimé n’étant qu’indicatif</a:t>
            </a:r>
          </a:p>
        </p:txBody>
      </p:sp>
      <p:sp>
        <p:nvSpPr>
          <p:cNvPr id="2" name="ZoneTexte 1"/>
          <p:cNvSpPr txBox="1"/>
          <p:nvPr/>
        </p:nvSpPr>
        <p:spPr>
          <a:xfrm>
            <a:off x="323528" y="2687207"/>
            <a:ext cx="1584176" cy="107722"/>
          </a:xfrm>
          <a:prstGeom prst="rect">
            <a:avLst/>
          </a:prstGeom>
          <a:solidFill>
            <a:schemeClr val="bg1"/>
          </a:solidFill>
        </p:spPr>
        <p:txBody>
          <a:bodyPr wrap="square" lIns="0" tIns="0" rIns="0" bIns="0" rtlCol="0">
            <a:spAutoFit/>
          </a:bodyPr>
          <a:lstStyle/>
          <a:p>
            <a:r>
              <a:rPr lang="fr-FR" sz="700" dirty="0"/>
              <a:t>Formation  vendue unitairement</a:t>
            </a:r>
          </a:p>
        </p:txBody>
      </p:sp>
      <p:sp>
        <p:nvSpPr>
          <p:cNvPr id="15"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La fiche formation</a:t>
            </a:r>
            <a:endParaRPr lang="fr-FR" dirty="0"/>
          </a:p>
        </p:txBody>
      </p:sp>
      <p:sp>
        <p:nvSpPr>
          <p:cNvPr id="13" name="ZoneTexte 12"/>
          <p:cNvSpPr txBox="1"/>
          <p:nvPr/>
        </p:nvSpPr>
        <p:spPr>
          <a:xfrm>
            <a:off x="323528" y="4919455"/>
            <a:ext cx="1584176" cy="107722"/>
          </a:xfrm>
          <a:prstGeom prst="rect">
            <a:avLst/>
          </a:prstGeom>
          <a:solidFill>
            <a:schemeClr val="bg1"/>
          </a:solidFill>
        </p:spPr>
        <p:txBody>
          <a:bodyPr wrap="square" lIns="0" tIns="0" rIns="0" bIns="0" rtlCol="0">
            <a:spAutoFit/>
          </a:bodyPr>
          <a:lstStyle/>
          <a:p>
            <a:r>
              <a:rPr lang="fr-FR" sz="700" dirty="0"/>
              <a:t>Formation  vendue unitairement</a:t>
            </a:r>
          </a:p>
        </p:txBody>
      </p:sp>
    </p:spTree>
    <p:extLst>
      <p:ext uri="{BB962C8B-B14F-4D97-AF65-F5344CB8AC3E}">
        <p14:creationId xmlns:p14="http://schemas.microsoft.com/office/powerpoint/2010/main" val="39118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7"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La fiche formation</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02" y="2204864"/>
            <a:ext cx="8295246" cy="354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810170" y="967603"/>
            <a:ext cx="5714158"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Pour les formations facturées à l’unité, saisir le nombre d’unité, c’est-à-dire le nombre de formation, elle est égal au nombre de stagiaires</a:t>
            </a:r>
          </a:p>
        </p:txBody>
      </p:sp>
      <p:cxnSp>
        <p:nvCxnSpPr>
          <p:cNvPr id="13" name="Connecteur droit avec flèche 12"/>
          <p:cNvCxnSpPr>
            <a:stCxn id="10" idx="2"/>
          </p:cNvCxnSpPr>
          <p:nvPr/>
        </p:nvCxnSpPr>
        <p:spPr>
          <a:xfrm flipH="1">
            <a:off x="3678479" y="1890933"/>
            <a:ext cx="988770" cy="169747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04000" y="3511460"/>
            <a:ext cx="1739128" cy="153888"/>
          </a:xfrm>
          <a:prstGeom prst="rect">
            <a:avLst/>
          </a:prstGeom>
          <a:solidFill>
            <a:schemeClr val="bg1"/>
          </a:solidFill>
        </p:spPr>
        <p:txBody>
          <a:bodyPr wrap="square" lIns="0" tIns="0" rIns="0" bIns="0" rtlCol="0">
            <a:spAutoFit/>
          </a:bodyPr>
          <a:lstStyle/>
          <a:p>
            <a:r>
              <a:rPr lang="fr-FR" sz="1000" dirty="0"/>
              <a:t>Formations facturées à l’unités</a:t>
            </a:r>
            <a:endParaRPr lang="fr-FR" sz="800" dirty="0"/>
          </a:p>
        </p:txBody>
      </p:sp>
      <p:sp>
        <p:nvSpPr>
          <p:cNvPr id="20" name="ZoneTexte 19"/>
          <p:cNvSpPr txBox="1"/>
          <p:nvPr/>
        </p:nvSpPr>
        <p:spPr>
          <a:xfrm>
            <a:off x="1008000" y="5517232"/>
            <a:ext cx="5714158"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Pour les formations facturées à l’heure,  le nombre d’unités prévues correspond au nombre d’heures totales en centre</a:t>
            </a:r>
          </a:p>
          <a:p>
            <a:r>
              <a:rPr lang="fr-FR" dirty="0">
                <a:solidFill>
                  <a:srgbClr val="FF0000"/>
                </a:solidFill>
              </a:rPr>
              <a:t>(Soit le nb de stagiaire x heure en centre par stagiaire)</a:t>
            </a:r>
          </a:p>
        </p:txBody>
      </p:sp>
      <p:cxnSp>
        <p:nvCxnSpPr>
          <p:cNvPr id="24" name="Connecteur droit avec flèche 23"/>
          <p:cNvCxnSpPr>
            <a:stCxn id="20" idx="0"/>
          </p:cNvCxnSpPr>
          <p:nvPr/>
        </p:nvCxnSpPr>
        <p:spPr>
          <a:xfrm flipH="1" flipV="1">
            <a:off x="3426451" y="3326214"/>
            <a:ext cx="438628" cy="219101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flipV="1">
            <a:off x="1008001" y="4077073"/>
            <a:ext cx="2857078" cy="144015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20" idx="0"/>
          </p:cNvCxnSpPr>
          <p:nvPr/>
        </p:nvCxnSpPr>
        <p:spPr>
          <a:xfrm flipV="1">
            <a:off x="3865079" y="4293097"/>
            <a:ext cx="1715033" cy="12241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174" name="Rectangle 7173"/>
          <p:cNvSpPr/>
          <p:nvPr/>
        </p:nvSpPr>
        <p:spPr>
          <a:xfrm>
            <a:off x="2987824" y="3140968"/>
            <a:ext cx="877255" cy="3704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p:cNvSpPr/>
          <p:nvPr/>
        </p:nvSpPr>
        <p:spPr>
          <a:xfrm>
            <a:off x="395536" y="3861048"/>
            <a:ext cx="877255"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p:cNvSpPr/>
          <p:nvPr/>
        </p:nvSpPr>
        <p:spPr>
          <a:xfrm>
            <a:off x="5076056" y="4149080"/>
            <a:ext cx="877255"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p:cNvSpPr/>
          <p:nvPr/>
        </p:nvSpPr>
        <p:spPr>
          <a:xfrm>
            <a:off x="2987824" y="3403158"/>
            <a:ext cx="877255" cy="3704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75" name="Égal 7174"/>
          <p:cNvSpPr/>
          <p:nvPr/>
        </p:nvSpPr>
        <p:spPr>
          <a:xfrm rot="20892578">
            <a:off x="1868164" y="3593075"/>
            <a:ext cx="749928" cy="411724"/>
          </a:xfrm>
          <a:prstGeom prst="mathEqual">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7" name="Égal 46"/>
          <p:cNvSpPr/>
          <p:nvPr/>
        </p:nvSpPr>
        <p:spPr>
          <a:xfrm>
            <a:off x="3938071" y="3109077"/>
            <a:ext cx="749928" cy="411724"/>
          </a:xfrm>
          <a:prstGeom prst="mathEqual">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176" name="Multiplier 7175"/>
          <p:cNvSpPr/>
          <p:nvPr/>
        </p:nvSpPr>
        <p:spPr>
          <a:xfrm>
            <a:off x="3155857" y="3798937"/>
            <a:ext cx="829220" cy="829220"/>
          </a:xfrm>
          <a:prstGeom prst="mathMultiply">
            <a:avLst>
              <a:gd name="adj1" fmla="val 11745"/>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p:cNvSpPr/>
          <p:nvPr/>
        </p:nvSpPr>
        <p:spPr>
          <a:xfrm>
            <a:off x="395535" y="3861048"/>
            <a:ext cx="877255"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p:cNvSpPr txBox="1"/>
          <p:nvPr/>
        </p:nvSpPr>
        <p:spPr>
          <a:xfrm>
            <a:off x="5076056" y="2850320"/>
            <a:ext cx="388843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indiquez également ici le nb de sessions envisagées et le nb de sites</a:t>
            </a:r>
          </a:p>
        </p:txBody>
      </p:sp>
      <p:cxnSp>
        <p:nvCxnSpPr>
          <p:cNvPr id="51" name="Connecteur droit avec flèche 50"/>
          <p:cNvCxnSpPr/>
          <p:nvPr/>
        </p:nvCxnSpPr>
        <p:spPr>
          <a:xfrm flipH="1">
            <a:off x="3678479" y="3173485"/>
            <a:ext cx="1397578" cy="68756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131839" y="3832426"/>
            <a:ext cx="877255"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5" name="Connecteur droit avec flèche 54"/>
          <p:cNvCxnSpPr>
            <a:stCxn id="50" idx="2"/>
          </p:cNvCxnSpPr>
          <p:nvPr/>
        </p:nvCxnSpPr>
        <p:spPr>
          <a:xfrm flipH="1">
            <a:off x="6366279" y="3496651"/>
            <a:ext cx="653993" cy="39029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819638" y="3858322"/>
            <a:ext cx="877255"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ZoneTexte 58"/>
          <p:cNvSpPr txBox="1"/>
          <p:nvPr/>
        </p:nvSpPr>
        <p:spPr>
          <a:xfrm>
            <a:off x="5076056" y="5037409"/>
            <a:ext cx="3888432"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remplirez les durées par personnes en centre (si nécessaire) en entreprise (si nécessaire) et ferez la somme pour le parcours total.</a:t>
            </a:r>
          </a:p>
        </p:txBody>
      </p:sp>
      <p:cxnSp>
        <p:nvCxnSpPr>
          <p:cNvPr id="60" name="Connecteur droit avec flèche 59"/>
          <p:cNvCxnSpPr/>
          <p:nvPr/>
        </p:nvCxnSpPr>
        <p:spPr>
          <a:xfrm flipH="1" flipV="1">
            <a:off x="6693275" y="4293096"/>
            <a:ext cx="326997" cy="72746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4313036" y="4149080"/>
            <a:ext cx="2380240"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4" name="Connecteur droit avec flèche 63"/>
          <p:cNvCxnSpPr>
            <a:stCxn id="59" idx="0"/>
          </p:cNvCxnSpPr>
          <p:nvPr/>
        </p:nvCxnSpPr>
        <p:spPr>
          <a:xfrm flipH="1" flipV="1">
            <a:off x="6693276" y="4552507"/>
            <a:ext cx="326996" cy="48490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313036" y="4408490"/>
            <a:ext cx="2380240"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7" name="Connecteur droit avec flèche 66"/>
          <p:cNvCxnSpPr/>
          <p:nvPr/>
        </p:nvCxnSpPr>
        <p:spPr>
          <a:xfrm flipH="1" flipV="1">
            <a:off x="6693276" y="4772174"/>
            <a:ext cx="326996" cy="24245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4313036" y="4628157"/>
            <a:ext cx="2380240"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85" name="Plus 7184"/>
          <p:cNvSpPr/>
          <p:nvPr/>
        </p:nvSpPr>
        <p:spPr>
          <a:xfrm>
            <a:off x="5468329" y="4283492"/>
            <a:ext cx="223565" cy="223565"/>
          </a:xfrm>
          <a:prstGeom prst="mathPlus">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86" name="Égal 7185"/>
          <p:cNvSpPr/>
          <p:nvPr/>
        </p:nvSpPr>
        <p:spPr>
          <a:xfrm>
            <a:off x="5436096" y="4549211"/>
            <a:ext cx="288032" cy="230788"/>
          </a:xfrm>
          <a:prstGeom prst="mathEqual">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cxnSp>
        <p:nvCxnSpPr>
          <p:cNvPr id="21" name="Connecteur droit avec flèche 20"/>
          <p:cNvCxnSpPr>
            <a:stCxn id="10" idx="2"/>
          </p:cNvCxnSpPr>
          <p:nvPr/>
        </p:nvCxnSpPr>
        <p:spPr>
          <a:xfrm flipH="1">
            <a:off x="936049" y="1890933"/>
            <a:ext cx="3731200" cy="208550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77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fade">
                                      <p:cBhvr>
                                        <p:cTn id="27" dur="500"/>
                                        <p:tgtEl>
                                          <p:spTgt spid="7175"/>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7175"/>
                                        </p:tgtEl>
                                      </p:cBhvr>
                                    </p:animEffect>
                                    <p:set>
                                      <p:cBhvr>
                                        <p:cTn id="42" dur="1" fill="hold">
                                          <p:stCondLst>
                                            <p:cond delay="499"/>
                                          </p:stCondLst>
                                        </p:cTn>
                                        <p:tgtEl>
                                          <p:spTgt spid="717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43"/>
                                        </p:tgtEl>
                                      </p:cBhvr>
                                    </p:animEffect>
                                    <p:set>
                                      <p:cBhvr>
                                        <p:cTn id="45" dur="1" fill="hold">
                                          <p:stCondLst>
                                            <p:cond delay="499"/>
                                          </p:stCondLst>
                                        </p:cTn>
                                        <p:tgtEl>
                                          <p:spTgt spid="4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174"/>
                                        </p:tgtEl>
                                        <p:attrNameLst>
                                          <p:attrName>style.visibility</p:attrName>
                                        </p:attrNameLst>
                                      </p:cBhvr>
                                      <p:to>
                                        <p:strVal val="visible"/>
                                      </p:to>
                                    </p:set>
                                    <p:animEffect transition="in" filter="fade">
                                      <p:cBhvr>
                                        <p:cTn id="56" dur="500"/>
                                        <p:tgtEl>
                                          <p:spTgt spid="717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7176"/>
                                        </p:tgtEl>
                                        <p:attrNameLst>
                                          <p:attrName>style.visibility</p:attrName>
                                        </p:attrNameLst>
                                      </p:cBhvr>
                                      <p:to>
                                        <p:strVal val="visible"/>
                                      </p:to>
                                    </p:set>
                                    <p:animEffect transition="in" filter="fade">
                                      <p:cBhvr>
                                        <p:cTn id="75" dur="500"/>
                                        <p:tgtEl>
                                          <p:spTgt spid="7176"/>
                                        </p:tgtEl>
                                      </p:cBhvr>
                                    </p:animEffect>
                                  </p:childTnLst>
                                </p:cTn>
                              </p:par>
                              <p:par>
                                <p:cTn id="76" presetID="10"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par>
                                <p:cTn id="82" presetID="10" presetClass="exit" presetSubtype="0" fill="hold" nodeType="withEffect">
                                  <p:stCondLst>
                                    <p:cond delay="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0"/>
                                        </p:tgtEl>
                                      </p:cBhvr>
                                    </p:animEffect>
                                    <p:set>
                                      <p:cBhvr>
                                        <p:cTn id="87" dur="1" fill="hold">
                                          <p:stCondLst>
                                            <p:cond delay="499"/>
                                          </p:stCondLst>
                                        </p:cTn>
                                        <p:tgtEl>
                                          <p:spTgt spid="3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par>
                                <p:cTn id="93" presetID="10" presetClass="exit" presetSubtype="0" fill="hold" grpId="1" nodeType="withEffect">
                                  <p:stCondLst>
                                    <p:cond delay="0"/>
                                  </p:stCondLst>
                                  <p:childTnLst>
                                    <p:animEffect transition="out" filter="fade">
                                      <p:cBhvr>
                                        <p:cTn id="94" dur="500"/>
                                        <p:tgtEl>
                                          <p:spTgt spid="7174"/>
                                        </p:tgtEl>
                                      </p:cBhvr>
                                    </p:animEffect>
                                    <p:set>
                                      <p:cBhvr>
                                        <p:cTn id="95" dur="1" fill="hold">
                                          <p:stCondLst>
                                            <p:cond delay="499"/>
                                          </p:stCondLst>
                                        </p:cTn>
                                        <p:tgtEl>
                                          <p:spTgt spid="7174"/>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47"/>
                                        </p:tgtEl>
                                      </p:cBhvr>
                                    </p:animEffect>
                                    <p:set>
                                      <p:cBhvr>
                                        <p:cTn id="98" dur="1" fill="hold">
                                          <p:stCondLst>
                                            <p:cond delay="499"/>
                                          </p:stCondLst>
                                        </p:cTn>
                                        <p:tgtEl>
                                          <p:spTgt spid="47"/>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49"/>
                                        </p:tgtEl>
                                      </p:cBhvr>
                                    </p:animEffect>
                                    <p:set>
                                      <p:cBhvr>
                                        <p:cTn id="101" dur="1" fill="hold">
                                          <p:stCondLst>
                                            <p:cond delay="499"/>
                                          </p:stCondLst>
                                        </p:cTn>
                                        <p:tgtEl>
                                          <p:spTgt spid="49"/>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7176"/>
                                        </p:tgtEl>
                                      </p:cBhvr>
                                    </p:animEffect>
                                    <p:set>
                                      <p:cBhvr>
                                        <p:cTn id="104" dur="1" fill="hold">
                                          <p:stCondLst>
                                            <p:cond delay="499"/>
                                          </p:stCondLst>
                                        </p:cTn>
                                        <p:tgtEl>
                                          <p:spTgt spid="7176"/>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44"/>
                                        </p:tgtEl>
                                      </p:cBhvr>
                                    </p:animEffect>
                                    <p:set>
                                      <p:cBhvr>
                                        <p:cTn id="107" dur="1" fill="hold">
                                          <p:stCondLst>
                                            <p:cond delay="499"/>
                                          </p:stCondLst>
                                        </p:cTn>
                                        <p:tgtEl>
                                          <p:spTgt spid="44"/>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0"/>
                                        </p:tgtEl>
                                      </p:cBhvr>
                                    </p:animEffect>
                                    <p:set>
                                      <p:cBhvr>
                                        <p:cTn id="110" dur="1" fill="hold">
                                          <p:stCondLst>
                                            <p:cond delay="499"/>
                                          </p:stCondLst>
                                        </p:cTn>
                                        <p:tgtEl>
                                          <p:spTgt spid="2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fade">
                                      <p:cBhvr>
                                        <p:cTn id="118" dur="500"/>
                                        <p:tgtEl>
                                          <p:spTgt spid="5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fade">
                                      <p:cBhvr>
                                        <p:cTn id="126" dur="500"/>
                                        <p:tgtEl>
                                          <p:spTgt spid="56"/>
                                        </p:tgtEl>
                                      </p:cBhvr>
                                    </p:animEffect>
                                  </p:childTnLst>
                                </p:cTn>
                              </p:par>
                              <p:par>
                                <p:cTn id="127" presetID="10" presetClass="exit" presetSubtype="0" fill="hold" nodeType="withEffect">
                                  <p:stCondLst>
                                    <p:cond delay="0"/>
                                  </p:stCondLst>
                                  <p:childTnLst>
                                    <p:animEffect transition="out" filter="fade">
                                      <p:cBhvr>
                                        <p:cTn id="128" dur="500"/>
                                        <p:tgtEl>
                                          <p:spTgt spid="51"/>
                                        </p:tgtEl>
                                      </p:cBhvr>
                                    </p:animEffect>
                                    <p:set>
                                      <p:cBhvr>
                                        <p:cTn id="129" dur="1" fill="hold">
                                          <p:stCondLst>
                                            <p:cond delay="499"/>
                                          </p:stCondLst>
                                        </p:cTn>
                                        <p:tgtEl>
                                          <p:spTgt spid="51"/>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9"/>
                                        </p:tgtEl>
                                        <p:attrNameLst>
                                          <p:attrName>style.visibility</p:attrName>
                                        </p:attrNameLst>
                                      </p:cBhvr>
                                      <p:to>
                                        <p:strVal val="visible"/>
                                      </p:to>
                                    </p:set>
                                    <p:animEffect transition="in" filter="fade">
                                      <p:cBhvr>
                                        <p:cTn id="137" dur="500"/>
                                        <p:tgtEl>
                                          <p:spTgt spid="59"/>
                                        </p:tgtEl>
                                      </p:cBhvr>
                                    </p:animEffect>
                                  </p:childTnLst>
                                </p:cTn>
                              </p:par>
                              <p:par>
                                <p:cTn id="138" presetID="10" presetClass="entr" presetSubtype="0" fill="hold" nodeType="with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500"/>
                                        <p:tgtEl>
                                          <p:spTgt spid="6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500"/>
                                        <p:tgtEl>
                                          <p:spTgt spid="63"/>
                                        </p:tgtEl>
                                      </p:cBhvr>
                                    </p:animEffect>
                                  </p:childTnLst>
                                </p:cTn>
                              </p:par>
                              <p:par>
                                <p:cTn id="144" presetID="10" presetClass="exit" presetSubtype="0" fill="hold" grpId="1" nodeType="withEffect">
                                  <p:stCondLst>
                                    <p:cond delay="0"/>
                                  </p:stCondLst>
                                  <p:childTnLst>
                                    <p:animEffect transition="out" filter="fade">
                                      <p:cBhvr>
                                        <p:cTn id="145" dur="500"/>
                                        <p:tgtEl>
                                          <p:spTgt spid="50"/>
                                        </p:tgtEl>
                                      </p:cBhvr>
                                    </p:animEffect>
                                    <p:set>
                                      <p:cBhvr>
                                        <p:cTn id="146" dur="1" fill="hold">
                                          <p:stCondLst>
                                            <p:cond delay="499"/>
                                          </p:stCondLst>
                                        </p:cTn>
                                        <p:tgtEl>
                                          <p:spTgt spid="50"/>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55"/>
                                        </p:tgtEl>
                                      </p:cBhvr>
                                    </p:animEffect>
                                    <p:set>
                                      <p:cBhvr>
                                        <p:cTn id="149" dur="1" fill="hold">
                                          <p:stCondLst>
                                            <p:cond delay="499"/>
                                          </p:stCondLst>
                                        </p:cTn>
                                        <p:tgtEl>
                                          <p:spTgt spid="55"/>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56"/>
                                        </p:tgtEl>
                                      </p:cBhvr>
                                    </p:animEffect>
                                    <p:set>
                                      <p:cBhvr>
                                        <p:cTn id="152" dur="1" fill="hold">
                                          <p:stCondLst>
                                            <p:cond delay="499"/>
                                          </p:stCondLst>
                                        </p:cTn>
                                        <p:tgtEl>
                                          <p:spTgt spid="56"/>
                                        </p:tgtEl>
                                        <p:attrNameLst>
                                          <p:attrName>style.visibility</p:attrName>
                                        </p:attrNameLst>
                                      </p:cBhvr>
                                      <p:to>
                                        <p:strVal val="hidden"/>
                                      </p:to>
                                    </p:set>
                                  </p:childTnLst>
                                </p:cTn>
                              </p:par>
                            </p:childTnLst>
                          </p:cTn>
                        </p:par>
                        <p:par>
                          <p:cTn id="153" fill="hold">
                            <p:stCondLst>
                              <p:cond delay="500"/>
                            </p:stCondLst>
                            <p:childTnLst>
                              <p:par>
                                <p:cTn id="154" presetID="10" presetClass="entr" presetSubtype="0" fill="hold" nodeType="afterEffect">
                                  <p:stCondLst>
                                    <p:cond delay="0"/>
                                  </p:stCondLst>
                                  <p:childTnLst>
                                    <p:set>
                                      <p:cBhvr>
                                        <p:cTn id="155" dur="1" fill="hold">
                                          <p:stCondLst>
                                            <p:cond delay="0"/>
                                          </p:stCondLst>
                                        </p:cTn>
                                        <p:tgtEl>
                                          <p:spTgt spid="64"/>
                                        </p:tgtEl>
                                        <p:attrNameLst>
                                          <p:attrName>style.visibility</p:attrName>
                                        </p:attrNameLst>
                                      </p:cBhvr>
                                      <p:to>
                                        <p:strVal val="visible"/>
                                      </p:to>
                                    </p:set>
                                    <p:animEffect transition="in" filter="fade">
                                      <p:cBhvr>
                                        <p:cTn id="156" dur="500"/>
                                        <p:tgtEl>
                                          <p:spTgt spid="6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5"/>
                                        </p:tgtEl>
                                        <p:attrNameLst>
                                          <p:attrName>style.visibility</p:attrName>
                                        </p:attrNameLst>
                                      </p:cBhvr>
                                      <p:to>
                                        <p:strVal val="visible"/>
                                      </p:to>
                                    </p:set>
                                    <p:animEffect transition="in" filter="fade">
                                      <p:cBhvr>
                                        <p:cTn id="159" dur="500"/>
                                        <p:tgtEl>
                                          <p:spTgt spid="65"/>
                                        </p:tgtEl>
                                      </p:cBhvr>
                                    </p:animEffect>
                                  </p:childTnLst>
                                </p:cTn>
                              </p:par>
                              <p:par>
                                <p:cTn id="160" presetID="10" presetClass="exit" presetSubtype="0" fill="hold" nodeType="withEffect">
                                  <p:stCondLst>
                                    <p:cond delay="0"/>
                                  </p:stCondLst>
                                  <p:childTnLst>
                                    <p:animEffect transition="out" filter="fade">
                                      <p:cBhvr>
                                        <p:cTn id="161" dur="500"/>
                                        <p:tgtEl>
                                          <p:spTgt spid="60"/>
                                        </p:tgtEl>
                                      </p:cBhvr>
                                    </p:animEffect>
                                    <p:set>
                                      <p:cBhvr>
                                        <p:cTn id="162" dur="1" fill="hold">
                                          <p:stCondLst>
                                            <p:cond delay="499"/>
                                          </p:stCondLst>
                                        </p:cTn>
                                        <p:tgtEl>
                                          <p:spTgt spid="60"/>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63"/>
                                        </p:tgtEl>
                                      </p:cBhvr>
                                    </p:animEffect>
                                    <p:set>
                                      <p:cBhvr>
                                        <p:cTn id="165" dur="1" fill="hold">
                                          <p:stCondLst>
                                            <p:cond delay="499"/>
                                          </p:stCondLst>
                                        </p:cTn>
                                        <p:tgtEl>
                                          <p:spTgt spid="63"/>
                                        </p:tgtEl>
                                        <p:attrNameLst>
                                          <p:attrName>style.visibility</p:attrName>
                                        </p:attrNameLst>
                                      </p:cBhvr>
                                      <p:to>
                                        <p:strVal val="hidden"/>
                                      </p:to>
                                    </p:set>
                                  </p:childTnLst>
                                </p:cTn>
                              </p:par>
                            </p:childTnLst>
                          </p:cTn>
                        </p:par>
                        <p:par>
                          <p:cTn id="166" fill="hold">
                            <p:stCondLst>
                              <p:cond delay="1000"/>
                            </p:stCondLst>
                            <p:childTnLst>
                              <p:par>
                                <p:cTn id="167" presetID="10" presetClass="entr" presetSubtype="0" fill="hold" nodeType="afterEffect">
                                  <p:stCondLst>
                                    <p:cond delay="0"/>
                                  </p:stCondLst>
                                  <p:childTnLst>
                                    <p:set>
                                      <p:cBhvr>
                                        <p:cTn id="168" dur="1" fill="hold">
                                          <p:stCondLst>
                                            <p:cond delay="0"/>
                                          </p:stCondLst>
                                        </p:cTn>
                                        <p:tgtEl>
                                          <p:spTgt spid="67"/>
                                        </p:tgtEl>
                                        <p:attrNameLst>
                                          <p:attrName>style.visibility</p:attrName>
                                        </p:attrNameLst>
                                      </p:cBhvr>
                                      <p:to>
                                        <p:strVal val="visible"/>
                                      </p:to>
                                    </p:set>
                                    <p:animEffect transition="in" filter="fade">
                                      <p:cBhvr>
                                        <p:cTn id="169" dur="500"/>
                                        <p:tgtEl>
                                          <p:spTgt spid="6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8"/>
                                        </p:tgtEl>
                                        <p:attrNameLst>
                                          <p:attrName>style.visibility</p:attrName>
                                        </p:attrNameLst>
                                      </p:cBhvr>
                                      <p:to>
                                        <p:strVal val="visible"/>
                                      </p:to>
                                    </p:set>
                                    <p:animEffect transition="in" filter="fade">
                                      <p:cBhvr>
                                        <p:cTn id="172" dur="500"/>
                                        <p:tgtEl>
                                          <p:spTgt spid="68"/>
                                        </p:tgtEl>
                                      </p:cBhvr>
                                    </p:animEffect>
                                  </p:childTnLst>
                                </p:cTn>
                              </p:par>
                              <p:par>
                                <p:cTn id="173" presetID="10" presetClass="exit" presetSubtype="0" fill="hold" nodeType="withEffect">
                                  <p:stCondLst>
                                    <p:cond delay="0"/>
                                  </p:stCondLst>
                                  <p:childTnLst>
                                    <p:animEffect transition="out" filter="fade">
                                      <p:cBhvr>
                                        <p:cTn id="174" dur="500"/>
                                        <p:tgtEl>
                                          <p:spTgt spid="64"/>
                                        </p:tgtEl>
                                      </p:cBhvr>
                                    </p:animEffect>
                                    <p:set>
                                      <p:cBhvr>
                                        <p:cTn id="175" dur="1" fill="hold">
                                          <p:stCondLst>
                                            <p:cond delay="499"/>
                                          </p:stCondLst>
                                        </p:cTn>
                                        <p:tgtEl>
                                          <p:spTgt spid="64"/>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65"/>
                                        </p:tgtEl>
                                      </p:cBhvr>
                                    </p:animEffect>
                                    <p:set>
                                      <p:cBhvr>
                                        <p:cTn id="178" dur="1" fill="hold">
                                          <p:stCondLst>
                                            <p:cond delay="499"/>
                                          </p:stCondLst>
                                        </p:cTn>
                                        <p:tgtEl>
                                          <p:spTgt spid="65"/>
                                        </p:tgtEl>
                                        <p:attrNameLst>
                                          <p:attrName>style.visibility</p:attrName>
                                        </p:attrNameLst>
                                      </p:cBhvr>
                                      <p:to>
                                        <p:strVal val="hidden"/>
                                      </p:to>
                                    </p:set>
                                  </p:childTnLst>
                                </p:cTn>
                              </p:par>
                            </p:childTnLst>
                          </p:cTn>
                        </p:par>
                        <p:par>
                          <p:cTn id="179" fill="hold">
                            <p:stCondLst>
                              <p:cond delay="1500"/>
                            </p:stCondLst>
                            <p:childTnLst>
                              <p:par>
                                <p:cTn id="180" presetID="10" presetClass="exit" presetSubtype="0" fill="hold" nodeType="afterEffect">
                                  <p:stCondLst>
                                    <p:cond delay="0"/>
                                  </p:stCondLst>
                                  <p:childTnLst>
                                    <p:animEffect transition="out" filter="fade">
                                      <p:cBhvr>
                                        <p:cTn id="181" dur="500"/>
                                        <p:tgtEl>
                                          <p:spTgt spid="67"/>
                                        </p:tgtEl>
                                      </p:cBhvr>
                                    </p:animEffect>
                                    <p:set>
                                      <p:cBhvr>
                                        <p:cTn id="182" dur="1" fill="hold">
                                          <p:stCondLst>
                                            <p:cond delay="499"/>
                                          </p:stCondLst>
                                        </p:cTn>
                                        <p:tgtEl>
                                          <p:spTgt spid="67"/>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68"/>
                                        </p:tgtEl>
                                      </p:cBhvr>
                                    </p:animEffect>
                                    <p:set>
                                      <p:cBhvr>
                                        <p:cTn id="185" dur="1" fill="hold">
                                          <p:stCondLst>
                                            <p:cond delay="499"/>
                                          </p:stCondLst>
                                        </p:cTn>
                                        <p:tgtEl>
                                          <p:spTgt spid="68"/>
                                        </p:tgtEl>
                                        <p:attrNameLst>
                                          <p:attrName>style.visibility</p:attrName>
                                        </p:attrNameLst>
                                      </p:cBhvr>
                                      <p:to>
                                        <p:strVal val="hidden"/>
                                      </p:to>
                                    </p:set>
                                  </p:childTnLst>
                                </p:cTn>
                              </p:par>
                            </p:childTnLst>
                          </p:cTn>
                        </p:par>
                        <p:par>
                          <p:cTn id="186" fill="hold">
                            <p:stCondLst>
                              <p:cond delay="2000"/>
                            </p:stCondLst>
                            <p:childTnLst>
                              <p:par>
                                <p:cTn id="187" presetID="10" presetClass="entr" presetSubtype="0" fill="hold" grpId="0" nodeType="afterEffect">
                                  <p:stCondLst>
                                    <p:cond delay="0"/>
                                  </p:stCondLst>
                                  <p:childTnLst>
                                    <p:set>
                                      <p:cBhvr>
                                        <p:cTn id="188" dur="1" fill="hold">
                                          <p:stCondLst>
                                            <p:cond delay="0"/>
                                          </p:stCondLst>
                                        </p:cTn>
                                        <p:tgtEl>
                                          <p:spTgt spid="7186"/>
                                        </p:tgtEl>
                                        <p:attrNameLst>
                                          <p:attrName>style.visibility</p:attrName>
                                        </p:attrNameLst>
                                      </p:cBhvr>
                                      <p:to>
                                        <p:strVal val="visible"/>
                                      </p:to>
                                    </p:set>
                                    <p:animEffect transition="in" filter="fade">
                                      <p:cBhvr>
                                        <p:cTn id="189" dur="500"/>
                                        <p:tgtEl>
                                          <p:spTgt spid="7186"/>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7185"/>
                                        </p:tgtEl>
                                        <p:attrNameLst>
                                          <p:attrName>style.visibility</p:attrName>
                                        </p:attrNameLst>
                                      </p:cBhvr>
                                      <p:to>
                                        <p:strVal val="visible"/>
                                      </p:to>
                                    </p:set>
                                    <p:animEffect transition="in" filter="fade">
                                      <p:cBhvr>
                                        <p:cTn id="192" dur="500"/>
                                        <p:tgtEl>
                                          <p:spTgt spid="7185"/>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59"/>
                                        </p:tgtEl>
                                      </p:cBhvr>
                                    </p:animEffect>
                                    <p:set>
                                      <p:cBhvr>
                                        <p:cTn id="197" dur="1" fill="hold">
                                          <p:stCondLst>
                                            <p:cond delay="499"/>
                                          </p:stCondLst>
                                        </p:cTn>
                                        <p:tgtEl>
                                          <p:spTgt spid="59"/>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7186"/>
                                        </p:tgtEl>
                                      </p:cBhvr>
                                    </p:animEffect>
                                    <p:set>
                                      <p:cBhvr>
                                        <p:cTn id="200" dur="1" fill="hold">
                                          <p:stCondLst>
                                            <p:cond delay="499"/>
                                          </p:stCondLst>
                                        </p:cTn>
                                        <p:tgtEl>
                                          <p:spTgt spid="7186"/>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7185"/>
                                        </p:tgtEl>
                                      </p:cBhvr>
                                    </p:animEffect>
                                    <p:set>
                                      <p:cBhvr>
                                        <p:cTn id="203" dur="1" fill="hold">
                                          <p:stCondLst>
                                            <p:cond delay="499"/>
                                          </p:stCondLst>
                                        </p:cTn>
                                        <p:tgtEl>
                                          <p:spTgt spid="7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0" grpId="0" animBg="1"/>
      <p:bldP spid="20" grpId="1" animBg="1"/>
      <p:bldP spid="7174" grpId="0" animBg="1"/>
      <p:bldP spid="7174" grpId="1" animBg="1"/>
      <p:bldP spid="43" grpId="0" animBg="1"/>
      <p:bldP spid="43" grpId="1" animBg="1"/>
      <p:bldP spid="44" grpId="0" animBg="1"/>
      <p:bldP spid="44" grpId="1" animBg="1"/>
      <p:bldP spid="45" grpId="0" animBg="1"/>
      <p:bldP spid="45" grpId="1" animBg="1"/>
      <p:bldP spid="7175" grpId="0" animBg="1"/>
      <p:bldP spid="7175" grpId="1" animBg="1"/>
      <p:bldP spid="47" grpId="0" animBg="1"/>
      <p:bldP spid="47" grpId="1" animBg="1"/>
      <p:bldP spid="7176" grpId="0" animBg="1"/>
      <p:bldP spid="7176" grpId="1" animBg="1"/>
      <p:bldP spid="49" grpId="0" animBg="1"/>
      <p:bldP spid="49" grpId="1" animBg="1"/>
      <p:bldP spid="50" grpId="0" animBg="1"/>
      <p:bldP spid="50" grpId="1" animBg="1"/>
      <p:bldP spid="54" grpId="0" animBg="1"/>
      <p:bldP spid="54" grpId="1" animBg="1"/>
      <p:bldP spid="56" grpId="0" animBg="1"/>
      <p:bldP spid="56" grpId="1" animBg="1"/>
      <p:bldP spid="59" grpId="0" animBg="1"/>
      <p:bldP spid="59" grpId="1" animBg="1"/>
      <p:bldP spid="63" grpId="0" animBg="1"/>
      <p:bldP spid="63" grpId="1" animBg="1"/>
      <p:bldP spid="65" grpId="0" animBg="1"/>
      <p:bldP spid="65" grpId="1" animBg="1"/>
      <p:bldP spid="68" grpId="0" animBg="1"/>
      <p:bldP spid="68" grpId="1" animBg="1"/>
      <p:bldP spid="7185" grpId="0" animBg="1"/>
      <p:bldP spid="7185" grpId="1" animBg="1"/>
      <p:bldP spid="7186" grpId="0" animBg="1"/>
      <p:bldP spid="7186"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5327"/>
            <a:ext cx="8709067" cy="518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ZoneTexte 34"/>
          <p:cNvSpPr txBox="1"/>
          <p:nvPr/>
        </p:nvSpPr>
        <p:spPr>
          <a:xfrm>
            <a:off x="5133587" y="1875234"/>
            <a:ext cx="3024336" cy="1477328"/>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Les 3 parties restantes sont indicatives, et définissent le besoin de la Région.</a:t>
            </a:r>
          </a:p>
          <a:p>
            <a:r>
              <a:rPr lang="fr-FR" dirty="0">
                <a:solidFill>
                  <a:srgbClr val="FF0000"/>
                </a:solidFill>
              </a:rPr>
              <a:t>L’organisme ne peut pas modifier ces champs</a:t>
            </a:r>
          </a:p>
        </p:txBody>
      </p:sp>
      <p:sp>
        <p:nvSpPr>
          <p:cNvPr id="38" name="Organigramme : Extraire 37"/>
          <p:cNvSpPr/>
          <p:nvPr/>
        </p:nvSpPr>
        <p:spPr>
          <a:xfrm>
            <a:off x="7690130" y="3713559"/>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a:solidFill>
                  <a:srgbClr val="FF0000"/>
                </a:solidFill>
              </a:rPr>
              <a:t>!</a:t>
            </a:r>
            <a:endParaRPr lang="fr-FR" sz="1200" b="1" dirty="0">
              <a:solidFill>
                <a:srgbClr val="FF0000"/>
              </a:solidFill>
            </a:endParaRPr>
          </a:p>
        </p:txBody>
      </p:sp>
      <p:sp>
        <p:nvSpPr>
          <p:cNvPr id="37" name="ZoneTexte 36"/>
          <p:cNvSpPr txBox="1"/>
          <p:nvPr/>
        </p:nvSpPr>
        <p:spPr>
          <a:xfrm>
            <a:off x="4067944" y="3569543"/>
            <a:ext cx="4824535" cy="2308324"/>
          </a:xfrm>
          <a:prstGeom prst="rect">
            <a:avLst/>
          </a:prstGeom>
          <a:solidFill>
            <a:schemeClr val="bg1">
              <a:alpha val="46000"/>
            </a:schemeClr>
          </a:solidFill>
          <a:ln w="25400">
            <a:solidFill>
              <a:srgbClr val="FF0000"/>
            </a:solidFill>
            <a:prstDash val="sysDash"/>
          </a:ln>
        </p:spPr>
        <p:txBody>
          <a:bodyPr wrap="square" rtlCol="0">
            <a:spAutoFit/>
          </a:bodyPr>
          <a:lstStyle/>
          <a:p>
            <a:r>
              <a:rPr lang="fr-FR" dirty="0">
                <a:solidFill>
                  <a:srgbClr val="FF0000"/>
                </a:solidFill>
              </a:rPr>
              <a:t>Attention </a:t>
            </a:r>
          </a:p>
          <a:p>
            <a:r>
              <a:rPr lang="fr-FR" dirty="0">
                <a:solidFill>
                  <a:srgbClr val="FF0000"/>
                </a:solidFill>
              </a:rPr>
              <a:t>En cas de définition géographique du besoin par la Région, une aire de mise en œuvre et/ou des sites obligatoires ou optionnels pourront éventuellement être précisés. </a:t>
            </a:r>
          </a:p>
          <a:p>
            <a:r>
              <a:rPr lang="fr-FR" dirty="0">
                <a:solidFill>
                  <a:srgbClr val="FF0000"/>
                </a:solidFill>
              </a:rPr>
              <a:t>La définition des champs et donc votre engagement géographique, seront décrit dans le DCE.</a:t>
            </a:r>
          </a:p>
        </p:txBody>
      </p:sp>
      <p:sp>
        <p:nvSpPr>
          <p:cNvPr id="39" name="Accolade fermante 38"/>
          <p:cNvSpPr/>
          <p:nvPr/>
        </p:nvSpPr>
        <p:spPr>
          <a:xfrm>
            <a:off x="2771800" y="3209502"/>
            <a:ext cx="288032" cy="1740913"/>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40" name="Connecteur droit avec flèche 39"/>
          <p:cNvCxnSpPr/>
          <p:nvPr/>
        </p:nvCxnSpPr>
        <p:spPr>
          <a:xfrm flipH="1">
            <a:off x="3203848" y="4088590"/>
            <a:ext cx="864096" cy="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259632" y="2057375"/>
            <a:ext cx="936104" cy="123111"/>
          </a:xfrm>
          <a:prstGeom prst="rect">
            <a:avLst/>
          </a:prstGeom>
          <a:solidFill>
            <a:schemeClr val="bg1">
              <a:lumMod val="95000"/>
            </a:schemeClr>
          </a:solidFill>
        </p:spPr>
        <p:txBody>
          <a:bodyPr wrap="square" lIns="0" tIns="0" rIns="0" bIns="0" rtlCol="0">
            <a:spAutoFit/>
          </a:bodyPr>
          <a:lstStyle/>
          <a:p>
            <a:r>
              <a:rPr lang="fr-FR" sz="800" dirty="0"/>
              <a:t>Tout public</a:t>
            </a:r>
          </a:p>
        </p:txBody>
      </p:sp>
      <p:sp>
        <p:nvSpPr>
          <p:cNvPr id="46"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La fiche formation</a:t>
            </a:r>
            <a:endParaRPr lang="fr-FR" dirty="0"/>
          </a:p>
        </p:txBody>
      </p:sp>
    </p:spTree>
    <p:extLst>
      <p:ext uri="{BB962C8B-B14F-4D97-AF65-F5344CB8AC3E}">
        <p14:creationId xmlns:p14="http://schemas.microsoft.com/office/powerpoint/2010/main" val="104202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32" presetClass="emph" presetSubtype="0" fill="hold" grpId="1" nodeType="withEffect">
                                  <p:stCondLst>
                                    <p:cond delay="0"/>
                                  </p:stCondLst>
                                  <p:childTnLst>
                                    <p:animRot by="120000">
                                      <p:cBhvr>
                                        <p:cTn id="14" dur="100" fill="hold">
                                          <p:stCondLst>
                                            <p:cond delay="0"/>
                                          </p:stCondLst>
                                        </p:cTn>
                                        <p:tgtEl>
                                          <p:spTgt spid="38"/>
                                        </p:tgtEl>
                                        <p:attrNameLst>
                                          <p:attrName>r</p:attrName>
                                        </p:attrNameLst>
                                      </p:cBhvr>
                                    </p:animRot>
                                    <p:animRot by="-240000">
                                      <p:cBhvr>
                                        <p:cTn id="15" dur="200" fill="hold">
                                          <p:stCondLst>
                                            <p:cond delay="200"/>
                                          </p:stCondLst>
                                        </p:cTn>
                                        <p:tgtEl>
                                          <p:spTgt spid="38"/>
                                        </p:tgtEl>
                                        <p:attrNameLst>
                                          <p:attrName>r</p:attrName>
                                        </p:attrNameLst>
                                      </p:cBhvr>
                                    </p:animRot>
                                    <p:animRot by="240000">
                                      <p:cBhvr>
                                        <p:cTn id="16" dur="200" fill="hold">
                                          <p:stCondLst>
                                            <p:cond delay="400"/>
                                          </p:stCondLst>
                                        </p:cTn>
                                        <p:tgtEl>
                                          <p:spTgt spid="38"/>
                                        </p:tgtEl>
                                        <p:attrNameLst>
                                          <p:attrName>r</p:attrName>
                                        </p:attrNameLst>
                                      </p:cBhvr>
                                    </p:animRot>
                                    <p:animRot by="-240000">
                                      <p:cBhvr>
                                        <p:cTn id="17" dur="200" fill="hold">
                                          <p:stCondLst>
                                            <p:cond delay="600"/>
                                          </p:stCondLst>
                                        </p:cTn>
                                        <p:tgtEl>
                                          <p:spTgt spid="38"/>
                                        </p:tgtEl>
                                        <p:attrNameLst>
                                          <p:attrName>r</p:attrName>
                                        </p:attrNameLst>
                                      </p:cBhvr>
                                    </p:animRot>
                                    <p:animRot by="120000">
                                      <p:cBhvr>
                                        <p:cTn id="18" dur="200" fill="hold">
                                          <p:stCondLst>
                                            <p:cond delay="800"/>
                                          </p:stCondLst>
                                        </p:cTn>
                                        <p:tgtEl>
                                          <p:spTgt spid="3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xit" presetSubtype="0" fill="hold" grpId="1" nodeType="withEffect">
                                  <p:stCondLst>
                                    <p:cond delay="0"/>
                                  </p:stCondLst>
                                  <p:childTnLst>
                                    <p:animEffect transition="out" filter="fade">
                                      <p:cBhvr>
                                        <p:cTn id="31" dur="500"/>
                                        <p:tgtEl>
                                          <p:spTgt spid="35"/>
                                        </p:tgtEl>
                                      </p:cBhvr>
                                    </p:animEffect>
                                    <p:set>
                                      <p:cBhvr>
                                        <p:cTn id="32"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8" grpId="0" animBg="1"/>
      <p:bldP spid="38" grpId="1" animBg="1"/>
      <p:bldP spid="37" grpId="0" animBg="1"/>
      <p:bldP spid="3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La fiche formation</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04281"/>
            <a:ext cx="7343856" cy="5164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21"/>
          <p:cNvSpPr txBox="1"/>
          <p:nvPr/>
        </p:nvSpPr>
        <p:spPr>
          <a:xfrm>
            <a:off x="5189240" y="2492896"/>
            <a:ext cx="2262120"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le crayon pour saisir le détail par composante</a:t>
            </a:r>
          </a:p>
        </p:txBody>
      </p:sp>
      <p:cxnSp>
        <p:nvCxnSpPr>
          <p:cNvPr id="24" name="Connecteur droit avec flèche 23"/>
          <p:cNvCxnSpPr>
            <a:stCxn id="22" idx="2"/>
          </p:cNvCxnSpPr>
          <p:nvPr/>
        </p:nvCxnSpPr>
        <p:spPr>
          <a:xfrm>
            <a:off x="6320300" y="3416226"/>
            <a:ext cx="699972" cy="58883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19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pPr marL="571500" indent="-571500">
              <a:buFont typeface="Wingdings"/>
              <a:buChar char="à"/>
            </a:pPr>
            <a:r>
              <a:rPr lang="fr-FR" dirty="0">
                <a:sym typeface="Wingdings" panose="05000000000000000000" pitchFamily="2" charset="2"/>
              </a:rPr>
              <a:t>La fiche composante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3" y="1891813"/>
            <a:ext cx="6948264" cy="495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139952" y="1628800"/>
            <a:ext cx="471039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fiche composante est également découpée en plusieurs parties</a:t>
            </a:r>
          </a:p>
        </p:txBody>
      </p:sp>
      <p:sp>
        <p:nvSpPr>
          <p:cNvPr id="9" name="ZoneTexte 8"/>
          <p:cNvSpPr txBox="1"/>
          <p:nvPr/>
        </p:nvSpPr>
        <p:spPr>
          <a:xfrm>
            <a:off x="6769415" y="2892944"/>
            <a:ext cx="2355196" cy="1477328"/>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partie identification décrit la composante et précise notamment la certification attendue</a:t>
            </a:r>
          </a:p>
        </p:txBody>
      </p:sp>
      <p:sp>
        <p:nvSpPr>
          <p:cNvPr id="10" name="ZoneTexte 9"/>
          <p:cNvSpPr txBox="1"/>
          <p:nvPr/>
        </p:nvSpPr>
        <p:spPr>
          <a:xfrm>
            <a:off x="6769415" y="4581128"/>
            <a:ext cx="2355196" cy="1477328"/>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ne pouvez ici que faire un commentaire. Les autres champs ne sont pas modifiables</a:t>
            </a:r>
          </a:p>
        </p:txBody>
      </p:sp>
      <p:sp>
        <p:nvSpPr>
          <p:cNvPr id="11" name="Accolade fermante 10"/>
          <p:cNvSpPr/>
          <p:nvPr/>
        </p:nvSpPr>
        <p:spPr>
          <a:xfrm>
            <a:off x="6351132" y="2533024"/>
            <a:ext cx="288032" cy="2480151"/>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12" name="Connecteur droit avec flèche 11"/>
          <p:cNvCxnSpPr>
            <a:stCxn id="10" idx="1"/>
          </p:cNvCxnSpPr>
          <p:nvPr/>
        </p:nvCxnSpPr>
        <p:spPr>
          <a:xfrm flipH="1" flipV="1">
            <a:off x="3131840" y="4370272"/>
            <a:ext cx="3637575" cy="94952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65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grpId="1"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Rechercher une consultation… </a:t>
            </a:r>
            <a:r>
              <a:rPr lang="fr-FR" sz="6000" dirty="0"/>
              <a:t> </a:t>
            </a:r>
          </a:p>
        </p:txBody>
      </p:sp>
    </p:spTree>
    <p:extLst>
      <p:ext uri="{BB962C8B-B14F-4D97-AF65-F5344CB8AC3E}">
        <p14:creationId xmlns:p14="http://schemas.microsoft.com/office/powerpoint/2010/main" val="24615941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La fiche composante</a:t>
            </a:r>
            <a:endParaRPr lang="fr-FR" dirty="0"/>
          </a:p>
        </p:txBody>
      </p:sp>
      <p:sp>
        <p:nvSpPr>
          <p:cNvPr id="10" name="ZoneTexte 9"/>
          <p:cNvSpPr txBox="1"/>
          <p:nvPr/>
        </p:nvSpPr>
        <p:spPr>
          <a:xfrm>
            <a:off x="6144675" y="4546212"/>
            <a:ext cx="2355196" cy="1754326"/>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Résumez ici les conditions d’entrée en formation. Le détail vous sera demandé dans les conditions de recrutement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59" y="1798229"/>
            <a:ext cx="4822676" cy="496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139952" y="1628800"/>
            <a:ext cx="471039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Complétez la partie sur les objectifs de votre formation</a:t>
            </a:r>
          </a:p>
        </p:txBody>
      </p:sp>
      <p:sp>
        <p:nvSpPr>
          <p:cNvPr id="11" name="Accolade fermante 10"/>
          <p:cNvSpPr/>
          <p:nvPr/>
        </p:nvSpPr>
        <p:spPr>
          <a:xfrm>
            <a:off x="3878535" y="1890121"/>
            <a:ext cx="288032" cy="2480151"/>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 name="ZoneTexte 12"/>
          <p:cNvSpPr txBox="1"/>
          <p:nvPr/>
        </p:nvSpPr>
        <p:spPr>
          <a:xfrm>
            <a:off x="2044845" y="4528700"/>
            <a:ext cx="936104" cy="123111"/>
          </a:xfrm>
          <a:prstGeom prst="rect">
            <a:avLst/>
          </a:prstGeom>
          <a:solidFill>
            <a:schemeClr val="bg1">
              <a:lumMod val="95000"/>
            </a:schemeClr>
          </a:solidFill>
        </p:spPr>
        <p:txBody>
          <a:bodyPr wrap="square" lIns="0" tIns="0" rIns="0" bIns="0" rtlCol="0">
            <a:spAutoFit/>
          </a:bodyPr>
          <a:lstStyle/>
          <a:p>
            <a:r>
              <a:rPr lang="fr-FR" sz="800" dirty="0"/>
              <a:t>Tout public</a:t>
            </a:r>
          </a:p>
        </p:txBody>
      </p:sp>
      <p:cxnSp>
        <p:nvCxnSpPr>
          <p:cNvPr id="12" name="Connecteur droit avec flèche 11"/>
          <p:cNvCxnSpPr>
            <a:stCxn id="10" idx="1"/>
          </p:cNvCxnSpPr>
          <p:nvPr/>
        </p:nvCxnSpPr>
        <p:spPr>
          <a:xfrm flipH="1">
            <a:off x="3155173" y="5423375"/>
            <a:ext cx="2989502" cy="34697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3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xit" presetSubtype="0" fill="hold" grpId="1"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7" grpId="1" animBg="1"/>
      <p:bldP spid="11" grpId="0" animBg="1"/>
      <p:bldP spid="11"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La fiche composante</a:t>
            </a:r>
            <a:endParaRPr lang="fr-FR" dirty="0"/>
          </a:p>
        </p:txBody>
      </p:sp>
      <p:cxnSp>
        <p:nvCxnSpPr>
          <p:cNvPr id="12" name="Connecteur droit avec flèche 11"/>
          <p:cNvCxnSpPr>
            <a:stCxn id="10" idx="1"/>
          </p:cNvCxnSpPr>
          <p:nvPr/>
        </p:nvCxnSpPr>
        <p:spPr>
          <a:xfrm flipH="1">
            <a:off x="3603934" y="5522980"/>
            <a:ext cx="2280922" cy="20847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939"/>
          <a:stretch/>
        </p:blipFill>
        <p:spPr bwMode="auto">
          <a:xfrm>
            <a:off x="251080" y="2503648"/>
            <a:ext cx="7071193" cy="78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158869" y="1809690"/>
            <a:ext cx="4710392"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 la formation est multi-composantes la volumétrie par composant peut être demandée. Elle est à remplir de la même façon que pour la formation globale.</a:t>
            </a:r>
          </a:p>
        </p:txBody>
      </p:sp>
      <p:sp>
        <p:nvSpPr>
          <p:cNvPr id="14" name="Organigramme : Extraire 13"/>
          <p:cNvSpPr/>
          <p:nvPr/>
        </p:nvSpPr>
        <p:spPr>
          <a:xfrm>
            <a:off x="7690130" y="4590607"/>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a:solidFill>
                  <a:srgbClr val="FF0000"/>
                </a:solidFill>
              </a:rPr>
              <a:t>!</a:t>
            </a:r>
            <a:endParaRPr lang="fr-FR" sz="1200" b="1" dirty="0">
              <a:solidFill>
                <a:srgbClr val="FF0000"/>
              </a:solidFill>
            </a:endParaRP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061" b="42687"/>
          <a:stretch/>
        </p:blipFill>
        <p:spPr bwMode="auto">
          <a:xfrm>
            <a:off x="251520" y="3251200"/>
            <a:ext cx="7071193" cy="125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663"/>
          <a:stretch/>
        </p:blipFill>
        <p:spPr bwMode="auto">
          <a:xfrm>
            <a:off x="251520" y="4437112"/>
            <a:ext cx="7071193" cy="149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5884856" y="4507317"/>
            <a:ext cx="3252165" cy="2031325"/>
          </a:xfrm>
          <a:prstGeom prst="rect">
            <a:avLst/>
          </a:prstGeom>
          <a:solidFill>
            <a:schemeClr val="bg1">
              <a:alpha val="73000"/>
            </a:schemeClr>
          </a:solidFill>
          <a:ln w="25400">
            <a:solidFill>
              <a:srgbClr val="FF0000"/>
            </a:solidFill>
            <a:prstDash val="sysDash"/>
          </a:ln>
        </p:spPr>
        <p:txBody>
          <a:bodyPr wrap="square" rtlCol="0">
            <a:spAutoFit/>
          </a:bodyPr>
          <a:lstStyle/>
          <a:p>
            <a:r>
              <a:rPr lang="fr-FR" dirty="0">
                <a:solidFill>
                  <a:srgbClr val="FF0000"/>
                </a:solidFill>
              </a:rPr>
              <a:t>Attention</a:t>
            </a:r>
          </a:p>
          <a:p>
            <a:r>
              <a:rPr lang="fr-FR" dirty="0">
                <a:solidFill>
                  <a:srgbClr val="FF0000"/>
                </a:solidFill>
              </a:rPr>
              <a:t>Il est de la responsabilité de l’organisme de bien vérifier la cohérence entre la volumétrie indiquée dans la fiche formation et sa répartition dans les différentes composantes</a:t>
            </a:r>
          </a:p>
        </p:txBody>
      </p:sp>
    </p:spTree>
    <p:extLst>
      <p:ext uri="{BB962C8B-B14F-4D97-AF65-F5344CB8AC3E}">
        <p14:creationId xmlns:p14="http://schemas.microsoft.com/office/powerpoint/2010/main" val="40724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4"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La fiche composante</a:t>
            </a:r>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09690"/>
            <a:ext cx="4671988" cy="481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158869" y="1809690"/>
            <a:ext cx="471039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Complétez les informations sur le recrutement des stagiaires.</a:t>
            </a:r>
          </a:p>
        </p:txBody>
      </p:sp>
    </p:spTree>
    <p:extLst>
      <p:ext uri="{BB962C8B-B14F-4D97-AF65-F5344CB8AC3E}">
        <p14:creationId xmlns:p14="http://schemas.microsoft.com/office/powerpoint/2010/main" val="59219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La fiche composante</a:t>
            </a:r>
            <a:endParaRPr lang="fr-F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6983856" cy="48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283968" y="3645024"/>
            <a:ext cx="471039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Complétez les informations sur l’offre pédagogique</a:t>
            </a:r>
          </a:p>
        </p:txBody>
      </p:sp>
      <p:sp>
        <p:nvSpPr>
          <p:cNvPr id="6" name="ZoneTexte 5"/>
          <p:cNvSpPr txBox="1"/>
          <p:nvPr/>
        </p:nvSpPr>
        <p:spPr>
          <a:xfrm>
            <a:off x="4283968" y="4509120"/>
            <a:ext cx="4710392"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Que votre formation soit modulaire ou non, détaillez votre formation en indiquant dans ce tableau son découpage.</a:t>
            </a:r>
          </a:p>
        </p:txBody>
      </p:sp>
      <p:sp>
        <p:nvSpPr>
          <p:cNvPr id="9" name="ZoneTexte 8"/>
          <p:cNvSpPr txBox="1"/>
          <p:nvPr/>
        </p:nvSpPr>
        <p:spPr>
          <a:xfrm>
            <a:off x="4283968" y="5517232"/>
            <a:ext cx="4710392"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pouvez rajouter des lignes</a:t>
            </a:r>
          </a:p>
        </p:txBody>
      </p:sp>
      <p:sp>
        <p:nvSpPr>
          <p:cNvPr id="10" name="ZoneTexte 9"/>
          <p:cNvSpPr txBox="1"/>
          <p:nvPr/>
        </p:nvSpPr>
        <p:spPr>
          <a:xfrm>
            <a:off x="4283968" y="6021288"/>
            <a:ext cx="471039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Ou en dupliquer en sélectionnant la ligne et en cliquant sur dupliquer</a:t>
            </a:r>
          </a:p>
        </p:txBody>
      </p:sp>
      <p:sp>
        <p:nvSpPr>
          <p:cNvPr id="11" name="Accolade fermante 10"/>
          <p:cNvSpPr/>
          <p:nvPr/>
        </p:nvSpPr>
        <p:spPr>
          <a:xfrm>
            <a:off x="7019352" y="2028969"/>
            <a:ext cx="288032" cy="1472039"/>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12" name="Connecteur droit avec flèche 11"/>
          <p:cNvCxnSpPr>
            <a:endCxn id="11" idx="1"/>
          </p:cNvCxnSpPr>
          <p:nvPr/>
        </p:nvCxnSpPr>
        <p:spPr>
          <a:xfrm flipH="1" flipV="1">
            <a:off x="7307384" y="2764989"/>
            <a:ext cx="1441080" cy="188814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10" idx="0"/>
          </p:cNvCxnSpPr>
          <p:nvPr/>
        </p:nvCxnSpPr>
        <p:spPr>
          <a:xfrm flipH="1" flipV="1">
            <a:off x="611560" y="3068960"/>
            <a:ext cx="6027604" cy="295232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1115616" y="2420889"/>
            <a:ext cx="5523548" cy="360039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9" idx="0"/>
          </p:cNvCxnSpPr>
          <p:nvPr/>
        </p:nvCxnSpPr>
        <p:spPr>
          <a:xfrm flipH="1" flipV="1">
            <a:off x="6588224" y="2420889"/>
            <a:ext cx="50940" cy="309634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3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xit" presetSubtype="0" fill="hold" grpId="1"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xit" presetSubtype="0" fill="hold" grpId="1"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xit" presetSubtype="0" fill="hold" nodeType="with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P spid="9" grpId="0" animBg="1"/>
      <p:bldP spid="9" grpId="1" animBg="1"/>
      <p:bldP spid="10" grpId="0" animBg="1"/>
      <p:bldP spid="11" grpId="0" animBg="1"/>
      <p:bldP spid="11"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6556595"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26" y="1772816"/>
            <a:ext cx="6565020" cy="4719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Les sessions</a:t>
            </a:r>
            <a:endParaRPr lang="fr-FR" dirty="0"/>
          </a:p>
        </p:txBody>
      </p:sp>
      <p:sp>
        <p:nvSpPr>
          <p:cNvPr id="14" name="ZoneTexte 13"/>
          <p:cNvSpPr txBox="1"/>
          <p:nvPr/>
        </p:nvSpPr>
        <p:spPr>
          <a:xfrm>
            <a:off x="4284877" y="2348880"/>
            <a:ext cx="4710392"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Créez vos sessions sur chaque composante</a:t>
            </a:r>
          </a:p>
        </p:txBody>
      </p:sp>
      <p:cxnSp>
        <p:nvCxnSpPr>
          <p:cNvPr id="15" name="Connecteur droit avec flèche 14"/>
          <p:cNvCxnSpPr>
            <a:stCxn id="14" idx="2"/>
          </p:cNvCxnSpPr>
          <p:nvPr/>
        </p:nvCxnSpPr>
        <p:spPr>
          <a:xfrm flipH="1">
            <a:off x="5189240" y="2718212"/>
            <a:ext cx="1450833" cy="251098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0" name="Organigramme : Extraire 19"/>
          <p:cNvSpPr/>
          <p:nvPr/>
        </p:nvSpPr>
        <p:spPr>
          <a:xfrm>
            <a:off x="7020272" y="3933056"/>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a:solidFill>
                  <a:srgbClr val="FF0000"/>
                </a:solidFill>
              </a:rPr>
              <a:t>!</a:t>
            </a:r>
            <a:endParaRPr lang="fr-FR" sz="1200" b="1" dirty="0">
              <a:solidFill>
                <a:srgbClr val="FF0000"/>
              </a:solidFill>
            </a:endParaRPr>
          </a:p>
        </p:txBody>
      </p:sp>
      <p:sp>
        <p:nvSpPr>
          <p:cNvPr id="22" name="ZoneTexte 21"/>
          <p:cNvSpPr txBox="1"/>
          <p:nvPr/>
        </p:nvSpPr>
        <p:spPr>
          <a:xfrm>
            <a:off x="827584" y="3258225"/>
            <a:ext cx="4721696" cy="1754326"/>
          </a:xfrm>
          <a:prstGeom prst="rect">
            <a:avLst/>
          </a:prstGeom>
          <a:solidFill>
            <a:schemeClr val="bg1">
              <a:alpha val="80000"/>
            </a:schemeClr>
          </a:solidFill>
          <a:ln w="25400">
            <a:solidFill>
              <a:srgbClr val="FF0000"/>
            </a:solidFill>
            <a:prstDash val="sysDash"/>
          </a:ln>
        </p:spPr>
        <p:txBody>
          <a:bodyPr wrap="square" rtlCol="0">
            <a:spAutoFit/>
          </a:bodyPr>
          <a:lstStyle/>
          <a:p>
            <a:r>
              <a:rPr lang="fr-FR" dirty="0">
                <a:solidFill>
                  <a:srgbClr val="FF0000"/>
                </a:solidFill>
              </a:rPr>
              <a:t>Attention </a:t>
            </a:r>
          </a:p>
          <a:p>
            <a:r>
              <a:rPr lang="fr-FR" dirty="0">
                <a:solidFill>
                  <a:srgbClr val="FF0000"/>
                </a:solidFill>
              </a:rPr>
              <a:t>En cas de définition géographique du besoin par la Région,  il pourra vous être demandé, par exemple, de créer vos sessions prévisionnelles sur des sites obligatoires et optionnels. </a:t>
            </a:r>
          </a:p>
        </p:txBody>
      </p:sp>
      <p:cxnSp>
        <p:nvCxnSpPr>
          <p:cNvPr id="24" name="Connecteur droit avec flèche 23"/>
          <p:cNvCxnSpPr/>
          <p:nvPr/>
        </p:nvCxnSpPr>
        <p:spPr>
          <a:xfrm flipH="1">
            <a:off x="6156176" y="2718212"/>
            <a:ext cx="483898" cy="330307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4284877" y="1628800"/>
            <a:ext cx="471039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Après avoir saisie chaque formulaire composante</a:t>
            </a:r>
          </a:p>
        </p:txBody>
      </p:sp>
      <p:sp>
        <p:nvSpPr>
          <p:cNvPr id="11" name="Rectangle 10"/>
          <p:cNvSpPr/>
          <p:nvPr/>
        </p:nvSpPr>
        <p:spPr>
          <a:xfrm>
            <a:off x="6300192" y="3645024"/>
            <a:ext cx="438627" cy="15841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avec flèche 11"/>
          <p:cNvCxnSpPr>
            <a:stCxn id="10" idx="2"/>
          </p:cNvCxnSpPr>
          <p:nvPr/>
        </p:nvCxnSpPr>
        <p:spPr>
          <a:xfrm flipH="1">
            <a:off x="6519505" y="2275131"/>
            <a:ext cx="120568" cy="136989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6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fade">
                                      <p:cBhvr>
                                        <p:cTn id="18" dur="500"/>
                                        <p:tgtEl>
                                          <p:spTgt spid="143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xit" presetSubtype="0" fill="hold" grpId="1"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childTnLst>
                          </p:cTn>
                        </p:par>
                        <p:par>
                          <p:cTn id="53" fill="hold">
                            <p:stCondLst>
                              <p:cond delay="500"/>
                            </p:stCondLst>
                            <p:childTnLst>
                              <p:par>
                                <p:cTn id="54" presetID="32" presetClass="emph" presetSubtype="0" fill="hold" grpId="1" nodeType="afterEffect">
                                  <p:stCondLst>
                                    <p:cond delay="0"/>
                                  </p:stCondLst>
                                  <p:childTnLst>
                                    <p:animRot by="120000">
                                      <p:cBhvr>
                                        <p:cTn id="55" dur="100" fill="hold">
                                          <p:stCondLst>
                                            <p:cond delay="0"/>
                                          </p:stCondLst>
                                        </p:cTn>
                                        <p:tgtEl>
                                          <p:spTgt spid="20"/>
                                        </p:tgtEl>
                                        <p:attrNameLst>
                                          <p:attrName>r</p:attrName>
                                        </p:attrNameLst>
                                      </p:cBhvr>
                                    </p:animRot>
                                    <p:animRot by="-240000">
                                      <p:cBhvr>
                                        <p:cTn id="56" dur="200" fill="hold">
                                          <p:stCondLst>
                                            <p:cond delay="200"/>
                                          </p:stCondLst>
                                        </p:cTn>
                                        <p:tgtEl>
                                          <p:spTgt spid="20"/>
                                        </p:tgtEl>
                                        <p:attrNameLst>
                                          <p:attrName>r</p:attrName>
                                        </p:attrNameLst>
                                      </p:cBhvr>
                                    </p:animRot>
                                    <p:animRot by="240000">
                                      <p:cBhvr>
                                        <p:cTn id="57" dur="200" fill="hold">
                                          <p:stCondLst>
                                            <p:cond delay="400"/>
                                          </p:stCondLst>
                                        </p:cTn>
                                        <p:tgtEl>
                                          <p:spTgt spid="20"/>
                                        </p:tgtEl>
                                        <p:attrNameLst>
                                          <p:attrName>r</p:attrName>
                                        </p:attrNameLst>
                                      </p:cBhvr>
                                    </p:animRot>
                                    <p:animRot by="-240000">
                                      <p:cBhvr>
                                        <p:cTn id="58" dur="200" fill="hold">
                                          <p:stCondLst>
                                            <p:cond delay="600"/>
                                          </p:stCondLst>
                                        </p:cTn>
                                        <p:tgtEl>
                                          <p:spTgt spid="20"/>
                                        </p:tgtEl>
                                        <p:attrNameLst>
                                          <p:attrName>r</p:attrName>
                                        </p:attrNameLst>
                                      </p:cBhvr>
                                    </p:animRot>
                                    <p:animRot by="120000">
                                      <p:cBhvr>
                                        <p:cTn id="59" dur="200" fill="hold">
                                          <p:stCondLst>
                                            <p:cond delay="800"/>
                                          </p:stCondLst>
                                        </p:cTn>
                                        <p:tgtEl>
                                          <p:spTgt spid="20"/>
                                        </p:tgtEl>
                                        <p:attrNameLst>
                                          <p:attrName>r</p:attrName>
                                        </p:attrNameLst>
                                      </p:cBhvr>
                                    </p:animRo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0" grpId="0" animBg="1"/>
      <p:bldP spid="20" grpId="1" animBg="1"/>
      <p:bldP spid="22" grpId="0" animBg="1"/>
      <p:bldP spid="10" grpId="0" animBg="1"/>
      <p:bldP spid="10" grpId="1" animBg="1"/>
      <p:bldP spid="11" grpId="0" animBg="1"/>
      <p:bldP spid="11"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Les sessions</a:t>
            </a:r>
            <a:endParaRPr lang="fr-F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2" y="1844824"/>
            <a:ext cx="6481291" cy="483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6084168" y="1968409"/>
            <a:ext cx="291019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Complétez l’adresse du lieu de formation</a:t>
            </a:r>
          </a:p>
        </p:txBody>
      </p:sp>
      <p:cxnSp>
        <p:nvCxnSpPr>
          <p:cNvPr id="12" name="Connecteur droit avec flèche 11"/>
          <p:cNvCxnSpPr>
            <a:stCxn id="11" idx="1"/>
          </p:cNvCxnSpPr>
          <p:nvPr/>
        </p:nvCxnSpPr>
        <p:spPr>
          <a:xfrm flipH="1">
            <a:off x="4973216" y="2291575"/>
            <a:ext cx="1110952" cy="48935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940152" y="3140968"/>
            <a:ext cx="3054208"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Indiquez l’organisme qui effectuera la session, dans le cas de co ou sous traitance</a:t>
            </a:r>
          </a:p>
        </p:txBody>
      </p:sp>
      <p:cxnSp>
        <p:nvCxnSpPr>
          <p:cNvPr id="19" name="Connecteur droit avec flèche 18"/>
          <p:cNvCxnSpPr/>
          <p:nvPr/>
        </p:nvCxnSpPr>
        <p:spPr>
          <a:xfrm flipH="1">
            <a:off x="5076056" y="3464133"/>
            <a:ext cx="843384" cy="38221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940152" y="4221088"/>
            <a:ext cx="3054208"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Indiquez les effectifs visés pour cette session et l’effectif minimum pour la déclencher</a:t>
            </a:r>
          </a:p>
        </p:txBody>
      </p:sp>
      <p:cxnSp>
        <p:nvCxnSpPr>
          <p:cNvPr id="23" name="Connecteur droit avec flèche 22"/>
          <p:cNvCxnSpPr/>
          <p:nvPr/>
        </p:nvCxnSpPr>
        <p:spPr>
          <a:xfrm flipH="1">
            <a:off x="5076056" y="4688269"/>
            <a:ext cx="843384" cy="23965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292080" y="5613047"/>
            <a:ext cx="3702280"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Indiquez les dates prévisionnelles, pour les formations à entrée/sortie permanente mettre les dates de début et fin du marché</a:t>
            </a:r>
          </a:p>
        </p:txBody>
      </p:sp>
      <p:cxnSp>
        <p:nvCxnSpPr>
          <p:cNvPr id="26" name="Connecteur droit avec flèche 25"/>
          <p:cNvCxnSpPr>
            <a:stCxn id="25" idx="1"/>
          </p:cNvCxnSpPr>
          <p:nvPr/>
        </p:nvCxnSpPr>
        <p:spPr>
          <a:xfrm flipH="1" flipV="1">
            <a:off x="5076057" y="5813577"/>
            <a:ext cx="216023" cy="3996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7" name="Accolade fermante 26"/>
          <p:cNvSpPr/>
          <p:nvPr/>
        </p:nvSpPr>
        <p:spPr>
          <a:xfrm>
            <a:off x="4694219" y="2204864"/>
            <a:ext cx="288032" cy="9864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8" name="Accolade fermante 27"/>
          <p:cNvSpPr/>
          <p:nvPr/>
        </p:nvSpPr>
        <p:spPr>
          <a:xfrm>
            <a:off x="4694219" y="3489285"/>
            <a:ext cx="288032" cy="9864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0" name="Accolade fermante 29"/>
          <p:cNvSpPr/>
          <p:nvPr/>
        </p:nvSpPr>
        <p:spPr>
          <a:xfrm>
            <a:off x="4694219" y="4626639"/>
            <a:ext cx="288032" cy="602561"/>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2" name="Accolade fermante 31"/>
          <p:cNvSpPr/>
          <p:nvPr/>
        </p:nvSpPr>
        <p:spPr>
          <a:xfrm>
            <a:off x="4694219" y="5413942"/>
            <a:ext cx="288032" cy="799269"/>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4" name="Organigramme : Extraire 33"/>
          <p:cNvSpPr/>
          <p:nvPr/>
        </p:nvSpPr>
        <p:spPr>
          <a:xfrm>
            <a:off x="7020272" y="3933056"/>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a:solidFill>
                  <a:srgbClr val="FF0000"/>
                </a:solidFill>
              </a:rPr>
              <a:t>!</a:t>
            </a:r>
            <a:endParaRPr lang="fr-FR" sz="1200" b="1" dirty="0">
              <a:solidFill>
                <a:srgbClr val="FF0000"/>
              </a:solidFill>
            </a:endParaRPr>
          </a:p>
        </p:txBody>
      </p:sp>
      <p:sp>
        <p:nvSpPr>
          <p:cNvPr id="35" name="ZoneTexte 34"/>
          <p:cNvSpPr txBox="1"/>
          <p:nvPr/>
        </p:nvSpPr>
        <p:spPr>
          <a:xfrm>
            <a:off x="827584" y="3258225"/>
            <a:ext cx="4721696" cy="1754326"/>
          </a:xfrm>
          <a:prstGeom prst="rect">
            <a:avLst/>
          </a:prstGeom>
          <a:solidFill>
            <a:schemeClr val="bg1">
              <a:alpha val="80000"/>
            </a:schemeClr>
          </a:solidFill>
          <a:ln w="25400">
            <a:solidFill>
              <a:srgbClr val="FF0000"/>
            </a:solidFill>
            <a:prstDash val="sysDash"/>
          </a:ln>
        </p:spPr>
        <p:txBody>
          <a:bodyPr wrap="square" rtlCol="0">
            <a:spAutoFit/>
          </a:bodyPr>
          <a:lstStyle/>
          <a:p>
            <a:r>
              <a:rPr lang="fr-FR" dirty="0">
                <a:solidFill>
                  <a:srgbClr val="FF0000"/>
                </a:solidFill>
              </a:rPr>
              <a:t>Rappel</a:t>
            </a:r>
          </a:p>
          <a:p>
            <a:r>
              <a:rPr lang="fr-FR" dirty="0">
                <a:solidFill>
                  <a:srgbClr val="FF0000"/>
                </a:solidFill>
              </a:rPr>
              <a:t>En cas de définition géographique du besoin par la Région,  il pourra vous être demandé, par exemple, de créer vos sessions prévisionnelles sur des sites obligatoires et optionnels. </a:t>
            </a:r>
          </a:p>
        </p:txBody>
      </p:sp>
    </p:spTree>
    <p:extLst>
      <p:ext uri="{BB962C8B-B14F-4D97-AF65-F5344CB8AC3E}">
        <p14:creationId xmlns:p14="http://schemas.microsoft.com/office/powerpoint/2010/main" val="24442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xit" presetSubtype="0" fill="hold" grpId="1" nodeType="with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xit" presetSubtype="0" fill="hold" grpId="1"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xit" presetSubtype="0" fill="hold" grpId="1" nodeType="with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par>
                                <p:cTn id="82" presetID="10" presetClass="exit" presetSubtype="0" fill="hold" grpId="1" nodeType="withEffect">
                                  <p:stCondLst>
                                    <p:cond delay="0"/>
                                  </p:stCondLst>
                                  <p:childTnLst>
                                    <p:animEffect transition="out" filter="fade">
                                      <p:cBhvr>
                                        <p:cTn id="83" dur="500"/>
                                        <p:tgtEl>
                                          <p:spTgt spid="32"/>
                                        </p:tgtEl>
                                      </p:cBhvr>
                                    </p:animEffect>
                                    <p:set>
                                      <p:cBhvr>
                                        <p:cTn id="84" dur="1" fill="hold">
                                          <p:stCondLst>
                                            <p:cond delay="499"/>
                                          </p:stCondLst>
                                        </p:cTn>
                                        <p:tgtEl>
                                          <p:spTgt spid="32"/>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5"/>
                                        </p:tgtEl>
                                      </p:cBhvr>
                                    </p:animEffect>
                                    <p:set>
                                      <p:cBhvr>
                                        <p:cTn id="9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8" grpId="0" animBg="1"/>
      <p:bldP spid="18" grpId="1" animBg="1"/>
      <p:bldP spid="21" grpId="0" animBg="1"/>
      <p:bldP spid="21" grpId="1" animBg="1"/>
      <p:bldP spid="25" grpId="0" animBg="1"/>
      <p:bldP spid="25" grpId="1" animBg="1"/>
      <p:bldP spid="27" grpId="0" animBg="1"/>
      <p:bldP spid="27" grpId="1" animBg="1"/>
      <p:bldP spid="28" grpId="0" animBg="1"/>
      <p:bldP spid="28" grpId="1" animBg="1"/>
      <p:bldP spid="30" grpId="0" animBg="1"/>
      <p:bldP spid="30" grpId="1" animBg="1"/>
      <p:bldP spid="32" grpId="0" animBg="1"/>
      <p:bldP spid="32" grpId="1" animBg="1"/>
      <p:bldP spid="34" grpId="0" animBg="1"/>
      <p:bldP spid="3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Renseigner son offre… </a:t>
            </a:r>
            <a:r>
              <a:rPr lang="fr-FR" sz="6000" dirty="0"/>
              <a:t> </a:t>
            </a:r>
          </a:p>
          <a:p>
            <a:r>
              <a:rPr lang="fr-FR" sz="6000" dirty="0">
                <a:sym typeface="Wingdings" panose="05000000000000000000" pitchFamily="2" charset="2"/>
              </a:rPr>
              <a:t> Le cadre de réponse</a:t>
            </a:r>
            <a:endParaRPr lang="fr-FR" sz="6000" dirty="0"/>
          </a:p>
        </p:txBody>
      </p:sp>
    </p:spTree>
    <p:extLst>
      <p:ext uri="{BB962C8B-B14F-4D97-AF65-F5344CB8AC3E}">
        <p14:creationId xmlns:p14="http://schemas.microsoft.com/office/powerpoint/2010/main" val="9655939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924060"/>
            <a:ext cx="9000000" cy="481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p:txBody>
      </p:sp>
      <p:cxnSp>
        <p:nvCxnSpPr>
          <p:cNvPr id="20" name="Connecteur droit avec flèche 19"/>
          <p:cNvCxnSpPr>
            <a:stCxn id="19" idx="0"/>
            <a:endCxn id="21" idx="2"/>
          </p:cNvCxnSpPr>
          <p:nvPr/>
        </p:nvCxnSpPr>
        <p:spPr>
          <a:xfrm flipV="1">
            <a:off x="4535996" y="5727599"/>
            <a:ext cx="900100" cy="50971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010" t="70304" r="3322" b="23511"/>
          <a:stretch/>
        </p:blipFill>
        <p:spPr bwMode="auto">
          <a:xfrm>
            <a:off x="5364088" y="5541332"/>
            <a:ext cx="144016" cy="1862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9" name="ZoneTexte 18"/>
          <p:cNvSpPr txBox="1"/>
          <p:nvPr/>
        </p:nvSpPr>
        <p:spPr>
          <a:xfrm>
            <a:off x="971600" y="6237312"/>
            <a:ext cx="7128792"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le crayon pour commencer la saisie du Cadre de Réponse</a:t>
            </a:r>
          </a:p>
        </p:txBody>
      </p:sp>
    </p:spTree>
    <p:extLst>
      <p:ext uri="{BB962C8B-B14F-4D97-AF65-F5344CB8AC3E}">
        <p14:creationId xmlns:p14="http://schemas.microsoft.com/office/powerpoint/2010/main" val="82835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6" presetClass="emph" presetSubtype="0" fill="hold" nodeType="afterEffect">
                                  <p:stCondLst>
                                    <p:cond delay="0"/>
                                  </p:stCondLst>
                                  <p:childTnLst>
                                    <p:animScale>
                                      <p:cBhvr>
                                        <p:cTn id="16" dur="21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37" y="2034334"/>
            <a:ext cx="4935091" cy="420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Le cadre de réponse</a:t>
            </a:r>
            <a:endParaRPr lang="fr-FR" dirty="0"/>
          </a:p>
        </p:txBody>
      </p:sp>
      <p:sp>
        <p:nvSpPr>
          <p:cNvPr id="11" name="ZoneTexte 10"/>
          <p:cNvSpPr txBox="1"/>
          <p:nvPr/>
        </p:nvSpPr>
        <p:spPr>
          <a:xfrm>
            <a:off x="6084168" y="1968409"/>
            <a:ext cx="2910192"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 cadre de réponse propose des questions plus ouvertes, sur les différentes caractéristiques de l’offre </a:t>
            </a:r>
          </a:p>
        </p:txBody>
      </p:sp>
      <p:cxnSp>
        <p:nvCxnSpPr>
          <p:cNvPr id="12" name="Connecteur droit avec flèche 11"/>
          <p:cNvCxnSpPr>
            <a:stCxn id="11" idx="1"/>
          </p:cNvCxnSpPr>
          <p:nvPr/>
        </p:nvCxnSpPr>
        <p:spPr>
          <a:xfrm flipH="1">
            <a:off x="5060528" y="2568574"/>
            <a:ext cx="1023640" cy="34551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7" name="Accolade fermante 26"/>
          <p:cNvSpPr/>
          <p:nvPr/>
        </p:nvSpPr>
        <p:spPr>
          <a:xfrm>
            <a:off x="4685184" y="2420888"/>
            <a:ext cx="288032" cy="9864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 name="ZoneTexte 19"/>
          <p:cNvSpPr txBox="1"/>
          <p:nvPr/>
        </p:nvSpPr>
        <p:spPr>
          <a:xfrm>
            <a:off x="6060835" y="3449431"/>
            <a:ext cx="2910192" cy="2308324"/>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Sur les questions rédigées, un second cadre vous permettra de répondre aux demandes de compléments ou de négociation.</a:t>
            </a:r>
          </a:p>
          <a:p>
            <a:r>
              <a:rPr lang="fr-FR" dirty="0">
                <a:solidFill>
                  <a:srgbClr val="FF0000"/>
                </a:solidFill>
              </a:rPr>
              <a:t>Il ne doit pas être utilisé dans la première phase de réponse</a:t>
            </a:r>
          </a:p>
        </p:txBody>
      </p:sp>
      <p:cxnSp>
        <p:nvCxnSpPr>
          <p:cNvPr id="22" name="Connecteur droit avec flèche 21"/>
          <p:cNvCxnSpPr>
            <a:stCxn id="20" idx="1"/>
          </p:cNvCxnSpPr>
          <p:nvPr/>
        </p:nvCxnSpPr>
        <p:spPr>
          <a:xfrm flipH="1" flipV="1">
            <a:off x="5060528" y="3727247"/>
            <a:ext cx="1000307" cy="87634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4" name="Accolade fermante 23"/>
          <p:cNvSpPr/>
          <p:nvPr/>
        </p:nvSpPr>
        <p:spPr>
          <a:xfrm>
            <a:off x="4685184" y="3449431"/>
            <a:ext cx="288032" cy="555633"/>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4677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xit" presetSubtype="0" fill="hold" grpId="1" nodeType="with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7" grpId="0" animBg="1"/>
      <p:bldP spid="27" grpId="1" animBg="1"/>
      <p:bldP spid="20" grpId="0" animBg="1"/>
      <p:bldP spid="2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Renseigner son offre… </a:t>
            </a:r>
            <a:r>
              <a:rPr lang="fr-FR" sz="6000" dirty="0"/>
              <a:t> </a:t>
            </a:r>
          </a:p>
          <a:p>
            <a:r>
              <a:rPr lang="fr-FR" sz="6000" dirty="0">
                <a:sym typeface="Wingdings" panose="05000000000000000000" pitchFamily="2" charset="2"/>
              </a:rPr>
              <a:t> Le bordereau de prix</a:t>
            </a:r>
            <a:endParaRPr lang="fr-FR" sz="6000" dirty="0"/>
          </a:p>
        </p:txBody>
      </p:sp>
    </p:spTree>
    <p:extLst>
      <p:ext uri="{BB962C8B-B14F-4D97-AF65-F5344CB8AC3E}">
        <p14:creationId xmlns:p14="http://schemas.microsoft.com/office/powerpoint/2010/main" val="265673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Rechercher une consultation…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064896" cy="667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050" r="82962" b="19876"/>
          <a:stretch/>
        </p:blipFill>
        <p:spPr bwMode="auto">
          <a:xfrm>
            <a:off x="323528" y="1853622"/>
            <a:ext cx="1374080" cy="36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464" y="764704"/>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27" name="Groupe 26"/>
          <p:cNvGrpSpPr/>
          <p:nvPr/>
        </p:nvGrpSpPr>
        <p:grpSpPr>
          <a:xfrm>
            <a:off x="35496" y="1628802"/>
            <a:ext cx="2701693" cy="833245"/>
            <a:chOff x="35496" y="1628802"/>
            <a:chExt cx="2701693" cy="833245"/>
          </a:xfrm>
        </p:grpSpPr>
        <p:sp>
          <p:nvSpPr>
            <p:cNvPr id="17" name="Rectangle 16"/>
            <p:cNvSpPr/>
            <p:nvPr/>
          </p:nvSpPr>
          <p:spPr>
            <a:xfrm>
              <a:off x="35496" y="2132856"/>
              <a:ext cx="1872208" cy="3291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2" name="Connecteur droit avec flèche 21"/>
            <p:cNvCxnSpPr/>
            <p:nvPr/>
          </p:nvCxnSpPr>
          <p:spPr>
            <a:xfrm flipV="1">
              <a:off x="1835696" y="1628802"/>
              <a:ext cx="901493" cy="57606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
        <p:nvSpPr>
          <p:cNvPr id="25" name="ZoneTexte 24"/>
          <p:cNvSpPr txBox="1"/>
          <p:nvPr/>
        </p:nvSpPr>
        <p:spPr>
          <a:xfrm>
            <a:off x="3491880" y="5316406"/>
            <a:ext cx="3096344" cy="646331"/>
          </a:xfrm>
          <a:prstGeom prst="rect">
            <a:avLst/>
          </a:prstGeom>
          <a:noFill/>
          <a:ln w="25400">
            <a:solidFill>
              <a:srgbClr val="FF0000"/>
            </a:solidFill>
            <a:prstDash val="sysDash"/>
          </a:ln>
        </p:spPr>
        <p:txBody>
          <a:bodyPr wrap="square" rtlCol="0">
            <a:spAutoFit/>
          </a:bodyPr>
          <a:lstStyle/>
          <a:p>
            <a:r>
              <a:rPr lang="fr-FR" dirty="0">
                <a:solidFill>
                  <a:srgbClr val="FF0000"/>
                </a:solidFill>
              </a:rPr>
              <a:t>Réaliser une action sur cette consultation</a:t>
            </a:r>
          </a:p>
        </p:txBody>
      </p:sp>
      <p:cxnSp>
        <p:nvCxnSpPr>
          <p:cNvPr id="26" name="Connecteur droit avec flèche 25"/>
          <p:cNvCxnSpPr/>
          <p:nvPr/>
        </p:nvCxnSpPr>
        <p:spPr>
          <a:xfrm flipH="1">
            <a:off x="5580112" y="1916832"/>
            <a:ext cx="2664296" cy="354359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4860032" y="6093296"/>
            <a:ext cx="3096344" cy="369332"/>
          </a:xfrm>
          <a:prstGeom prst="rect">
            <a:avLst/>
          </a:prstGeom>
          <a:noFill/>
          <a:ln w="25400">
            <a:solidFill>
              <a:srgbClr val="FF0000"/>
            </a:solidFill>
            <a:prstDash val="sysDash"/>
          </a:ln>
        </p:spPr>
        <p:txBody>
          <a:bodyPr wrap="square" rtlCol="0">
            <a:spAutoFit/>
          </a:bodyPr>
          <a:lstStyle/>
          <a:p>
            <a:r>
              <a:rPr lang="fr-FR" dirty="0">
                <a:solidFill>
                  <a:srgbClr val="FF0000"/>
                </a:solidFill>
              </a:rPr>
              <a:t>Tester sa configuration</a:t>
            </a:r>
          </a:p>
        </p:txBody>
      </p:sp>
      <p:cxnSp>
        <p:nvCxnSpPr>
          <p:cNvPr id="31" name="Connecteur droit avec flèche 30"/>
          <p:cNvCxnSpPr/>
          <p:nvPr/>
        </p:nvCxnSpPr>
        <p:spPr>
          <a:xfrm flipH="1">
            <a:off x="6948264" y="2132856"/>
            <a:ext cx="1332148" cy="410445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endCxn id="30" idx="1"/>
          </p:cNvCxnSpPr>
          <p:nvPr/>
        </p:nvCxnSpPr>
        <p:spPr>
          <a:xfrm>
            <a:off x="1619672" y="6277962"/>
            <a:ext cx="3240360" cy="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219" y="3979618"/>
            <a:ext cx="5103428" cy="287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20"/>
          <p:cNvSpPr txBox="1"/>
          <p:nvPr/>
        </p:nvSpPr>
        <p:spPr>
          <a:xfrm>
            <a:off x="2483768" y="4437112"/>
            <a:ext cx="3096344" cy="646331"/>
          </a:xfrm>
          <a:prstGeom prst="rect">
            <a:avLst/>
          </a:prstGeom>
          <a:noFill/>
          <a:ln w="25400">
            <a:solidFill>
              <a:srgbClr val="FF0000"/>
            </a:solidFill>
            <a:prstDash val="sysDash"/>
          </a:ln>
        </p:spPr>
        <p:txBody>
          <a:bodyPr wrap="square" rtlCol="0">
            <a:spAutoFit/>
          </a:bodyPr>
          <a:lstStyle/>
          <a:p>
            <a:r>
              <a:rPr lang="fr-FR" dirty="0">
                <a:solidFill>
                  <a:srgbClr val="FF0000"/>
                </a:solidFill>
              </a:rPr>
              <a:t>Consulter la liste des lots de cette consultation</a:t>
            </a:r>
          </a:p>
        </p:txBody>
      </p:sp>
      <p:cxnSp>
        <p:nvCxnSpPr>
          <p:cNvPr id="23" name="Connecteur droit avec flèche 22"/>
          <p:cNvCxnSpPr/>
          <p:nvPr/>
        </p:nvCxnSpPr>
        <p:spPr>
          <a:xfrm flipH="1">
            <a:off x="4572000" y="1916832"/>
            <a:ext cx="2376264" cy="266429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04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6"/>
                                        </p:tgtEl>
                                      </p:cBhvr>
                                      <p:by x="150000" y="150000"/>
                                    </p:animScale>
                                  </p:childTnLst>
                                </p:cTn>
                              </p:par>
                              <p:par>
                                <p:cTn id="15" presetID="10" presetClass="exit" presetSubtype="0" fill="hold" nodeType="with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fade">
                                      <p:cBhvr>
                                        <p:cTn id="35" dur="500"/>
                                        <p:tgtEl>
                                          <p:spTgt spid="40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099"/>
                                        </p:tgtEl>
                                      </p:cBhvr>
                                    </p:animEffect>
                                    <p:set>
                                      <p:cBhvr>
                                        <p:cTn id="46" dur="1" fill="hold">
                                          <p:stCondLst>
                                            <p:cond delay="499"/>
                                          </p:stCondLst>
                                        </p:cTn>
                                        <p:tgtEl>
                                          <p:spTgt spid="4099"/>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0" grpId="0" animBg="1"/>
      <p:bldP spid="21" grpId="0" animBg="1"/>
      <p:bldP spid="21"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924060"/>
            <a:ext cx="9000000" cy="481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p:txBody>
      </p:sp>
      <p:cxnSp>
        <p:nvCxnSpPr>
          <p:cNvPr id="20" name="Connecteur droit avec flèche 19"/>
          <p:cNvCxnSpPr>
            <a:stCxn id="19" idx="0"/>
            <a:endCxn id="21" idx="2"/>
          </p:cNvCxnSpPr>
          <p:nvPr/>
        </p:nvCxnSpPr>
        <p:spPr>
          <a:xfrm flipV="1">
            <a:off x="4535996" y="4695387"/>
            <a:ext cx="900100" cy="154192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010" t="70304" r="3322" b="23511"/>
          <a:stretch/>
        </p:blipFill>
        <p:spPr bwMode="auto">
          <a:xfrm>
            <a:off x="5364088" y="4509120"/>
            <a:ext cx="144016" cy="1862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9" name="ZoneTexte 18"/>
          <p:cNvSpPr txBox="1"/>
          <p:nvPr/>
        </p:nvSpPr>
        <p:spPr>
          <a:xfrm>
            <a:off x="971600" y="6237312"/>
            <a:ext cx="7128792"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le crayon pour commencer la saisie du Bordereau de prix</a:t>
            </a:r>
          </a:p>
        </p:txBody>
      </p:sp>
    </p:spTree>
    <p:extLst>
      <p:ext uri="{BB962C8B-B14F-4D97-AF65-F5344CB8AC3E}">
        <p14:creationId xmlns:p14="http://schemas.microsoft.com/office/powerpoint/2010/main" val="26929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6" presetClass="emph" presetSubtype="0" fill="hold" nodeType="afterEffect">
                                  <p:stCondLst>
                                    <p:cond delay="0"/>
                                  </p:stCondLst>
                                  <p:childTnLst>
                                    <p:animScale>
                                      <p:cBhvr>
                                        <p:cTn id="16" dur="21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52342"/>
            <a:ext cx="6404020" cy="3826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e 5"/>
          <p:cNvGrpSpPr/>
          <p:nvPr/>
        </p:nvGrpSpPr>
        <p:grpSpPr>
          <a:xfrm>
            <a:off x="1331640" y="4134315"/>
            <a:ext cx="8295246" cy="3543157"/>
            <a:chOff x="1331640" y="4134315"/>
            <a:chExt cx="8295246" cy="3543157"/>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134315"/>
              <a:ext cx="8295246" cy="354315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6" name="ZoneTexte 25"/>
            <p:cNvSpPr txBox="1"/>
            <p:nvPr/>
          </p:nvSpPr>
          <p:spPr>
            <a:xfrm>
              <a:off x="1475656" y="5389185"/>
              <a:ext cx="2016224" cy="200055"/>
            </a:xfrm>
            <a:prstGeom prst="rect">
              <a:avLst/>
            </a:prstGeom>
            <a:solidFill>
              <a:schemeClr val="bg1">
                <a:lumMod val="95000"/>
              </a:schemeClr>
            </a:solidFill>
          </p:spPr>
          <p:txBody>
            <a:bodyPr wrap="square" rtlCol="0">
              <a:spAutoFit/>
            </a:bodyPr>
            <a:lstStyle/>
            <a:p>
              <a:r>
                <a:rPr lang="fr-FR" sz="700" dirty="0"/>
                <a:t>Formation facturée à l’unité</a:t>
              </a:r>
            </a:p>
          </p:txBody>
        </p:sp>
      </p:grpSp>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Le cadre de réponse</a:t>
            </a:r>
            <a:endParaRPr lang="fr-FR" dirty="0"/>
          </a:p>
        </p:txBody>
      </p:sp>
      <p:sp>
        <p:nvSpPr>
          <p:cNvPr id="20" name="ZoneTexte 19"/>
          <p:cNvSpPr txBox="1"/>
          <p:nvPr/>
        </p:nvSpPr>
        <p:spPr>
          <a:xfrm>
            <a:off x="6060835" y="1916832"/>
            <a:ext cx="2910192"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quantité estimée doit correspondre au nombre d’unité prévue de la fiche formation</a:t>
            </a:r>
          </a:p>
        </p:txBody>
      </p:sp>
      <p:cxnSp>
        <p:nvCxnSpPr>
          <p:cNvPr id="22" name="Connecteur droit avec flèche 21"/>
          <p:cNvCxnSpPr>
            <a:stCxn id="20" idx="1"/>
          </p:cNvCxnSpPr>
          <p:nvPr/>
        </p:nvCxnSpPr>
        <p:spPr>
          <a:xfrm flipH="1">
            <a:off x="4283968" y="2516997"/>
            <a:ext cx="1776867" cy="64440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91880" y="3161399"/>
            <a:ext cx="733239"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4010262" y="5070419"/>
            <a:ext cx="877255" cy="3704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Égal 15"/>
          <p:cNvSpPr/>
          <p:nvPr/>
        </p:nvSpPr>
        <p:spPr>
          <a:xfrm>
            <a:off x="3565044" y="3645024"/>
            <a:ext cx="749928" cy="411724"/>
          </a:xfrm>
          <a:prstGeom prst="mathEqual">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 name="Rectangle 16"/>
          <p:cNvSpPr/>
          <p:nvPr/>
        </p:nvSpPr>
        <p:spPr>
          <a:xfrm>
            <a:off x="4154278" y="3161399"/>
            <a:ext cx="733239"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6090355" y="3303361"/>
            <a:ext cx="2910192"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Saisir le coût unitaire</a:t>
            </a:r>
          </a:p>
        </p:txBody>
      </p:sp>
      <p:cxnSp>
        <p:nvCxnSpPr>
          <p:cNvPr id="19" name="Connecteur droit avec flèche 18"/>
          <p:cNvCxnSpPr>
            <a:stCxn id="18" idx="1"/>
          </p:cNvCxnSpPr>
          <p:nvPr/>
        </p:nvCxnSpPr>
        <p:spPr>
          <a:xfrm flipH="1" flipV="1">
            <a:off x="4788025" y="3449432"/>
            <a:ext cx="1302330" cy="3859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527696" y="3923225"/>
            <a:ext cx="733239"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p:cNvSpPr txBox="1"/>
          <p:nvPr/>
        </p:nvSpPr>
        <p:spPr>
          <a:xfrm>
            <a:off x="6266970" y="4653136"/>
            <a:ext cx="291019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Saisir la base de TVA </a:t>
            </a:r>
          </a:p>
          <a:p>
            <a:r>
              <a:rPr lang="fr-FR" dirty="0">
                <a:solidFill>
                  <a:srgbClr val="FF0000"/>
                </a:solidFill>
              </a:rPr>
              <a:t>(0 si non assujettie)</a:t>
            </a:r>
          </a:p>
        </p:txBody>
      </p:sp>
      <p:cxnSp>
        <p:nvCxnSpPr>
          <p:cNvPr id="25" name="Connecteur droit avec flèche 24"/>
          <p:cNvCxnSpPr>
            <a:stCxn id="23" idx="1"/>
          </p:cNvCxnSpPr>
          <p:nvPr/>
        </p:nvCxnSpPr>
        <p:spPr>
          <a:xfrm flipH="1" flipV="1">
            <a:off x="5894316" y="4211258"/>
            <a:ext cx="372654" cy="76504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403648" y="3441900"/>
            <a:ext cx="1296144" cy="200055"/>
          </a:xfrm>
          <a:prstGeom prst="rect">
            <a:avLst/>
          </a:prstGeom>
          <a:solidFill>
            <a:schemeClr val="bg1">
              <a:lumMod val="95000"/>
            </a:schemeClr>
          </a:solidFill>
        </p:spPr>
        <p:txBody>
          <a:bodyPr wrap="square" rtlCol="0">
            <a:spAutoFit/>
          </a:bodyPr>
          <a:lstStyle/>
          <a:p>
            <a:r>
              <a:rPr lang="fr-FR" sz="700" dirty="0"/>
              <a:t>Formation facturée à l’unité</a:t>
            </a:r>
          </a:p>
        </p:txBody>
      </p:sp>
      <p:sp>
        <p:nvSpPr>
          <p:cNvPr id="28" name="ZoneTexte 27"/>
          <p:cNvSpPr txBox="1"/>
          <p:nvPr/>
        </p:nvSpPr>
        <p:spPr>
          <a:xfrm>
            <a:off x="683568" y="5818195"/>
            <a:ext cx="7488831"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Le calcul du montant global est automatique.</a:t>
            </a:r>
          </a:p>
          <a:p>
            <a:r>
              <a:rPr lang="fr-FR" dirty="0">
                <a:solidFill>
                  <a:srgbClr val="FF0000"/>
                </a:solidFill>
              </a:rPr>
              <a:t>Attention il est de la responsabilité de l’organisme de garantir la cohérence de son offre</a:t>
            </a:r>
          </a:p>
        </p:txBody>
      </p:sp>
    </p:spTree>
    <p:extLst>
      <p:ext uri="{BB962C8B-B14F-4D97-AF65-F5344CB8AC3E}">
        <p14:creationId xmlns:p14="http://schemas.microsoft.com/office/powerpoint/2010/main" val="21819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xit" presetSubtype="0" fill="hold"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xit" presetSubtype="0" fill="hold" grpId="1" nodeType="with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xit" presetSubtype="0" fill="hold" grpId="1" nodeType="withEffect">
                                  <p:stCondLst>
                                    <p:cond delay="0"/>
                                  </p:stCondLst>
                                  <p:childTnLst>
                                    <p:animEffect transition="out" filter="fade">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5"/>
                                        </p:tgtEl>
                                      </p:cBhvr>
                                    </p:animEffect>
                                    <p:set>
                                      <p:cBhvr>
                                        <p:cTn id="84" dur="1" fill="hold">
                                          <p:stCondLst>
                                            <p:cond delay="499"/>
                                          </p:stCondLst>
                                        </p:cTn>
                                        <p:tgtEl>
                                          <p:spTgt spid="2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21" grpId="0" animBg="1"/>
      <p:bldP spid="21" grpId="1" animBg="1"/>
      <p:bldP spid="23" grpId="0" animBg="1"/>
      <p:bldP spid="23" grpId="1" animBg="1"/>
      <p:bldP spid="2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Renseigner son offre… </a:t>
            </a:r>
            <a:r>
              <a:rPr lang="fr-FR" sz="6000" dirty="0"/>
              <a:t> </a:t>
            </a:r>
          </a:p>
          <a:p>
            <a:r>
              <a:rPr lang="fr-FR" sz="6000" dirty="0">
                <a:sym typeface="Wingdings" panose="05000000000000000000" pitchFamily="2" charset="2"/>
              </a:rPr>
              <a:t> Les formulaires spéciaux</a:t>
            </a:r>
            <a:endParaRPr lang="fr-FR" sz="6000" dirty="0"/>
          </a:p>
        </p:txBody>
      </p:sp>
    </p:spTree>
    <p:extLst>
      <p:ext uri="{BB962C8B-B14F-4D97-AF65-F5344CB8AC3E}">
        <p14:creationId xmlns:p14="http://schemas.microsoft.com/office/powerpoint/2010/main" val="689214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 y="2060848"/>
            <a:ext cx="9000000" cy="471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Les formulaires spéciaux</a:t>
            </a:r>
            <a:endParaRPr lang="fr-FR" dirty="0"/>
          </a:p>
        </p:txBody>
      </p:sp>
      <p:sp>
        <p:nvSpPr>
          <p:cNvPr id="28" name="ZoneTexte 27"/>
          <p:cNvSpPr txBox="1"/>
          <p:nvPr/>
        </p:nvSpPr>
        <p:spPr>
          <a:xfrm>
            <a:off x="1547664" y="2708920"/>
            <a:ext cx="7488831"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Certains formulaires n’existent que pour proposer la fonctionnalité de dépôt de pièces jointes. C’est le cas pour les CV des formateurs.</a:t>
            </a:r>
          </a:p>
        </p:txBody>
      </p:sp>
      <p:cxnSp>
        <p:nvCxnSpPr>
          <p:cNvPr id="24" name="Connecteur droit avec flèche 23"/>
          <p:cNvCxnSpPr>
            <a:stCxn id="28" idx="2"/>
          </p:cNvCxnSpPr>
          <p:nvPr/>
        </p:nvCxnSpPr>
        <p:spPr>
          <a:xfrm>
            <a:off x="5292080" y="3355251"/>
            <a:ext cx="1080120" cy="252202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917348" y="5877272"/>
            <a:ext cx="4975132"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437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Renseigner son offre…</a:t>
            </a:r>
          </a:p>
          <a:p>
            <a:r>
              <a:rPr lang="fr-FR" dirty="0">
                <a:sym typeface="Wingdings" panose="05000000000000000000" pitchFamily="2" charset="2"/>
              </a:rPr>
              <a:t> Les formulaires spéciaux</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7812360" cy="302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539550" y="5472882"/>
            <a:ext cx="7488831" cy="1200329"/>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parcourir pour joindre votre fichier.</a:t>
            </a:r>
          </a:p>
          <a:p>
            <a:r>
              <a:rPr lang="fr-FR" dirty="0">
                <a:solidFill>
                  <a:srgbClr val="FF0000"/>
                </a:solidFill>
              </a:rPr>
              <a:t>1 seul fichier peut être joint. </a:t>
            </a:r>
          </a:p>
          <a:p>
            <a:r>
              <a:rPr lang="fr-FR" dirty="0">
                <a:solidFill>
                  <a:srgbClr val="FF0000"/>
                </a:solidFill>
              </a:rPr>
              <a:t>Si vous souhaitez en joindre plusieurs, vous devez les regrouper dans une même archive au format .zip </a:t>
            </a:r>
          </a:p>
        </p:txBody>
      </p:sp>
      <p:cxnSp>
        <p:nvCxnSpPr>
          <p:cNvPr id="10" name="Connecteur droit avec flèche 9"/>
          <p:cNvCxnSpPr>
            <a:stCxn id="9" idx="0"/>
          </p:cNvCxnSpPr>
          <p:nvPr/>
        </p:nvCxnSpPr>
        <p:spPr>
          <a:xfrm flipH="1" flipV="1">
            <a:off x="3419872" y="3573150"/>
            <a:ext cx="864094" cy="189973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67744" y="3213109"/>
            <a:ext cx="2304256"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Organigramme : Extraire 13"/>
          <p:cNvSpPr/>
          <p:nvPr/>
        </p:nvSpPr>
        <p:spPr>
          <a:xfrm>
            <a:off x="7020272" y="3933056"/>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a:solidFill>
                  <a:srgbClr val="FF0000"/>
                </a:solidFill>
              </a:rPr>
              <a:t>!</a:t>
            </a:r>
            <a:endParaRPr lang="fr-FR" sz="1200" b="1" dirty="0">
              <a:solidFill>
                <a:srgbClr val="FF0000"/>
              </a:solidFill>
            </a:endParaRPr>
          </a:p>
        </p:txBody>
      </p:sp>
      <p:sp>
        <p:nvSpPr>
          <p:cNvPr id="15" name="ZoneTexte 14"/>
          <p:cNvSpPr txBox="1"/>
          <p:nvPr/>
        </p:nvSpPr>
        <p:spPr>
          <a:xfrm>
            <a:off x="827584" y="2241120"/>
            <a:ext cx="5472608" cy="2492990"/>
          </a:xfrm>
          <a:prstGeom prst="rect">
            <a:avLst/>
          </a:prstGeom>
          <a:solidFill>
            <a:schemeClr val="bg1">
              <a:alpha val="80000"/>
            </a:schemeClr>
          </a:solidFill>
          <a:ln w="25400">
            <a:solidFill>
              <a:srgbClr val="FF0000"/>
            </a:solidFill>
            <a:prstDash val="sysDash"/>
          </a:ln>
        </p:spPr>
        <p:txBody>
          <a:bodyPr wrap="square" rtlCol="0">
            <a:spAutoFit/>
          </a:bodyPr>
          <a:lstStyle/>
          <a:p>
            <a:r>
              <a:rPr lang="fr-FR" dirty="0">
                <a:solidFill>
                  <a:srgbClr val="FF0000"/>
                </a:solidFill>
              </a:rPr>
              <a:t>Attention</a:t>
            </a:r>
          </a:p>
          <a:p>
            <a:r>
              <a:rPr lang="fr-FR" dirty="0">
                <a:solidFill>
                  <a:srgbClr val="FF0000"/>
                </a:solidFill>
              </a:rPr>
              <a:t>Seule les pièces demandées sont autorisées.</a:t>
            </a:r>
          </a:p>
          <a:p>
            <a:r>
              <a:rPr lang="fr-FR" dirty="0">
                <a:solidFill>
                  <a:srgbClr val="FF0000"/>
                </a:solidFill>
              </a:rPr>
              <a:t>Le dépôt de pièces autres que celle demandée ne seront pas examinées.</a:t>
            </a:r>
          </a:p>
          <a:p>
            <a:r>
              <a:rPr lang="fr-FR" dirty="0">
                <a:solidFill>
                  <a:srgbClr val="FF0000"/>
                </a:solidFill>
              </a:rPr>
              <a:t>(ex : Des plaquettes de présentation pédagogique dans le formulaire CV des formateurs)</a:t>
            </a:r>
          </a:p>
          <a:p>
            <a:pPr algn="ctr"/>
            <a:r>
              <a:rPr lang="fr-FR" sz="2400" b="1" dirty="0">
                <a:solidFill>
                  <a:srgbClr val="FF0000"/>
                </a:solidFill>
              </a:rPr>
              <a:t>La taille maximale de la réponse est de 50Mo</a:t>
            </a:r>
          </a:p>
        </p:txBody>
      </p:sp>
    </p:spTree>
    <p:extLst>
      <p:ext uri="{BB962C8B-B14F-4D97-AF65-F5344CB8AC3E}">
        <p14:creationId xmlns:p14="http://schemas.microsoft.com/office/powerpoint/2010/main" val="48768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500"/>
                            </p:stCondLst>
                            <p:childTnLst>
                              <p:par>
                                <p:cTn id="32" presetID="32" presetClass="emph" presetSubtype="0" fill="hold" grpId="1" nodeType="afterEffect">
                                  <p:stCondLst>
                                    <p:cond delay="0"/>
                                  </p:stCondLst>
                                  <p:childTnLst>
                                    <p:animRot by="120000">
                                      <p:cBhvr>
                                        <p:cTn id="33" dur="100" fill="hold">
                                          <p:stCondLst>
                                            <p:cond delay="0"/>
                                          </p:stCondLst>
                                        </p:cTn>
                                        <p:tgtEl>
                                          <p:spTgt spid="14"/>
                                        </p:tgtEl>
                                        <p:attrNameLst>
                                          <p:attrName>r</p:attrName>
                                        </p:attrNameLst>
                                      </p:cBhvr>
                                    </p:animRot>
                                    <p:animRot by="-240000">
                                      <p:cBhvr>
                                        <p:cTn id="34" dur="200" fill="hold">
                                          <p:stCondLst>
                                            <p:cond delay="200"/>
                                          </p:stCondLst>
                                        </p:cTn>
                                        <p:tgtEl>
                                          <p:spTgt spid="14"/>
                                        </p:tgtEl>
                                        <p:attrNameLst>
                                          <p:attrName>r</p:attrName>
                                        </p:attrNameLst>
                                      </p:cBhvr>
                                    </p:animRot>
                                    <p:animRot by="240000">
                                      <p:cBhvr>
                                        <p:cTn id="35" dur="200" fill="hold">
                                          <p:stCondLst>
                                            <p:cond delay="400"/>
                                          </p:stCondLst>
                                        </p:cTn>
                                        <p:tgtEl>
                                          <p:spTgt spid="14"/>
                                        </p:tgtEl>
                                        <p:attrNameLst>
                                          <p:attrName>r</p:attrName>
                                        </p:attrNameLst>
                                      </p:cBhvr>
                                    </p:animRot>
                                    <p:animRot by="-240000">
                                      <p:cBhvr>
                                        <p:cTn id="36" dur="200" fill="hold">
                                          <p:stCondLst>
                                            <p:cond delay="600"/>
                                          </p:stCondLst>
                                        </p:cTn>
                                        <p:tgtEl>
                                          <p:spTgt spid="14"/>
                                        </p:tgtEl>
                                        <p:attrNameLst>
                                          <p:attrName>r</p:attrName>
                                        </p:attrNameLst>
                                      </p:cBhvr>
                                    </p:animRot>
                                    <p:animRot by="120000">
                                      <p:cBhvr>
                                        <p:cTn id="37"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4" grpId="0" animBg="1"/>
      <p:bldP spid="14" grpId="1" animBg="1"/>
      <p:bldP spid="1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Terminer sa réponse… </a:t>
            </a:r>
            <a:r>
              <a:rPr lang="fr-FR" sz="6000" dirty="0"/>
              <a:t> </a:t>
            </a:r>
          </a:p>
        </p:txBody>
      </p:sp>
    </p:spTree>
    <p:extLst>
      <p:ext uri="{BB962C8B-B14F-4D97-AF65-F5344CB8AC3E}">
        <p14:creationId xmlns:p14="http://schemas.microsoft.com/office/powerpoint/2010/main" val="36133211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Terminer sa réponse</a:t>
            </a:r>
          </a:p>
        </p:txBody>
      </p:sp>
      <p:sp>
        <p:nvSpPr>
          <p:cNvPr id="6" name="ZoneTexte 5"/>
          <p:cNvSpPr txBox="1"/>
          <p:nvPr/>
        </p:nvSpPr>
        <p:spPr>
          <a:xfrm>
            <a:off x="1115616" y="1439488"/>
            <a:ext cx="7488831"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Vérifier que les documents sont bien « terminés » pour la candidature et les différentes offres. </a:t>
            </a:r>
          </a:p>
          <a:p>
            <a:r>
              <a:rPr lang="fr-FR" dirty="0">
                <a:solidFill>
                  <a:srgbClr val="FF0000"/>
                </a:solidFill>
              </a:rPr>
              <a:t>Cliquez sur les crayons pour aller les vérifier.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9" y="2492896"/>
            <a:ext cx="9000000" cy="414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Connecteur droit avec flèche 13"/>
          <p:cNvCxnSpPr>
            <a:stCxn id="6" idx="2"/>
            <a:endCxn id="15" idx="0"/>
          </p:cNvCxnSpPr>
          <p:nvPr/>
        </p:nvCxnSpPr>
        <p:spPr>
          <a:xfrm>
            <a:off x="4860032" y="2362818"/>
            <a:ext cx="3744415" cy="185826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08403" y="4221087"/>
            <a:ext cx="792088" cy="14401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98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Terminer sa réponse</a:t>
            </a:r>
          </a:p>
        </p:txBody>
      </p:sp>
      <p:sp>
        <p:nvSpPr>
          <p:cNvPr id="6" name="ZoneTexte 5"/>
          <p:cNvSpPr txBox="1"/>
          <p:nvPr/>
        </p:nvSpPr>
        <p:spPr>
          <a:xfrm>
            <a:off x="1115616" y="1439488"/>
            <a:ext cx="7488831"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Vérifier que tous vos formulaires de </a:t>
            </a:r>
            <a:r>
              <a:rPr lang="fr-FR" b="1" dirty="0">
                <a:solidFill>
                  <a:srgbClr val="FF0000"/>
                </a:solidFill>
              </a:rPr>
              <a:t>CANDIDATURE</a:t>
            </a:r>
            <a:r>
              <a:rPr lang="fr-FR" dirty="0">
                <a:solidFill>
                  <a:srgbClr val="FF0000"/>
                </a:solidFill>
              </a:rPr>
              <a:t> sont bien saisis, </a:t>
            </a:r>
          </a:p>
          <a:p>
            <a:r>
              <a:rPr lang="fr-FR" dirty="0">
                <a:solidFill>
                  <a:srgbClr val="FF0000"/>
                </a:solidFill>
              </a:rPr>
              <a:t>l’indicateur « Saisie terminée » peut vous aider dans votre organisation.</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9000000" cy="416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avec flèche 7"/>
          <p:cNvCxnSpPr>
            <a:stCxn id="6" idx="2"/>
            <a:endCxn id="9" idx="0"/>
          </p:cNvCxnSpPr>
          <p:nvPr/>
        </p:nvCxnSpPr>
        <p:spPr>
          <a:xfrm flipH="1">
            <a:off x="1259632" y="2085819"/>
            <a:ext cx="3600400" cy="256731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7504" y="4653136"/>
            <a:ext cx="2304256"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p:cNvCxnSpPr>
            <a:stCxn id="6" idx="2"/>
            <a:endCxn id="10" idx="0"/>
          </p:cNvCxnSpPr>
          <p:nvPr/>
        </p:nvCxnSpPr>
        <p:spPr>
          <a:xfrm>
            <a:off x="4860032" y="2085819"/>
            <a:ext cx="3168352" cy="254234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68343" y="4628164"/>
            <a:ext cx="720081" cy="16811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9096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Terminer sa réponse</a:t>
            </a:r>
          </a:p>
        </p:txBody>
      </p:sp>
      <p:sp>
        <p:nvSpPr>
          <p:cNvPr id="6" name="ZoneTexte 5"/>
          <p:cNvSpPr txBox="1"/>
          <p:nvPr/>
        </p:nvSpPr>
        <p:spPr>
          <a:xfrm>
            <a:off x="1115616" y="1439488"/>
            <a:ext cx="7488831"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Idem pour les sous traitants et des cotraitants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04" y="2780928"/>
            <a:ext cx="9000000" cy="3215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a:stCxn id="6" idx="2"/>
            <a:endCxn id="8" idx="0"/>
          </p:cNvCxnSpPr>
          <p:nvPr/>
        </p:nvCxnSpPr>
        <p:spPr>
          <a:xfrm flipH="1">
            <a:off x="1259632" y="1808820"/>
            <a:ext cx="3600400" cy="361143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7504" y="5420253"/>
            <a:ext cx="2304256"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avec flèche 8"/>
          <p:cNvCxnSpPr>
            <a:stCxn id="6" idx="2"/>
            <a:endCxn id="10" idx="0"/>
          </p:cNvCxnSpPr>
          <p:nvPr/>
        </p:nvCxnSpPr>
        <p:spPr>
          <a:xfrm>
            <a:off x="4860032" y="1808820"/>
            <a:ext cx="3348372" cy="281934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884368" y="4628164"/>
            <a:ext cx="648072" cy="115212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1175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Terminer sa réponse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83886"/>
            <a:ext cx="9000000" cy="4729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115616" y="1439488"/>
            <a:ext cx="7488831"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Vérifier pour chaque </a:t>
            </a:r>
            <a:r>
              <a:rPr lang="fr-FR" b="1" dirty="0">
                <a:solidFill>
                  <a:srgbClr val="FF0000"/>
                </a:solidFill>
              </a:rPr>
              <a:t>OFFRE</a:t>
            </a:r>
            <a:r>
              <a:rPr lang="fr-FR" dirty="0">
                <a:solidFill>
                  <a:srgbClr val="FF0000"/>
                </a:solidFill>
              </a:rPr>
              <a:t>, que tous vos formulaires sont bien saisis, </a:t>
            </a:r>
          </a:p>
          <a:p>
            <a:r>
              <a:rPr lang="fr-FR" dirty="0">
                <a:solidFill>
                  <a:srgbClr val="FF0000"/>
                </a:solidFill>
              </a:rPr>
              <a:t>l’indicateur « Saisie terminée » peut vous aider dans votre organisation.</a:t>
            </a:r>
          </a:p>
        </p:txBody>
      </p:sp>
      <p:cxnSp>
        <p:nvCxnSpPr>
          <p:cNvPr id="5" name="Connecteur droit avec flèche 4"/>
          <p:cNvCxnSpPr>
            <a:stCxn id="6" idx="2"/>
            <a:endCxn id="7" idx="0"/>
          </p:cNvCxnSpPr>
          <p:nvPr/>
        </p:nvCxnSpPr>
        <p:spPr>
          <a:xfrm flipH="1">
            <a:off x="1331640" y="2085819"/>
            <a:ext cx="3528392" cy="218656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9512" y="4272384"/>
            <a:ext cx="2304256"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p:cNvCxnSpPr>
            <a:endCxn id="9" idx="0"/>
          </p:cNvCxnSpPr>
          <p:nvPr/>
        </p:nvCxnSpPr>
        <p:spPr>
          <a:xfrm>
            <a:off x="4860032" y="2085819"/>
            <a:ext cx="3276364" cy="218656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84368" y="4272384"/>
            <a:ext cx="504056" cy="23969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1193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La recherche avancée…</a:t>
            </a:r>
          </a:p>
        </p:txBody>
      </p:sp>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050" r="82962" b="19876"/>
          <a:stretch/>
        </p:blipFill>
        <p:spPr bwMode="auto">
          <a:xfrm>
            <a:off x="107504" y="1286584"/>
            <a:ext cx="2057912" cy="540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e 26"/>
          <p:cNvGrpSpPr/>
          <p:nvPr/>
        </p:nvGrpSpPr>
        <p:grpSpPr>
          <a:xfrm>
            <a:off x="35496" y="2163707"/>
            <a:ext cx="2701693" cy="833245"/>
            <a:chOff x="35496" y="1628802"/>
            <a:chExt cx="2701693" cy="833245"/>
          </a:xfrm>
        </p:grpSpPr>
        <p:sp>
          <p:nvSpPr>
            <p:cNvPr id="17" name="Rectangle 16"/>
            <p:cNvSpPr/>
            <p:nvPr/>
          </p:nvSpPr>
          <p:spPr>
            <a:xfrm>
              <a:off x="35496" y="2132856"/>
              <a:ext cx="1872208" cy="3291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2" name="Connecteur droit avec flèche 21"/>
            <p:cNvCxnSpPr/>
            <p:nvPr/>
          </p:nvCxnSpPr>
          <p:spPr>
            <a:xfrm flipV="1">
              <a:off x="1835696" y="1628802"/>
              <a:ext cx="901493" cy="57606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376" y="69155"/>
            <a:ext cx="5968378" cy="480000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482" y="3429000"/>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9" name="Connecteur droit avec flèche 18"/>
          <p:cNvCxnSpPr/>
          <p:nvPr/>
        </p:nvCxnSpPr>
        <p:spPr>
          <a:xfrm flipH="1">
            <a:off x="6084168" y="3284984"/>
            <a:ext cx="1656184" cy="43204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004048" y="1412776"/>
            <a:ext cx="3096344" cy="369332"/>
          </a:xfrm>
          <a:prstGeom prst="rect">
            <a:avLst/>
          </a:prstGeom>
          <a:noFill/>
          <a:ln w="25400">
            <a:solidFill>
              <a:srgbClr val="FF0000"/>
            </a:solidFill>
            <a:prstDash val="sysDash"/>
          </a:ln>
        </p:spPr>
        <p:txBody>
          <a:bodyPr wrap="square" rtlCol="0">
            <a:spAutoFit/>
          </a:bodyPr>
          <a:lstStyle/>
          <a:p>
            <a:r>
              <a:rPr lang="fr-FR" dirty="0">
                <a:solidFill>
                  <a:srgbClr val="FF0000"/>
                </a:solidFill>
              </a:rPr>
              <a:t>Saisissez vos critères</a:t>
            </a:r>
          </a:p>
        </p:txBody>
      </p:sp>
      <p:cxnSp>
        <p:nvCxnSpPr>
          <p:cNvPr id="11" name="Connecteur droit avec flèche 10"/>
          <p:cNvCxnSpPr>
            <a:endCxn id="10" idx="0"/>
          </p:cNvCxnSpPr>
          <p:nvPr/>
        </p:nvCxnSpPr>
        <p:spPr>
          <a:xfrm>
            <a:off x="6228184" y="753852"/>
            <a:ext cx="324036" cy="65892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4" name="Accolade fermante 13"/>
          <p:cNvSpPr/>
          <p:nvPr/>
        </p:nvSpPr>
        <p:spPr>
          <a:xfrm>
            <a:off x="5910054" y="260648"/>
            <a:ext cx="288032" cy="9864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 name="ZoneTexte 19"/>
          <p:cNvSpPr txBox="1"/>
          <p:nvPr/>
        </p:nvSpPr>
        <p:spPr>
          <a:xfrm>
            <a:off x="6552220" y="2739769"/>
            <a:ext cx="2114223" cy="369332"/>
          </a:xfrm>
          <a:prstGeom prst="rect">
            <a:avLst/>
          </a:prstGeom>
          <a:noFill/>
          <a:ln w="25400">
            <a:solidFill>
              <a:srgbClr val="FF0000"/>
            </a:solidFill>
            <a:prstDash val="sysDash"/>
          </a:ln>
        </p:spPr>
        <p:txBody>
          <a:bodyPr wrap="square" rtlCol="0">
            <a:spAutoFit/>
          </a:bodyPr>
          <a:lstStyle/>
          <a:p>
            <a:r>
              <a:rPr lang="fr-FR" dirty="0">
                <a:solidFill>
                  <a:srgbClr val="FF0000"/>
                </a:solidFill>
              </a:rPr>
              <a:t>Lancez la recherche</a:t>
            </a:r>
          </a:p>
        </p:txBody>
      </p:sp>
    </p:spTree>
    <p:extLst>
      <p:ext uri="{BB962C8B-B14F-4D97-AF65-F5344CB8AC3E}">
        <p14:creationId xmlns:p14="http://schemas.microsoft.com/office/powerpoint/2010/main" val="3921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xit" presetSubtype="0" fill="hold"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P spid="14" grpId="1" animBg="1"/>
      <p:bldP spid="2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Terminer sa réponse</a:t>
            </a:r>
          </a:p>
        </p:txBody>
      </p:sp>
      <p:sp>
        <p:nvSpPr>
          <p:cNvPr id="6" name="ZoneTexte 5"/>
          <p:cNvSpPr txBox="1"/>
          <p:nvPr/>
        </p:nvSpPr>
        <p:spPr>
          <a:xfrm>
            <a:off x="1115616" y="1439488"/>
            <a:ext cx="7488831"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Idem pour les sous traitants et cotraitants.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3" y="2708920"/>
            <a:ext cx="9000000" cy="307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a:stCxn id="6" idx="2"/>
            <a:endCxn id="8" idx="0"/>
          </p:cNvCxnSpPr>
          <p:nvPr/>
        </p:nvCxnSpPr>
        <p:spPr>
          <a:xfrm flipH="1">
            <a:off x="1259632" y="1808820"/>
            <a:ext cx="3600400" cy="349238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7504" y="5301208"/>
            <a:ext cx="2304256"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avec flèche 8"/>
          <p:cNvCxnSpPr>
            <a:stCxn id="6" idx="2"/>
            <a:endCxn id="10" idx="0"/>
          </p:cNvCxnSpPr>
          <p:nvPr/>
        </p:nvCxnSpPr>
        <p:spPr>
          <a:xfrm>
            <a:off x="4860032" y="1808820"/>
            <a:ext cx="3276364" cy="306034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884368" y="4869160"/>
            <a:ext cx="504056" cy="7920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633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Terminer sa réponse</a:t>
            </a:r>
          </a:p>
        </p:txBody>
      </p:sp>
      <p:sp>
        <p:nvSpPr>
          <p:cNvPr id="6" name="ZoneTexte 5"/>
          <p:cNvSpPr txBox="1"/>
          <p:nvPr/>
        </p:nvSpPr>
        <p:spPr>
          <a:xfrm>
            <a:off x="1115616" y="1439488"/>
            <a:ext cx="7488831"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Vérifier le nombre de document « terminés » pour la candidature et les différentes offres.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9" y="2492896"/>
            <a:ext cx="9000000" cy="414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1115616" y="2276872"/>
            <a:ext cx="7488831"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 tout est cohérent, vous pouvez passer à l’étape 2 de signature des documents</a:t>
            </a: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984" t="74725" r="1393" b="18734"/>
          <a:stretch/>
        </p:blipFill>
        <p:spPr bwMode="auto">
          <a:xfrm>
            <a:off x="6587066" y="5588000"/>
            <a:ext cx="2396067" cy="270933"/>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Connecteur droit avec flèche 9"/>
          <p:cNvCxnSpPr>
            <a:stCxn id="9" idx="2"/>
          </p:cNvCxnSpPr>
          <p:nvPr/>
        </p:nvCxnSpPr>
        <p:spPr>
          <a:xfrm>
            <a:off x="4860032" y="2923203"/>
            <a:ext cx="2160240" cy="273804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6" idx="2"/>
          </p:cNvCxnSpPr>
          <p:nvPr/>
        </p:nvCxnSpPr>
        <p:spPr>
          <a:xfrm>
            <a:off x="4860032" y="2085819"/>
            <a:ext cx="2412268" cy="213526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76256" y="4221088"/>
            <a:ext cx="792088" cy="14401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3107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6" presetClass="emph" presetSubtype="0" fill="hold" nodeType="afterEffect">
                                  <p:stCondLst>
                                    <p:cond delay="0"/>
                                  </p:stCondLst>
                                  <p:childTnLst>
                                    <p:animScale>
                                      <p:cBhvr>
                                        <p:cTn id="36"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5" grpId="0" animBg="1"/>
      <p:bldP spid="15"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Signer ses documents… </a:t>
            </a:r>
            <a:r>
              <a:rPr lang="fr-FR" sz="6000" dirty="0"/>
              <a:t> </a:t>
            </a:r>
          </a:p>
        </p:txBody>
      </p:sp>
    </p:spTree>
    <p:extLst>
      <p:ext uri="{BB962C8B-B14F-4D97-AF65-F5344CB8AC3E}">
        <p14:creationId xmlns:p14="http://schemas.microsoft.com/office/powerpoint/2010/main" val="42784476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Signer les documents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5805"/>
            <a:ext cx="9000000" cy="3922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259632" y="1844824"/>
            <a:ext cx="6768752"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avez confirmation que votre réponse est passée à l’étape de signature</a:t>
            </a:r>
          </a:p>
        </p:txBody>
      </p:sp>
    </p:spTree>
    <p:extLst>
      <p:ext uri="{BB962C8B-B14F-4D97-AF65-F5344CB8AC3E}">
        <p14:creationId xmlns:p14="http://schemas.microsoft.com/office/powerpoint/2010/main" val="26181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Signer les documents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852936"/>
            <a:ext cx="9000000" cy="379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115616" y="1439488"/>
            <a:ext cx="3744415"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La réponse est en cours de signature</a:t>
            </a:r>
          </a:p>
        </p:txBody>
      </p:sp>
      <p:cxnSp>
        <p:nvCxnSpPr>
          <p:cNvPr id="6" name="Connecteur droit avec flèche 5"/>
          <p:cNvCxnSpPr>
            <a:stCxn id="5" idx="2"/>
          </p:cNvCxnSpPr>
          <p:nvPr/>
        </p:nvCxnSpPr>
        <p:spPr>
          <a:xfrm flipH="1">
            <a:off x="2303748" y="1808820"/>
            <a:ext cx="684076" cy="198022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47664" y="3789040"/>
            <a:ext cx="1512168" cy="28803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3779912" y="2060848"/>
            <a:ext cx="3744415"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Cliquez sur le crayon pour accéder à la signature de la candidature ou des offres</a:t>
            </a:r>
          </a:p>
        </p:txBody>
      </p:sp>
      <p:cxnSp>
        <p:nvCxnSpPr>
          <p:cNvPr id="11" name="Connecteur droit avec flèche 10"/>
          <p:cNvCxnSpPr>
            <a:stCxn id="10" idx="2"/>
            <a:endCxn id="12" idx="0"/>
          </p:cNvCxnSpPr>
          <p:nvPr/>
        </p:nvCxnSpPr>
        <p:spPr>
          <a:xfrm>
            <a:off x="5652120" y="2984178"/>
            <a:ext cx="3060340" cy="217301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460432" y="5157192"/>
            <a:ext cx="504056" cy="6480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343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0" grpId="0" animBg="1"/>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7" y="2132856"/>
            <a:ext cx="9000000" cy="4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6995120" cy="1252537"/>
          </a:xfrm>
        </p:spPr>
        <p:txBody>
          <a:bodyPr/>
          <a:lstStyle/>
          <a:p>
            <a:r>
              <a:rPr lang="fr-FR" dirty="0"/>
              <a:t>Signer les documents</a:t>
            </a:r>
          </a:p>
        </p:txBody>
      </p:sp>
      <p:sp>
        <p:nvSpPr>
          <p:cNvPr id="10" name="ZoneTexte 9"/>
          <p:cNvSpPr txBox="1"/>
          <p:nvPr/>
        </p:nvSpPr>
        <p:spPr>
          <a:xfrm>
            <a:off x="3779912" y="2060848"/>
            <a:ext cx="3744415"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Sélectionner le document à signer</a:t>
            </a:r>
          </a:p>
        </p:txBody>
      </p:sp>
      <p:cxnSp>
        <p:nvCxnSpPr>
          <p:cNvPr id="11" name="Connecteur droit avec flèche 10"/>
          <p:cNvCxnSpPr>
            <a:stCxn id="10" idx="2"/>
            <a:endCxn id="12" idx="0"/>
          </p:cNvCxnSpPr>
          <p:nvPr/>
        </p:nvCxnSpPr>
        <p:spPr>
          <a:xfrm>
            <a:off x="5652120" y="2430180"/>
            <a:ext cx="1986227" cy="349460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176302" y="5924784"/>
            <a:ext cx="924089" cy="6480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5873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Signer les documents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9000000" cy="548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3131840" y="1691516"/>
            <a:ext cx="3744415"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Vous pouvez choisir de signer sur la plateforme (Conseillé) ou bien en dehors de la plateforme.</a:t>
            </a:r>
          </a:p>
        </p:txBody>
      </p:sp>
      <p:cxnSp>
        <p:nvCxnSpPr>
          <p:cNvPr id="9" name="Connecteur droit avec flèche 8"/>
          <p:cNvCxnSpPr>
            <a:stCxn id="8" idx="2"/>
            <a:endCxn id="13" idx="0"/>
          </p:cNvCxnSpPr>
          <p:nvPr/>
        </p:nvCxnSpPr>
        <p:spPr>
          <a:xfrm flipH="1">
            <a:off x="2303748" y="2614846"/>
            <a:ext cx="2700300" cy="74214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43608" y="3356992"/>
            <a:ext cx="2520280" cy="6480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4" name="Connecteur droit avec flèche 13"/>
          <p:cNvCxnSpPr>
            <a:endCxn id="15" idx="0"/>
          </p:cNvCxnSpPr>
          <p:nvPr/>
        </p:nvCxnSpPr>
        <p:spPr>
          <a:xfrm>
            <a:off x="5076056" y="2636912"/>
            <a:ext cx="1512168" cy="70733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076056" y="3344251"/>
            <a:ext cx="3024336" cy="6480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336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3" grpId="1" animBg="1"/>
      <p:bldP spid="1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Signer sur la plateforme… </a:t>
            </a:r>
            <a:r>
              <a:rPr lang="fr-FR" sz="6000" dirty="0"/>
              <a:t> </a:t>
            </a:r>
          </a:p>
        </p:txBody>
      </p:sp>
    </p:spTree>
    <p:extLst>
      <p:ext uri="{BB962C8B-B14F-4D97-AF65-F5344CB8AC3E}">
        <p14:creationId xmlns:p14="http://schemas.microsoft.com/office/powerpoint/2010/main" val="24820225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a:t>Signer les documents</a:t>
            </a:r>
            <a:br>
              <a:rPr lang="fr-FR" dirty="0"/>
            </a:br>
            <a:r>
              <a:rPr lang="fr-FR" dirty="0">
                <a:sym typeface="Wingdings" panose="05000000000000000000" pitchFamily="2" charset="2"/>
              </a:rPr>
              <a:t> Sur la plateforme</a:t>
            </a:r>
            <a:endParaRPr lang="fr-F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484"/>
          <a:stretch/>
        </p:blipFill>
        <p:spPr bwMode="auto">
          <a:xfrm>
            <a:off x="3563888" y="3878973"/>
            <a:ext cx="5452046" cy="274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6037"/>
          <a:stretch/>
        </p:blipFill>
        <p:spPr bwMode="auto">
          <a:xfrm>
            <a:off x="434091" y="2636912"/>
            <a:ext cx="7323151"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39" y="3861048"/>
            <a:ext cx="29670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429816" y="1691516"/>
            <a:ext cx="738254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 votre navigateur vous demande une autorisation pour exécuter les scripts Java : cliquez sur « exécuter une fois »</a:t>
            </a:r>
          </a:p>
        </p:txBody>
      </p:sp>
      <p:cxnSp>
        <p:nvCxnSpPr>
          <p:cNvPr id="7" name="Connecteur droit avec flèche 6"/>
          <p:cNvCxnSpPr>
            <a:stCxn id="6" idx="2"/>
            <a:endCxn id="8" idx="0"/>
          </p:cNvCxnSpPr>
          <p:nvPr/>
        </p:nvCxnSpPr>
        <p:spPr>
          <a:xfrm flipH="1">
            <a:off x="3491880" y="2337847"/>
            <a:ext cx="629208" cy="28106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991537" y="2618910"/>
            <a:ext cx="1000686" cy="3240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429816" y="3033826"/>
            <a:ext cx="7382544" cy="646331"/>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A la première utilisation, l’application de signature va s’installer automatiquement sur votre poste</a:t>
            </a:r>
          </a:p>
        </p:txBody>
      </p:sp>
      <p:sp>
        <p:nvSpPr>
          <p:cNvPr id="18" name="ZoneTexte 17"/>
          <p:cNvSpPr txBox="1"/>
          <p:nvPr/>
        </p:nvSpPr>
        <p:spPr>
          <a:xfrm>
            <a:off x="429816" y="5661248"/>
            <a:ext cx="3062064" cy="923330"/>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Si nécessaire autorisez le a le faire en cliquant sur « Exécuter » dans la fenêtre</a:t>
            </a:r>
          </a:p>
        </p:txBody>
      </p:sp>
      <p:cxnSp>
        <p:nvCxnSpPr>
          <p:cNvPr id="19" name="Connecteur droit avec flèche 18"/>
          <p:cNvCxnSpPr>
            <a:stCxn id="18" idx="0"/>
          </p:cNvCxnSpPr>
          <p:nvPr/>
        </p:nvCxnSpPr>
        <p:spPr>
          <a:xfrm flipV="1">
            <a:off x="1960848" y="5385843"/>
            <a:ext cx="383721" cy="27540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344569" y="5254455"/>
            <a:ext cx="500343" cy="26277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3620745" y="4426946"/>
            <a:ext cx="5271735" cy="51422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5743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xit" presetSubtype="0" fill="hold" grpId="1"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051"/>
                                        </p:tgtEl>
                                      </p:cBhvr>
                                    </p:animEffect>
                                    <p:set>
                                      <p:cBhvr>
                                        <p:cTn id="30" dur="1" fill="hold">
                                          <p:stCondLst>
                                            <p:cond delay="499"/>
                                          </p:stCondLst>
                                        </p:cTn>
                                        <p:tgtEl>
                                          <p:spTgt spid="205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fade">
                                      <p:cBhvr>
                                        <p:cTn id="47" dur="500"/>
                                        <p:tgtEl>
                                          <p:spTgt spid="20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fade">
                                      <p:cBhvr>
                                        <p:cTn id="52" dur="500"/>
                                        <p:tgtEl>
                                          <p:spTgt spid="205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7" grpId="0" animBg="1"/>
      <p:bldP spid="18" grpId="0" animBg="1"/>
      <p:bldP spid="20" grpId="0" animBg="1"/>
      <p:bldP spid="2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187624" y="4581128"/>
            <a:ext cx="7788944" cy="2095271"/>
            <a:chOff x="1187624" y="4581128"/>
            <a:chExt cx="7788944" cy="20952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581128"/>
              <a:ext cx="7788944" cy="2095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5438911"/>
              <a:ext cx="1714872" cy="22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itre 2"/>
          <p:cNvSpPr>
            <a:spLocks noGrp="1"/>
          </p:cNvSpPr>
          <p:nvPr>
            <p:ph type="title" idx="4294967295"/>
          </p:nvPr>
        </p:nvSpPr>
        <p:spPr>
          <a:xfrm>
            <a:off x="1691680" y="338138"/>
            <a:ext cx="6995120" cy="1252537"/>
          </a:xfrm>
        </p:spPr>
        <p:txBody>
          <a:bodyPr/>
          <a:lstStyle/>
          <a:p>
            <a:r>
              <a:rPr lang="fr-FR" dirty="0"/>
              <a:t>Signer les documents</a:t>
            </a:r>
            <a:br>
              <a:rPr lang="fr-FR" dirty="0"/>
            </a:br>
            <a:r>
              <a:rPr lang="fr-FR" dirty="0">
                <a:sym typeface="Wingdings" panose="05000000000000000000" pitchFamily="2" charset="2"/>
              </a:rPr>
              <a:t> Sur la plateforme</a:t>
            </a:r>
            <a:endParaRPr lang="fr-FR"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3034"/>
          <a:stretch/>
        </p:blipFill>
        <p:spPr bwMode="auto">
          <a:xfrm>
            <a:off x="695565" y="2578140"/>
            <a:ext cx="6344419" cy="1443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429816" y="1988840"/>
            <a:ext cx="587037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Après l’installation, l’application de signature va se lancer</a:t>
            </a:r>
          </a:p>
        </p:txBody>
      </p:sp>
      <p:sp>
        <p:nvSpPr>
          <p:cNvPr id="6" name="ZoneTexte 5"/>
          <p:cNvSpPr txBox="1"/>
          <p:nvPr/>
        </p:nvSpPr>
        <p:spPr>
          <a:xfrm>
            <a:off x="1835696" y="4149080"/>
            <a:ext cx="587037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Et vous demander de choisir votre certificat dans la liste </a:t>
            </a:r>
          </a:p>
        </p:txBody>
      </p:sp>
      <p:cxnSp>
        <p:nvCxnSpPr>
          <p:cNvPr id="7" name="Connecteur droit avec flèche 6"/>
          <p:cNvCxnSpPr>
            <a:stCxn id="6" idx="2"/>
            <a:endCxn id="8" idx="0"/>
          </p:cNvCxnSpPr>
          <p:nvPr/>
        </p:nvCxnSpPr>
        <p:spPr>
          <a:xfrm>
            <a:off x="4770884" y="4518412"/>
            <a:ext cx="18996" cy="85480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35352" y="5373216"/>
            <a:ext cx="6909055" cy="3240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066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Page blanc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ge blanch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1600" i="0" dirty="0"/>
        </a:defPPr>
      </a:lstStyle>
    </a:spDef>
    <a:lnDef>
      <a:spPr bwMode="auto">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lgn="just">
          <a:defRPr sz="1400" b="0" i="0" dirty="0" smtClean="0"/>
        </a:defPPr>
      </a:lstStyle>
    </a:txDef>
  </a:objectDefaults>
  <a:extraClrSchemeLst>
    <a:extraClrScheme>
      <a:clrScheme name="Page blanch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ge blanch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ge blanch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ge blanch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ge blanch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ge blanch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ge blanch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2954</TotalTime>
  <Words>3716</Words>
  <Application>Microsoft Office PowerPoint</Application>
  <PresentationFormat>Affichage à l'écran (4:3)</PresentationFormat>
  <Paragraphs>428</Paragraphs>
  <Slides>129</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129</vt:i4>
      </vt:variant>
    </vt:vector>
  </HeadingPairs>
  <TitlesOfParts>
    <vt:vector size="140" baseType="lpstr">
      <vt:lpstr>Arial</vt:lpstr>
      <vt:lpstr>Calibri</vt:lpstr>
      <vt:lpstr>Candara</vt:lpstr>
      <vt:lpstr>Symbol</vt:lpstr>
      <vt:lpstr>Times New Roman</vt:lpstr>
      <vt:lpstr>Verdana</vt:lpstr>
      <vt:lpstr>Webdings</vt:lpstr>
      <vt:lpstr>Wingdings</vt:lpstr>
      <vt:lpstr>Wingdings 3</vt:lpstr>
      <vt:lpstr>Vagues</vt:lpstr>
      <vt:lpstr>Page blanche</vt:lpstr>
      <vt:lpstr>Présentation de l’outil de consultation SAM</vt:lpstr>
      <vt:lpstr>Présentation PowerPoint</vt:lpstr>
      <vt:lpstr>Les étapes de la réponse</vt:lpstr>
      <vt:lpstr>Présentation PowerPoint</vt:lpstr>
      <vt:lpstr>Se connecter…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Terminer sa réponse</vt:lpstr>
      <vt:lpstr>Terminer sa réponse</vt:lpstr>
      <vt:lpstr>Terminer sa réponse</vt:lpstr>
      <vt:lpstr>Terminer sa réponse</vt:lpstr>
      <vt:lpstr>Terminer sa réponse</vt:lpstr>
      <vt:lpstr>Terminer sa réponse</vt:lpstr>
      <vt:lpstr>Présentation PowerPoint</vt:lpstr>
      <vt:lpstr>Signer les documents</vt:lpstr>
      <vt:lpstr>Signer les documents</vt:lpstr>
      <vt:lpstr>Signer les documents</vt:lpstr>
      <vt:lpstr>Signer les documents</vt:lpstr>
      <vt:lpstr>Présentation PowerPoint</vt:lpstr>
      <vt:lpstr>Signer les documents  Sur la plateforme</vt:lpstr>
      <vt:lpstr>Signer les documents  Sur la plateforme</vt:lpstr>
      <vt:lpstr>Signer les documents  Sur la plateforme</vt:lpstr>
      <vt:lpstr>Signer les documents  Sur la plateforme</vt:lpstr>
      <vt:lpstr>Présentation PowerPoint</vt:lpstr>
      <vt:lpstr>Signer les documents  En dehors de la plateforme</vt:lpstr>
      <vt:lpstr>Signer les documents  En dehors de la plateforme</vt:lpstr>
      <vt:lpstr>Signer les documents</vt:lpstr>
      <vt:lpstr>Signer les documents  En dehors de la plateforme</vt:lpstr>
      <vt:lpstr>Signer les documents  En dehors de la plateforme</vt:lpstr>
      <vt:lpstr>Signer les documents </vt:lpstr>
      <vt:lpstr>Présentation PowerPoint</vt:lpstr>
      <vt:lpstr>Déposer sa demande… </vt:lpstr>
      <vt:lpstr>Déposer sa demande…</vt:lpstr>
      <vt:lpstr>Déposer sa demande… </vt:lpstr>
      <vt:lpstr>Présentation PowerPoint</vt:lpstr>
      <vt:lpstr>Demande de compléments… </vt:lpstr>
      <vt:lpstr>Demande de compléments… </vt:lpstr>
      <vt:lpstr>Demande de compléments… </vt:lpstr>
      <vt:lpstr>Demande de compléments… </vt:lpstr>
      <vt:lpstr>Demande de compléments… </vt:lpstr>
      <vt:lpstr>Demande de compléments… </vt:lpstr>
      <vt:lpstr>Demande de compléments… </vt:lpstr>
      <vt:lpstr>Présentation PowerPoint</vt:lpstr>
      <vt:lpstr>Demande de négociation … </vt:lpstr>
      <vt:lpstr>Demande de négociation … </vt:lpstr>
      <vt:lpstr>Demande de négociation … </vt:lpstr>
      <vt:lpstr>Demande de négociation … </vt:lpstr>
      <vt:lpstr>Demande de négociation … </vt:lpstr>
      <vt:lpstr>Présentation PowerPoint</vt:lpstr>
      <vt:lpstr>Présentation PowerPoint</vt:lpstr>
      <vt:lpstr>Présentation PowerPoint</vt:lpstr>
    </vt:vector>
  </TitlesOfParts>
  <Company>CONSEIL REGIONAL DU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d’échanges avec la commission économie du CESER</dc:title>
  <dc:creator>MARCHE Alban</dc:creator>
  <cp:lastModifiedBy>Elodie RONSSE</cp:lastModifiedBy>
  <cp:revision>250</cp:revision>
  <cp:lastPrinted>2015-09-30T07:40:34Z</cp:lastPrinted>
  <dcterms:created xsi:type="dcterms:W3CDTF">2014-05-14T15:07:43Z</dcterms:created>
  <dcterms:modified xsi:type="dcterms:W3CDTF">2024-12-19T11:00:22Z</dcterms:modified>
</cp:coreProperties>
</file>