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4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56" r:id="rId14"/>
    <p:sldId id="257" r:id="rId15"/>
    <p:sldId id="258" r:id="rId16"/>
    <p:sldId id="259" r:id="rId17"/>
    <p:sldId id="260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660"/>
  </p:normalViewPr>
  <p:slideViewPr>
    <p:cSldViewPr snapToGrid="0">
      <p:cViewPr>
        <p:scale>
          <a:sx n="75" d="100"/>
          <a:sy n="75" d="100"/>
        </p:scale>
        <p:origin x="1205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0C8A9-6B90-4A48-B9AE-C67390D11FC4}" type="datetimeFigureOut">
              <a:rPr lang="fr-FR" smtClean="0"/>
              <a:t>27/06/2025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10025-12BF-493B-87F2-4CFD907D32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5004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0025-12BF-493B-87F2-4CFD907D322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36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BAF0D1-AB5B-0E2A-F2D2-57E1A0FB9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C4315C6-8554-98FC-46EB-A35E45872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0EA7C3-4240-5C9B-8CF9-FF5C24627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CD56-F6FD-4CC8-B241-9A717FF3E6F8}" type="datetimeFigureOut">
              <a:rPr lang="fr-FR" smtClean="0"/>
              <a:t>27/06/2025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62196E-C3D0-9140-C1E5-3A1884F14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ADA204-998D-4D55-2E2C-4F2BAA031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E3D9-4238-46B4-840E-52C34616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369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9D6CCE-98A0-9C44-F3E8-A32568A5C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3C5C569-5C36-5F98-8E0F-8351B788C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53D6D0-FA57-DBA7-BE5B-C71237E54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CD56-F6FD-4CC8-B241-9A717FF3E6F8}" type="datetimeFigureOut">
              <a:rPr lang="fr-FR" smtClean="0"/>
              <a:t>27/06/2025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9617D7-9CF2-C7DF-D5D3-164EBA8E9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B32E3F-A8D3-7429-8B6E-AAEC158C9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E3D9-4238-46B4-840E-52C34616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571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F5AB38E-8E8D-BF3C-F2CD-98A25C9988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E813AE4-BE5A-4380-0D4F-32EF537C7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A2C431-AC87-0FA1-4674-50ABE432A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CD56-F6FD-4CC8-B241-9A717FF3E6F8}" type="datetimeFigureOut">
              <a:rPr lang="fr-FR" smtClean="0"/>
              <a:t>27/06/2025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F2E446-3BC8-C5D1-8086-3EFEF184E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518252-3B76-35AA-44B1-E6647DC2C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E3D9-4238-46B4-840E-52C34616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954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2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39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39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396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84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738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A1B71-28FA-241A-8698-7B4BF768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C24982-A3E1-AA8C-BA95-FF7148713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ECCD64-B76F-F5D5-C639-B9AD2B7D8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CD56-F6FD-4CC8-B241-9A717FF3E6F8}" type="datetimeFigureOut">
              <a:rPr lang="fr-FR" smtClean="0"/>
              <a:t>27/06/2025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7C29C3-1A12-38F1-DC70-C777B5AD2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50F295-4C2A-DCA5-22EF-31BDC3211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E3D9-4238-46B4-840E-52C34616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65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947AA-3D8E-A1D6-0FCC-7D0EC995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1B8728-252E-07C3-FF76-5A8CC456C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B79A80-6FB2-AD08-5022-EAE6EC2BE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CD56-F6FD-4CC8-B241-9A717FF3E6F8}" type="datetimeFigureOut">
              <a:rPr lang="fr-FR" smtClean="0"/>
              <a:t>27/06/2025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AA504A-1255-8D15-058C-892EF24ED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82A3E8-A776-6D44-9E4C-F5E614324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E3D9-4238-46B4-840E-52C34616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13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CFD6D2-2072-7E7C-406C-873AB4481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3391CD-9E0A-F91A-89D5-74870E420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35652F-B440-3DEB-4795-F1BE8544B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82BCE7-45E7-509E-62E1-3AAF4BC2D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CD56-F6FD-4CC8-B241-9A717FF3E6F8}" type="datetimeFigureOut">
              <a:rPr lang="fr-FR" smtClean="0"/>
              <a:t>27/06/2025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45C882-9569-0079-6124-F12BB2EEA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E5148E-C365-0E70-BAD0-41E3B9A8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E3D9-4238-46B4-840E-52C34616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205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683EB5-5F9B-CFD8-8196-56C8C06E9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ACB0AC-CB0A-B2E5-3ED0-EE90F0EDA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B75C90-E399-DE0A-2B9F-2E8AC692D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BA98F62-137C-9D5A-9C09-5067A4AC4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5EAD748-9144-2577-711B-497CAD567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3DA2FCA-3D9D-6D8E-ADEC-39BF134E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CD56-F6FD-4CC8-B241-9A717FF3E6F8}" type="datetimeFigureOut">
              <a:rPr lang="fr-FR" smtClean="0"/>
              <a:t>27/06/2025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6E28B2C-EB22-D828-C33C-54ADF83F6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FBE5E8D-3D99-3424-D5E1-B6571539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E3D9-4238-46B4-840E-52C34616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461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4BB32-5E38-743C-EF77-9E45FEBE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98BCEE-00F7-580D-6A5E-904F02096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CD56-F6FD-4CC8-B241-9A717FF3E6F8}" type="datetimeFigureOut">
              <a:rPr lang="fr-FR" smtClean="0"/>
              <a:t>27/06/2025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CEF876-7BDA-E9F7-0AE2-F3D1BF32A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B24602-0D42-A086-7525-D73C066E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E3D9-4238-46B4-840E-52C34616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977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4BDF15F-6436-1A89-75A4-3DEDA45D7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CD56-F6FD-4CC8-B241-9A717FF3E6F8}" type="datetimeFigureOut">
              <a:rPr lang="fr-FR" smtClean="0"/>
              <a:t>27/06/2025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5814CE-574D-AFAA-A222-6B5EA699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F00722-B1A7-5B76-3D81-6EC939789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E3D9-4238-46B4-840E-52C34616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888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3951AF-F3AB-C2E6-B2DA-05FE10598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158282-3EA3-0884-068B-8B2CC2CA5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324F32-2868-7A2B-E669-A688C2227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BDB20B-D152-228C-E5D4-F4CA32655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CD56-F6FD-4CC8-B241-9A717FF3E6F8}" type="datetimeFigureOut">
              <a:rPr lang="fr-FR" smtClean="0"/>
              <a:t>27/06/2025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4FFB0F-AC06-0FB9-A666-E4E532A25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C119D7E-2B32-DCEC-7B81-27D049C2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E3D9-4238-46B4-840E-52C34616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61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23377C-8102-FA2A-799D-B28FF386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2D3D5ED-CBFB-A2BF-DFB1-C0355849B5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DC9969-9E5B-B75E-EB90-FF7290A83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7D3C1A-F739-BAD1-FC6D-EFAC40096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CD56-F6FD-4CC8-B241-9A717FF3E6F8}" type="datetimeFigureOut">
              <a:rPr lang="fr-FR" smtClean="0"/>
              <a:t>27/06/2025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4FCC18-40AB-3876-61F7-0592A156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781D1D-89E4-B68F-5FFD-731DB97B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DE3D9-4238-46B4-840E-52C34616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277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C3A209A-E265-75EB-C4D2-95D3D7466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F6F1F2-42D1-33F9-3603-A0BC81B8B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0A8139-0355-D65C-5F94-12AE80AEE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91CD56-F6FD-4CC8-B241-9A717FF3E6F8}" type="datetimeFigureOut">
              <a:rPr lang="fr-FR" smtClean="0"/>
              <a:t>27/06/2025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2C0821-EB72-1A13-6279-1337AA9BB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599393-8B0A-0B4C-2BBB-A7A1B6425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4DE3D9-4238-46B4-840E-52C34616D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426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5498" y="2790835"/>
            <a:ext cx="2579668" cy="1496412"/>
          </a:xfrm>
          <a:prstGeom prst="rect">
            <a:avLst/>
          </a:prstGeom>
        </p:spPr>
        <p:txBody>
          <a:bodyPr vert="horz" wrap="square" lIns="0" tIns="47792" rIns="0" bIns="0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sz="1632" b="1" dirty="0">
                <a:latin typeface="Arial"/>
                <a:cs typeface="Arial"/>
              </a:rPr>
              <a:t>Faire</a:t>
            </a:r>
            <a:r>
              <a:rPr sz="1632" b="1" spc="-9" dirty="0">
                <a:latin typeface="Arial"/>
                <a:cs typeface="Arial"/>
              </a:rPr>
              <a:t> </a:t>
            </a:r>
            <a:r>
              <a:rPr sz="1632" b="1" dirty="0">
                <a:latin typeface="Arial"/>
                <a:cs typeface="Arial"/>
              </a:rPr>
              <a:t>émerger</a:t>
            </a:r>
            <a:r>
              <a:rPr sz="1632" b="1" spc="-5" dirty="0">
                <a:latin typeface="Arial"/>
                <a:cs typeface="Arial"/>
              </a:rPr>
              <a:t> </a:t>
            </a:r>
            <a:r>
              <a:rPr sz="1632" b="1" dirty="0">
                <a:latin typeface="Arial"/>
                <a:cs typeface="Arial"/>
              </a:rPr>
              <a:t>les</a:t>
            </a:r>
            <a:r>
              <a:rPr sz="1632" b="1" spc="-9" dirty="0">
                <a:latin typeface="Arial"/>
                <a:cs typeface="Arial"/>
              </a:rPr>
              <a:t> besoins</a:t>
            </a:r>
            <a:endParaRPr sz="1632" dirty="0">
              <a:latin typeface="Arial"/>
              <a:cs typeface="Arial"/>
            </a:endParaRPr>
          </a:p>
          <a:p>
            <a:pPr algn="ctr">
              <a:spcBef>
                <a:spcPts val="281"/>
              </a:spcBef>
            </a:pPr>
            <a:r>
              <a:rPr sz="1632" dirty="0">
                <a:latin typeface="Arial MT"/>
                <a:cs typeface="Arial MT"/>
              </a:rPr>
              <a:t>de ce </a:t>
            </a:r>
            <a:r>
              <a:rPr sz="1632" spc="-9" dirty="0">
                <a:latin typeface="Arial MT"/>
                <a:cs typeface="Arial MT"/>
              </a:rPr>
              <a:t>bénéficiaire</a:t>
            </a:r>
            <a:endParaRPr sz="1632" dirty="0">
              <a:latin typeface="Arial MT"/>
              <a:cs typeface="Arial MT"/>
            </a:endParaRPr>
          </a:p>
          <a:p>
            <a:pPr>
              <a:spcBef>
                <a:spcPts val="1224"/>
              </a:spcBef>
            </a:pPr>
            <a:endParaRPr sz="1632" dirty="0">
              <a:latin typeface="Arial MT"/>
              <a:cs typeface="Arial MT"/>
            </a:endParaRPr>
          </a:p>
          <a:p>
            <a:pPr marL="120346"/>
            <a:r>
              <a:rPr sz="1632" b="1" dirty="0">
                <a:latin typeface="Arial"/>
                <a:cs typeface="Arial"/>
              </a:rPr>
              <a:t>1</a:t>
            </a:r>
            <a:r>
              <a:rPr sz="1632" b="1" spc="-14" dirty="0">
                <a:latin typeface="Arial"/>
                <a:cs typeface="Arial"/>
              </a:rPr>
              <a:t> </a:t>
            </a:r>
            <a:r>
              <a:rPr sz="1632" b="1" dirty="0">
                <a:latin typeface="Arial"/>
                <a:cs typeface="Arial"/>
              </a:rPr>
              <a:t>besoin</a:t>
            </a:r>
            <a:r>
              <a:rPr sz="1632" b="1" spc="-14" dirty="0">
                <a:latin typeface="Arial"/>
                <a:cs typeface="Arial"/>
              </a:rPr>
              <a:t> </a:t>
            </a:r>
            <a:r>
              <a:rPr sz="1632" b="1" dirty="0">
                <a:latin typeface="Arial"/>
                <a:cs typeface="Arial"/>
              </a:rPr>
              <a:t>par</a:t>
            </a:r>
            <a:r>
              <a:rPr sz="1632" b="1" spc="-14" dirty="0">
                <a:latin typeface="Arial"/>
                <a:cs typeface="Arial"/>
              </a:rPr>
              <a:t> </a:t>
            </a:r>
            <a:r>
              <a:rPr lang="fr-FR" sz="1632" b="1" spc="-9" dirty="0">
                <a:latin typeface="Arial"/>
                <a:cs typeface="Arial"/>
              </a:rPr>
              <a:t>post-it jaune</a:t>
            </a:r>
            <a:endParaRPr sz="1632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742630" y="2223314"/>
            <a:ext cx="8996687" cy="2656458"/>
            <a:chOff x="545901" y="2451821"/>
            <a:chExt cx="9921346" cy="292948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901" y="2451821"/>
              <a:ext cx="1132954" cy="1228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77170" y="4512997"/>
              <a:ext cx="1190077" cy="7616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89783" y="4469261"/>
              <a:ext cx="877402" cy="9120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43544" y="3307316"/>
              <a:ext cx="1132954" cy="122816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597413" y="3401825"/>
            <a:ext cx="3470604" cy="207443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algn="ctr">
              <a:lnSpc>
                <a:spcPct val="114500"/>
              </a:lnSpc>
              <a:spcBef>
                <a:spcPts val="91"/>
              </a:spcBef>
            </a:pPr>
            <a:r>
              <a:rPr sz="1632" b="1" dirty="0">
                <a:latin typeface="Arial"/>
                <a:cs typeface="Arial"/>
              </a:rPr>
              <a:t>Identifier</a:t>
            </a:r>
            <a:r>
              <a:rPr sz="1632" b="1" spc="-18" dirty="0">
                <a:latin typeface="Arial"/>
                <a:cs typeface="Arial"/>
              </a:rPr>
              <a:t> </a:t>
            </a:r>
            <a:r>
              <a:rPr sz="1632" b="1" dirty="0">
                <a:latin typeface="Arial"/>
                <a:cs typeface="Arial"/>
              </a:rPr>
              <a:t>les</a:t>
            </a:r>
            <a:r>
              <a:rPr sz="1632" b="1" spc="-14" dirty="0">
                <a:latin typeface="Arial"/>
                <a:cs typeface="Arial"/>
              </a:rPr>
              <a:t> </a:t>
            </a:r>
            <a:r>
              <a:rPr sz="1632" b="1" dirty="0">
                <a:latin typeface="Arial"/>
                <a:cs typeface="Arial"/>
              </a:rPr>
              <a:t>partenaires</a:t>
            </a:r>
            <a:r>
              <a:rPr sz="1632" b="1" spc="-14" dirty="0">
                <a:latin typeface="Arial"/>
                <a:cs typeface="Arial"/>
              </a:rPr>
              <a:t> </a:t>
            </a:r>
            <a:r>
              <a:rPr sz="1632" dirty="0">
                <a:latin typeface="Arial MT"/>
                <a:cs typeface="Arial MT"/>
              </a:rPr>
              <a:t>du</a:t>
            </a:r>
            <a:r>
              <a:rPr sz="1632" spc="-14" dirty="0">
                <a:latin typeface="Arial MT"/>
                <a:cs typeface="Arial MT"/>
              </a:rPr>
              <a:t> </a:t>
            </a:r>
            <a:r>
              <a:rPr sz="1632" spc="-9" dirty="0">
                <a:latin typeface="Arial MT"/>
                <a:cs typeface="Arial MT"/>
              </a:rPr>
              <a:t>territoire </a:t>
            </a:r>
            <a:r>
              <a:rPr sz="1632" dirty="0">
                <a:latin typeface="Arial MT"/>
                <a:cs typeface="Arial MT"/>
              </a:rPr>
              <a:t>qui</a:t>
            </a:r>
            <a:r>
              <a:rPr sz="1632" spc="-9" dirty="0">
                <a:latin typeface="Arial MT"/>
                <a:cs typeface="Arial MT"/>
              </a:rPr>
              <a:t> </a:t>
            </a:r>
            <a:r>
              <a:rPr sz="1632" dirty="0">
                <a:latin typeface="Arial MT"/>
                <a:cs typeface="Arial MT"/>
              </a:rPr>
              <a:t>contribueront</a:t>
            </a:r>
            <a:r>
              <a:rPr sz="1632" spc="-5" dirty="0">
                <a:latin typeface="Arial MT"/>
                <a:cs typeface="Arial MT"/>
              </a:rPr>
              <a:t> </a:t>
            </a:r>
            <a:r>
              <a:rPr sz="1632" dirty="0">
                <a:latin typeface="Arial MT"/>
                <a:cs typeface="Arial MT"/>
              </a:rPr>
              <a:t>à</a:t>
            </a:r>
            <a:r>
              <a:rPr sz="1632" spc="-9" dirty="0">
                <a:latin typeface="Arial MT"/>
                <a:cs typeface="Arial MT"/>
              </a:rPr>
              <a:t> </a:t>
            </a:r>
            <a:r>
              <a:rPr sz="1632" dirty="0">
                <a:latin typeface="Arial MT"/>
                <a:cs typeface="Arial MT"/>
              </a:rPr>
              <a:t>la</a:t>
            </a:r>
            <a:r>
              <a:rPr sz="1632" spc="-5" dirty="0">
                <a:latin typeface="Arial MT"/>
                <a:cs typeface="Arial MT"/>
              </a:rPr>
              <a:t> </a:t>
            </a:r>
            <a:r>
              <a:rPr sz="1632" dirty="0">
                <a:latin typeface="Arial MT"/>
                <a:cs typeface="Arial MT"/>
              </a:rPr>
              <a:t>construction</a:t>
            </a:r>
            <a:r>
              <a:rPr sz="1632" spc="-5" dirty="0">
                <a:latin typeface="Arial MT"/>
                <a:cs typeface="Arial MT"/>
              </a:rPr>
              <a:t> </a:t>
            </a:r>
            <a:r>
              <a:rPr sz="1632" spc="-23" dirty="0">
                <a:latin typeface="Arial MT"/>
                <a:cs typeface="Arial MT"/>
              </a:rPr>
              <a:t>du </a:t>
            </a:r>
            <a:r>
              <a:rPr sz="1632" dirty="0">
                <a:latin typeface="Arial MT"/>
                <a:cs typeface="Arial MT"/>
              </a:rPr>
              <a:t>parcours</a:t>
            </a:r>
            <a:r>
              <a:rPr sz="1632" spc="-5" dirty="0">
                <a:latin typeface="Arial MT"/>
                <a:cs typeface="Arial MT"/>
              </a:rPr>
              <a:t> </a:t>
            </a:r>
            <a:r>
              <a:rPr sz="1632" dirty="0">
                <a:latin typeface="Arial MT"/>
                <a:cs typeface="Arial MT"/>
              </a:rPr>
              <a:t>en</a:t>
            </a:r>
            <a:r>
              <a:rPr sz="1632" spc="-5" dirty="0">
                <a:latin typeface="Arial MT"/>
                <a:cs typeface="Arial MT"/>
              </a:rPr>
              <a:t> </a:t>
            </a:r>
            <a:r>
              <a:rPr sz="1632" dirty="0">
                <a:latin typeface="Arial MT"/>
                <a:cs typeface="Arial MT"/>
              </a:rPr>
              <a:t>répondant</a:t>
            </a:r>
            <a:r>
              <a:rPr sz="1632" spc="-5" dirty="0">
                <a:latin typeface="Arial MT"/>
                <a:cs typeface="Arial MT"/>
              </a:rPr>
              <a:t> </a:t>
            </a:r>
            <a:r>
              <a:rPr sz="1632" dirty="0">
                <a:latin typeface="Arial MT"/>
                <a:cs typeface="Arial MT"/>
              </a:rPr>
              <a:t>à</a:t>
            </a:r>
            <a:r>
              <a:rPr sz="1632" spc="-5" dirty="0">
                <a:latin typeface="Arial MT"/>
                <a:cs typeface="Arial MT"/>
              </a:rPr>
              <a:t> </a:t>
            </a:r>
            <a:r>
              <a:rPr sz="1632" spc="-23" dirty="0">
                <a:latin typeface="Arial MT"/>
                <a:cs typeface="Arial MT"/>
              </a:rPr>
              <a:t>ces </a:t>
            </a:r>
            <a:r>
              <a:rPr sz="1632" dirty="0">
                <a:latin typeface="Arial MT"/>
                <a:cs typeface="Arial MT"/>
              </a:rPr>
              <a:t>différents</a:t>
            </a:r>
            <a:r>
              <a:rPr sz="1632" spc="-9" dirty="0">
                <a:latin typeface="Arial MT"/>
                <a:cs typeface="Arial MT"/>
              </a:rPr>
              <a:t> besoins.</a:t>
            </a:r>
            <a:endParaRPr sz="1632" dirty="0">
              <a:latin typeface="Arial MT"/>
              <a:cs typeface="Arial MT"/>
            </a:endParaRPr>
          </a:p>
          <a:p>
            <a:pPr algn="ctr">
              <a:spcBef>
                <a:spcPts val="898"/>
              </a:spcBef>
            </a:pPr>
            <a:r>
              <a:rPr lang="fr-FR" sz="1632" dirty="0">
                <a:latin typeface="Arial MT"/>
                <a:cs typeface="Arial MT"/>
              </a:rPr>
              <a:t>Outils: m</a:t>
            </a:r>
            <a:r>
              <a:rPr sz="1632" dirty="0" err="1">
                <a:latin typeface="Arial MT"/>
                <a:cs typeface="Arial MT"/>
              </a:rPr>
              <a:t>ur</a:t>
            </a:r>
            <a:r>
              <a:rPr sz="1632" spc="-14" dirty="0">
                <a:latin typeface="Arial MT"/>
                <a:cs typeface="Arial MT"/>
              </a:rPr>
              <a:t> </a:t>
            </a:r>
            <a:r>
              <a:rPr sz="1632" dirty="0">
                <a:latin typeface="Arial MT"/>
                <a:cs typeface="Arial MT"/>
              </a:rPr>
              <a:t>des</a:t>
            </a:r>
            <a:r>
              <a:rPr sz="1632" spc="-9" dirty="0">
                <a:latin typeface="Arial MT"/>
                <a:cs typeface="Arial MT"/>
              </a:rPr>
              <a:t> </a:t>
            </a:r>
            <a:r>
              <a:rPr sz="1632" spc="-9" dirty="0" err="1">
                <a:latin typeface="Arial MT"/>
                <a:cs typeface="Arial MT"/>
              </a:rPr>
              <a:t>partenaires</a:t>
            </a:r>
            <a:r>
              <a:rPr lang="fr-FR" sz="1632" spc="-9" dirty="0">
                <a:latin typeface="Arial MT"/>
                <a:cs typeface="Arial MT"/>
              </a:rPr>
              <a:t> et jeu de cartes</a:t>
            </a:r>
            <a:endParaRPr sz="1632" dirty="0">
              <a:latin typeface="Arial MT"/>
              <a:cs typeface="Arial MT"/>
            </a:endParaRPr>
          </a:p>
          <a:p>
            <a:pPr algn="ctr">
              <a:spcBef>
                <a:spcPts val="286"/>
              </a:spcBef>
            </a:pPr>
            <a:r>
              <a:rPr sz="1632" b="1" dirty="0">
                <a:latin typeface="Arial"/>
                <a:cs typeface="Arial"/>
              </a:rPr>
              <a:t>1</a:t>
            </a:r>
            <a:r>
              <a:rPr sz="1632" b="1" spc="-14" dirty="0">
                <a:latin typeface="Arial"/>
                <a:cs typeface="Arial"/>
              </a:rPr>
              <a:t> </a:t>
            </a:r>
            <a:r>
              <a:rPr sz="1632" b="1" dirty="0">
                <a:latin typeface="Arial"/>
                <a:cs typeface="Arial"/>
              </a:rPr>
              <a:t>partenaire</a:t>
            </a:r>
            <a:r>
              <a:rPr sz="1632" b="1" spc="-14" dirty="0">
                <a:latin typeface="Arial"/>
                <a:cs typeface="Arial"/>
              </a:rPr>
              <a:t> </a:t>
            </a:r>
            <a:r>
              <a:rPr sz="1632" b="1" dirty="0">
                <a:latin typeface="Arial"/>
                <a:cs typeface="Arial"/>
              </a:rPr>
              <a:t>par</a:t>
            </a:r>
            <a:r>
              <a:rPr sz="1632" b="1" spc="-9" dirty="0">
                <a:latin typeface="Arial"/>
                <a:cs typeface="Arial"/>
              </a:rPr>
              <a:t> </a:t>
            </a:r>
            <a:r>
              <a:rPr lang="fr-FR" sz="1632" b="1" spc="-18" dirty="0">
                <a:latin typeface="Arial"/>
                <a:cs typeface="Arial"/>
              </a:rPr>
              <a:t>post-it vert</a:t>
            </a:r>
            <a:endParaRPr sz="1632" dirty="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85924" y="5338817"/>
            <a:ext cx="1415863" cy="110506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98185" y="5272819"/>
            <a:ext cx="759659" cy="82327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123983" y="5044586"/>
            <a:ext cx="3328808" cy="11681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604609" marR="4607" indent="-593668">
              <a:lnSpc>
                <a:spcPct val="114500"/>
              </a:lnSpc>
              <a:spcBef>
                <a:spcPts val="91"/>
              </a:spcBef>
            </a:pPr>
            <a:r>
              <a:rPr sz="1632" b="1" dirty="0">
                <a:latin typeface="Arial"/>
                <a:cs typeface="Arial"/>
              </a:rPr>
              <a:t>Explorer</a:t>
            </a:r>
            <a:r>
              <a:rPr sz="1632" b="1" spc="-14" dirty="0">
                <a:latin typeface="Arial"/>
                <a:cs typeface="Arial"/>
              </a:rPr>
              <a:t> </a:t>
            </a:r>
            <a:r>
              <a:rPr sz="1632" dirty="0">
                <a:latin typeface="Arial MT"/>
                <a:cs typeface="Arial MT"/>
              </a:rPr>
              <a:t>les</a:t>
            </a:r>
            <a:r>
              <a:rPr sz="1632" spc="-9" dirty="0">
                <a:latin typeface="Arial MT"/>
                <a:cs typeface="Arial MT"/>
              </a:rPr>
              <a:t> </a:t>
            </a:r>
            <a:r>
              <a:rPr sz="1632" dirty="0">
                <a:latin typeface="Arial MT"/>
                <a:cs typeface="Arial MT"/>
              </a:rPr>
              <a:t>différentes</a:t>
            </a:r>
            <a:r>
              <a:rPr sz="1632" spc="-14" dirty="0">
                <a:latin typeface="Arial MT"/>
                <a:cs typeface="Arial MT"/>
              </a:rPr>
              <a:t> </a:t>
            </a:r>
            <a:r>
              <a:rPr sz="1632" spc="-9" dirty="0">
                <a:latin typeface="Arial MT"/>
                <a:cs typeface="Arial MT"/>
              </a:rPr>
              <a:t>hypothèses </a:t>
            </a:r>
            <a:r>
              <a:rPr sz="1632" dirty="0">
                <a:latin typeface="Arial MT"/>
                <a:cs typeface="Arial MT"/>
              </a:rPr>
              <a:t>et</a:t>
            </a:r>
            <a:r>
              <a:rPr sz="1632" spc="-9" dirty="0">
                <a:latin typeface="Arial MT"/>
                <a:cs typeface="Arial MT"/>
              </a:rPr>
              <a:t> </a:t>
            </a:r>
            <a:r>
              <a:rPr sz="1632" dirty="0">
                <a:latin typeface="Arial MT"/>
                <a:cs typeface="Arial MT"/>
              </a:rPr>
              <a:t>dispositifs</a:t>
            </a:r>
            <a:r>
              <a:rPr sz="1632" spc="-5" dirty="0">
                <a:latin typeface="Arial MT"/>
                <a:cs typeface="Arial MT"/>
              </a:rPr>
              <a:t> </a:t>
            </a:r>
            <a:r>
              <a:rPr sz="1632" spc="-9" dirty="0">
                <a:latin typeface="Arial MT"/>
                <a:cs typeface="Arial MT"/>
              </a:rPr>
              <a:t>possibles.</a:t>
            </a:r>
            <a:endParaRPr lang="fr-FR" sz="1632" spc="-9" dirty="0">
              <a:latin typeface="Arial MT"/>
              <a:cs typeface="Arial MT"/>
            </a:endParaRPr>
          </a:p>
          <a:p>
            <a:pPr marL="604609" marR="4607" indent="-593668">
              <a:lnSpc>
                <a:spcPct val="114500"/>
              </a:lnSpc>
              <a:spcBef>
                <a:spcPts val="91"/>
              </a:spcBef>
            </a:pPr>
            <a:r>
              <a:rPr lang="fr-FR" sz="1632" b="1" spc="-9" dirty="0">
                <a:latin typeface="Arial MT"/>
                <a:cs typeface="Arial"/>
              </a:rPr>
              <a:t>  </a:t>
            </a:r>
            <a:r>
              <a:rPr lang="fr-FR" sz="1632" b="1" dirty="0">
                <a:latin typeface="Arial"/>
                <a:cs typeface="Arial"/>
              </a:rPr>
              <a:t>Votre réponse prioritaire</a:t>
            </a:r>
          </a:p>
          <a:p>
            <a:pPr marL="604609" marR="4607" indent="-593668">
              <a:lnSpc>
                <a:spcPct val="114500"/>
              </a:lnSpc>
              <a:spcBef>
                <a:spcPts val="91"/>
              </a:spcBef>
            </a:pPr>
            <a:r>
              <a:rPr lang="fr-FR" sz="1632" b="1" dirty="0">
                <a:latin typeface="Arial"/>
                <a:cs typeface="Arial"/>
              </a:rPr>
              <a:t>      sur post-it rose</a:t>
            </a:r>
            <a:endParaRPr sz="1632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813441" y="1071949"/>
            <a:ext cx="8695437" cy="4482172"/>
            <a:chOff x="623988" y="1182121"/>
            <a:chExt cx="9589135" cy="494284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3988" y="4925283"/>
              <a:ext cx="1113913" cy="11995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41362" y="1706238"/>
              <a:ext cx="1871617" cy="161985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118442" y="1454540"/>
              <a:ext cx="1034415" cy="437515"/>
            </a:xfrm>
            <a:custGeom>
              <a:avLst/>
              <a:gdLst/>
              <a:ahLst/>
              <a:cxnLst/>
              <a:rect l="l" t="t" r="r" b="b"/>
              <a:pathLst>
                <a:path w="1034415" h="437514">
                  <a:moveTo>
                    <a:pt x="999122" y="437472"/>
                  </a:moveTo>
                  <a:lnTo>
                    <a:pt x="0" y="331221"/>
                  </a:lnTo>
                  <a:lnTo>
                    <a:pt x="35223" y="0"/>
                  </a:lnTo>
                  <a:lnTo>
                    <a:pt x="1034346" y="106250"/>
                  </a:lnTo>
                  <a:lnTo>
                    <a:pt x="999122" y="4374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65581" y="1182121"/>
              <a:ext cx="1072801" cy="1165161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198495" y="1733425"/>
            <a:ext cx="2741473" cy="56479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3033" marR="4607" indent="-12092">
              <a:lnSpc>
                <a:spcPct val="114500"/>
              </a:lnSpc>
              <a:spcBef>
                <a:spcPts val="91"/>
              </a:spcBef>
            </a:pPr>
            <a:r>
              <a:rPr sz="1632" b="1" dirty="0">
                <a:latin typeface="Arial"/>
                <a:cs typeface="Arial"/>
              </a:rPr>
              <a:t>Prendre</a:t>
            </a:r>
            <a:r>
              <a:rPr sz="1632" b="1" spc="-23" dirty="0">
                <a:latin typeface="Arial"/>
                <a:cs typeface="Arial"/>
              </a:rPr>
              <a:t> </a:t>
            </a:r>
            <a:r>
              <a:rPr sz="1632" b="1" dirty="0">
                <a:latin typeface="Arial"/>
                <a:cs typeface="Arial"/>
              </a:rPr>
              <a:t>connaissance</a:t>
            </a:r>
            <a:r>
              <a:rPr sz="1632" b="1" spc="-18" dirty="0">
                <a:latin typeface="Arial"/>
                <a:cs typeface="Arial"/>
              </a:rPr>
              <a:t> </a:t>
            </a:r>
            <a:r>
              <a:rPr sz="1632" dirty="0">
                <a:latin typeface="Arial MT"/>
                <a:cs typeface="Arial MT"/>
              </a:rPr>
              <a:t>de</a:t>
            </a:r>
            <a:r>
              <a:rPr sz="1632" spc="-23" dirty="0">
                <a:latin typeface="Arial MT"/>
                <a:cs typeface="Arial MT"/>
              </a:rPr>
              <a:t> la </a:t>
            </a:r>
            <a:r>
              <a:rPr sz="1632" dirty="0">
                <a:latin typeface="Arial MT"/>
                <a:cs typeface="Arial MT"/>
              </a:rPr>
              <a:t>situation</a:t>
            </a:r>
            <a:r>
              <a:rPr sz="1632" spc="-5" dirty="0">
                <a:latin typeface="Arial MT"/>
                <a:cs typeface="Arial MT"/>
              </a:rPr>
              <a:t> </a:t>
            </a:r>
            <a:r>
              <a:rPr sz="1632" dirty="0">
                <a:latin typeface="Arial MT"/>
                <a:cs typeface="Arial MT"/>
              </a:rPr>
              <a:t>de</a:t>
            </a:r>
            <a:r>
              <a:rPr sz="1632" spc="-5" dirty="0">
                <a:latin typeface="Arial MT"/>
                <a:cs typeface="Arial MT"/>
              </a:rPr>
              <a:t> </a:t>
            </a:r>
            <a:r>
              <a:rPr sz="1632" dirty="0">
                <a:latin typeface="Arial MT"/>
                <a:cs typeface="Arial MT"/>
              </a:rPr>
              <a:t>votre</a:t>
            </a:r>
            <a:r>
              <a:rPr sz="1632" spc="-5" dirty="0">
                <a:latin typeface="Arial MT"/>
                <a:cs typeface="Arial MT"/>
              </a:rPr>
              <a:t> </a:t>
            </a:r>
            <a:r>
              <a:rPr sz="1632" spc="-9" dirty="0">
                <a:latin typeface="Arial MT"/>
                <a:cs typeface="Arial MT"/>
              </a:rPr>
              <a:t>bénéficiaire</a:t>
            </a:r>
            <a:endParaRPr sz="1632">
              <a:latin typeface="Arial MT"/>
              <a:cs typeface="Arial M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93200" y="1312034"/>
            <a:ext cx="792702" cy="82441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2332946" y="1075381"/>
            <a:ext cx="2280242" cy="891046"/>
          </a:xfrm>
          <a:prstGeom prst="rect">
            <a:avLst/>
          </a:prstGeom>
        </p:spPr>
        <p:txBody>
          <a:bodyPr vert="horz" wrap="square" lIns="0" tIns="21305" rIns="0" bIns="0" rtlCol="0">
            <a:spAutoFit/>
          </a:bodyPr>
          <a:lstStyle/>
          <a:p>
            <a:pPr marL="11516" marR="4607" indent="87524">
              <a:lnSpc>
                <a:spcPct val="118500"/>
              </a:lnSpc>
              <a:spcBef>
                <a:spcPts val="168"/>
              </a:spcBef>
            </a:pPr>
            <a:r>
              <a:rPr lang="fr-FR" sz="1632" dirty="0">
                <a:latin typeface="Arial MT"/>
                <a:cs typeface="Arial MT"/>
              </a:rPr>
              <a:t>D</a:t>
            </a:r>
            <a:r>
              <a:rPr sz="1632" dirty="0" err="1">
                <a:latin typeface="Arial MT"/>
                <a:cs typeface="Arial MT"/>
              </a:rPr>
              <a:t>ésignez</a:t>
            </a:r>
            <a:r>
              <a:rPr sz="1632" spc="-9" dirty="0">
                <a:latin typeface="Arial MT"/>
                <a:cs typeface="Arial MT"/>
              </a:rPr>
              <a:t> </a:t>
            </a:r>
            <a:r>
              <a:rPr sz="1632" dirty="0">
                <a:latin typeface="Arial MT"/>
                <a:cs typeface="Arial MT"/>
              </a:rPr>
              <a:t>un</a:t>
            </a:r>
            <a:r>
              <a:rPr sz="1632" spc="-9" dirty="0">
                <a:latin typeface="Arial MT"/>
                <a:cs typeface="Arial MT"/>
              </a:rPr>
              <a:t> </a:t>
            </a:r>
            <a:r>
              <a:rPr lang="fr-FR" sz="1632" b="1" spc="-9" dirty="0">
                <a:latin typeface="Arial"/>
                <a:cs typeface="Arial"/>
              </a:rPr>
              <a:t>maitre du temps, rapporteur </a:t>
            </a:r>
            <a:r>
              <a:rPr sz="1632" dirty="0">
                <a:latin typeface="Arial MT"/>
                <a:cs typeface="Arial MT"/>
              </a:rPr>
              <a:t>pour</a:t>
            </a:r>
            <a:r>
              <a:rPr sz="1632" spc="-9" dirty="0">
                <a:latin typeface="Arial MT"/>
                <a:cs typeface="Arial MT"/>
              </a:rPr>
              <a:t> </a:t>
            </a:r>
            <a:r>
              <a:rPr sz="1632" dirty="0">
                <a:latin typeface="Arial MT"/>
                <a:cs typeface="Arial MT"/>
              </a:rPr>
              <a:t>présenter</a:t>
            </a:r>
            <a:r>
              <a:rPr sz="1632" spc="-5" dirty="0">
                <a:latin typeface="Arial MT"/>
                <a:cs typeface="Arial MT"/>
              </a:rPr>
              <a:t> </a:t>
            </a:r>
            <a:r>
              <a:rPr sz="1632" dirty="0">
                <a:latin typeface="Arial MT"/>
                <a:cs typeface="Arial MT"/>
              </a:rPr>
              <a:t>le</a:t>
            </a:r>
            <a:r>
              <a:rPr sz="1632" spc="-9" dirty="0">
                <a:latin typeface="Arial MT"/>
                <a:cs typeface="Arial MT"/>
              </a:rPr>
              <a:t> travail</a:t>
            </a:r>
            <a:endParaRPr sz="1632" dirty="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919972" y="2030181"/>
            <a:ext cx="1550104" cy="3099056"/>
            <a:chOff x="4049803" y="2238838"/>
            <a:chExt cx="1709420" cy="3417570"/>
          </a:xfrm>
        </p:grpSpPr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09050" y="3440854"/>
              <a:ext cx="983826" cy="42056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49803" y="2238838"/>
              <a:ext cx="821239" cy="65959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37556" y="4996216"/>
              <a:ext cx="821239" cy="659596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299072" y="5246647"/>
            <a:ext cx="153888" cy="9955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516">
              <a:lnSpc>
                <a:spcPts val="1174"/>
              </a:lnSpc>
            </a:pPr>
            <a:r>
              <a:rPr sz="1088" spc="-41" dirty="0">
                <a:solidFill>
                  <a:srgbClr val="C8C8C8"/>
                </a:solidFill>
                <a:latin typeface="Segoe UI Symbol"/>
                <a:cs typeface="Segoe UI Symbol"/>
              </a:rPr>
              <a:t>@E⭯βLORE-</a:t>
            </a:r>
            <a:r>
              <a:rPr sz="1088" spc="-23" dirty="0">
                <a:solidFill>
                  <a:srgbClr val="C8C8C8"/>
                </a:solidFill>
                <a:latin typeface="Segoe UI Symbol"/>
                <a:cs typeface="Segoe UI Symbol"/>
              </a:rPr>
              <a:t>fEH</a:t>
            </a:r>
            <a:endParaRPr sz="1088" dirty="0">
              <a:latin typeface="Segoe UI Symbol"/>
              <a:cs typeface="Segoe UI Symbo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2007687" y="709952"/>
            <a:ext cx="9535557" cy="444311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2047033" marR="4607" indent="-2036092">
              <a:lnSpc>
                <a:spcPct val="114500"/>
              </a:lnSpc>
              <a:spcBef>
                <a:spcPts val="91"/>
              </a:spcBef>
            </a:pPr>
            <a:r>
              <a:rPr spc="-73" dirty="0"/>
              <a:t>Explore</a:t>
            </a:r>
            <a:r>
              <a:rPr spc="-163" dirty="0"/>
              <a:t> </a:t>
            </a:r>
            <a:r>
              <a:rPr spc="-103" dirty="0"/>
              <a:t>des</a:t>
            </a:r>
            <a:r>
              <a:rPr spc="-163" dirty="0"/>
              <a:t> </a:t>
            </a:r>
            <a:r>
              <a:rPr spc="-59" dirty="0"/>
              <a:t>parcours</a:t>
            </a:r>
            <a:r>
              <a:rPr spc="-163" dirty="0"/>
              <a:t> </a:t>
            </a:r>
            <a:r>
              <a:rPr spc="-145" dirty="0"/>
              <a:t>en</a:t>
            </a:r>
            <a:r>
              <a:rPr spc="-159" dirty="0"/>
              <a:t> </a:t>
            </a:r>
            <a:r>
              <a:rPr spc="-9" dirty="0"/>
              <a:t>partenariat </a:t>
            </a:r>
            <a:r>
              <a:rPr spc="-127" dirty="0"/>
              <a:t>La</a:t>
            </a:r>
            <a:r>
              <a:rPr spc="-190" dirty="0"/>
              <a:t> </a:t>
            </a:r>
            <a:r>
              <a:rPr spc="-9" dirty="0"/>
              <a:t>Méthode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0704" y="5809896"/>
            <a:ext cx="76944" cy="49613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139">
              <a:lnSpc>
                <a:spcPts val="593"/>
              </a:lnSpc>
            </a:pPr>
            <a:r>
              <a:rPr sz="513" spc="-6" dirty="0">
                <a:solidFill>
                  <a:srgbClr val="C8C8C8"/>
                </a:solidFill>
                <a:latin typeface="Segoe UI Symbol"/>
                <a:cs typeface="Segoe UI Symbol"/>
              </a:rPr>
              <a:t>@E⭯βLORE-</a:t>
            </a:r>
            <a:r>
              <a:rPr sz="513" spc="19" dirty="0">
                <a:solidFill>
                  <a:srgbClr val="C8C8C8"/>
                </a:solidFill>
                <a:latin typeface="Segoe UI Symbol"/>
                <a:cs typeface="Segoe UI Symbol"/>
              </a:rPr>
              <a:t>fEH</a:t>
            </a:r>
            <a:endParaRPr sz="513">
              <a:latin typeface="Segoe UI Symbol"/>
              <a:cs typeface="Segoe UI Symbo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6051" y="119001"/>
            <a:ext cx="1322583" cy="16498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84693" y="1183702"/>
            <a:ext cx="3820944" cy="2586041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1198531" marR="127382" indent="25232" algn="ctr">
              <a:lnSpc>
                <a:spcPct val="113999"/>
              </a:lnSpc>
              <a:spcBef>
                <a:spcPts val="64"/>
              </a:spcBef>
            </a:pPr>
            <a:r>
              <a:rPr sz="1474" dirty="0">
                <a:latin typeface="Arial MT"/>
                <a:cs typeface="Arial MT"/>
              </a:rPr>
              <a:t>Elle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est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gérante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d’un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salon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spc="-16" dirty="0">
                <a:latin typeface="Arial MT"/>
                <a:cs typeface="Arial MT"/>
              </a:rPr>
              <a:t>de </a:t>
            </a:r>
            <a:r>
              <a:rPr sz="1474" dirty="0">
                <a:latin typeface="Arial MT"/>
                <a:cs typeface="Arial MT"/>
              </a:rPr>
              <a:t>coiffure</a:t>
            </a:r>
            <a:r>
              <a:rPr sz="1474" spc="-2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en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centre-</a:t>
            </a:r>
            <a:r>
              <a:rPr sz="1474" dirty="0">
                <a:latin typeface="Arial MT"/>
                <a:cs typeface="Arial MT"/>
              </a:rPr>
              <a:t>ville,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depuis </a:t>
            </a:r>
            <a:r>
              <a:rPr sz="1474" dirty="0">
                <a:latin typeface="Arial MT"/>
                <a:cs typeface="Arial MT"/>
              </a:rPr>
              <a:t>15</a:t>
            </a:r>
            <a:r>
              <a:rPr sz="1474" spc="-6" dirty="0">
                <a:latin typeface="Arial MT"/>
                <a:cs typeface="Arial MT"/>
              </a:rPr>
              <a:t> </a:t>
            </a:r>
            <a:r>
              <a:rPr sz="1474" spc="-13" dirty="0">
                <a:latin typeface="Arial MT"/>
                <a:cs typeface="Arial MT"/>
              </a:rPr>
              <a:t>ans.</a:t>
            </a:r>
            <a:endParaRPr sz="1474" dirty="0">
              <a:latin typeface="Arial MT"/>
              <a:cs typeface="Arial MT"/>
            </a:endParaRPr>
          </a:p>
          <a:p>
            <a:pPr>
              <a:spcBef>
                <a:spcPts val="320"/>
              </a:spcBef>
            </a:pPr>
            <a:endParaRPr sz="1474" dirty="0">
              <a:latin typeface="Arial MT"/>
              <a:cs typeface="Arial MT"/>
            </a:endParaRPr>
          </a:p>
          <a:p>
            <a:pPr marL="7732" marR="3256" algn="ctr">
              <a:lnSpc>
                <a:spcPct val="113999"/>
              </a:lnSpc>
              <a:spcBef>
                <a:spcPts val="3"/>
              </a:spcBef>
            </a:pPr>
            <a:r>
              <a:rPr sz="1474" dirty="0">
                <a:latin typeface="Arial MT"/>
                <a:cs typeface="Arial MT"/>
              </a:rPr>
              <a:t>Le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salon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fonctionne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très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bien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et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elle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emploie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spc="-32" dirty="0">
                <a:latin typeface="Arial MT"/>
                <a:cs typeface="Arial MT"/>
              </a:rPr>
              <a:t>5 </a:t>
            </a:r>
            <a:r>
              <a:rPr sz="1474" dirty="0">
                <a:latin typeface="Arial MT"/>
                <a:cs typeface="Arial MT"/>
              </a:rPr>
              <a:t>salariés.</a:t>
            </a:r>
            <a:r>
              <a:rPr sz="1474" spc="-3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Elle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ne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peut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plus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exercer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son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métier </a:t>
            </a:r>
            <a:r>
              <a:rPr sz="1474" dirty="0">
                <a:latin typeface="Arial MT"/>
                <a:cs typeface="Arial MT"/>
              </a:rPr>
              <a:t>de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coiffeuse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à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cause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d’une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allergie.</a:t>
            </a:r>
            <a:endParaRPr sz="1474" dirty="0">
              <a:latin typeface="Arial MT"/>
              <a:cs typeface="Arial MT"/>
            </a:endParaRPr>
          </a:p>
          <a:p>
            <a:pPr>
              <a:spcBef>
                <a:spcPts val="320"/>
              </a:spcBef>
            </a:pPr>
            <a:endParaRPr sz="1474" dirty="0">
              <a:latin typeface="Arial MT"/>
              <a:cs typeface="Arial MT"/>
            </a:endParaRPr>
          </a:p>
          <a:p>
            <a:pPr marL="8139" marR="3256" algn="ctr">
              <a:lnSpc>
                <a:spcPct val="113999"/>
              </a:lnSpc>
            </a:pPr>
            <a:r>
              <a:rPr sz="1474" dirty="0">
                <a:latin typeface="Arial MT"/>
                <a:cs typeface="Arial MT"/>
              </a:rPr>
              <a:t>Elle</a:t>
            </a:r>
            <a:r>
              <a:rPr sz="1474" spc="-2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pose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plein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questions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sur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son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avenir professionnel.</a:t>
            </a:r>
            <a:endParaRPr sz="1474" dirty="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3157" y="119605"/>
            <a:ext cx="237890" cy="25618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14216" y="247699"/>
            <a:ext cx="6739969" cy="684917"/>
          </a:xfrm>
          <a:prstGeom prst="rect">
            <a:avLst/>
          </a:prstGeom>
        </p:spPr>
        <p:txBody>
          <a:bodyPr vert="horz" wrap="square" lIns="0" tIns="7733" rIns="0" bIns="0" rtlCol="0" anchor="ctr">
            <a:spAutoFit/>
          </a:bodyPr>
          <a:lstStyle/>
          <a:p>
            <a:pPr marL="8139">
              <a:lnSpc>
                <a:spcPct val="100000"/>
              </a:lnSpc>
              <a:spcBef>
                <a:spcPts val="61"/>
              </a:spcBef>
            </a:pPr>
            <a:r>
              <a:rPr dirty="0"/>
              <a:t>Karima</a:t>
            </a:r>
            <a:r>
              <a:rPr spc="-125" dirty="0"/>
              <a:t> </a:t>
            </a:r>
            <a:r>
              <a:rPr spc="144" dirty="0"/>
              <a:t>-</a:t>
            </a:r>
            <a:r>
              <a:rPr spc="-122" dirty="0"/>
              <a:t> </a:t>
            </a:r>
            <a:r>
              <a:rPr spc="199" dirty="0"/>
              <a:t>45</a:t>
            </a:r>
            <a:r>
              <a:rPr spc="-122" dirty="0"/>
              <a:t> </a:t>
            </a:r>
            <a:r>
              <a:rPr spc="-45" dirty="0"/>
              <a:t>ans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1967" y="183552"/>
            <a:ext cx="4408008" cy="610019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764307" y="5435364"/>
            <a:ext cx="89768" cy="58893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139">
              <a:lnSpc>
                <a:spcPts val="702"/>
              </a:lnSpc>
            </a:pPr>
            <a:r>
              <a:rPr sz="641" spc="-29" dirty="0">
                <a:solidFill>
                  <a:srgbClr val="C8C8C8"/>
                </a:solidFill>
                <a:latin typeface="Segoe UI Symbol"/>
                <a:cs typeface="Segoe UI Symbol"/>
              </a:rPr>
              <a:t>@E⭯βLORE-</a:t>
            </a:r>
            <a:r>
              <a:rPr sz="641" spc="-16" dirty="0">
                <a:solidFill>
                  <a:srgbClr val="C8C8C8"/>
                </a:solidFill>
                <a:latin typeface="Segoe UI Symbol"/>
                <a:cs typeface="Segoe UI Symbol"/>
              </a:rPr>
              <a:t>fEH</a:t>
            </a:r>
            <a:endParaRPr sz="641">
              <a:latin typeface="Segoe UI Symbol"/>
              <a:cs typeface="Segoe UI Symbo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69240" y="6279745"/>
            <a:ext cx="2051702" cy="451648"/>
          </a:xfrm>
          <a:prstGeom prst="rect">
            <a:avLst/>
          </a:prstGeom>
        </p:spPr>
        <p:txBody>
          <a:bodyPr vert="horz" wrap="square" lIns="0" tIns="7733" rIns="0" bIns="0" rtlCol="0" anchor="ctr">
            <a:spAutoFit/>
          </a:bodyPr>
          <a:lstStyle/>
          <a:p>
            <a:pPr marL="8139">
              <a:lnSpc>
                <a:spcPct val="100000"/>
              </a:lnSpc>
              <a:spcBef>
                <a:spcPts val="61"/>
              </a:spcBef>
            </a:pPr>
            <a:r>
              <a:rPr spc="-99" dirty="0"/>
              <a:t>Tao</a:t>
            </a:r>
            <a:r>
              <a:rPr spc="-170" dirty="0"/>
              <a:t> </a:t>
            </a:r>
            <a:r>
              <a:rPr spc="144" dirty="0"/>
              <a:t>-</a:t>
            </a:r>
            <a:r>
              <a:rPr spc="-170" dirty="0"/>
              <a:t> </a:t>
            </a:r>
            <a:r>
              <a:rPr spc="87" dirty="0"/>
              <a:t>35</a:t>
            </a:r>
            <a:r>
              <a:rPr spc="-167" dirty="0"/>
              <a:t> </a:t>
            </a:r>
            <a:r>
              <a:rPr spc="-45" dirty="0"/>
              <a:t>ans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0704" y="5809894"/>
            <a:ext cx="76944" cy="49613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139">
              <a:lnSpc>
                <a:spcPts val="593"/>
              </a:lnSpc>
            </a:pPr>
            <a:r>
              <a:rPr sz="513" spc="-6" dirty="0">
                <a:solidFill>
                  <a:srgbClr val="C8C8C8"/>
                </a:solidFill>
                <a:latin typeface="Segoe UI Symbol"/>
                <a:cs typeface="Segoe UI Symbol"/>
              </a:rPr>
              <a:t>@E⭯βLORE-</a:t>
            </a:r>
            <a:r>
              <a:rPr sz="513" spc="19" dirty="0">
                <a:solidFill>
                  <a:srgbClr val="C8C8C8"/>
                </a:solidFill>
                <a:latin typeface="Segoe UI Symbol"/>
                <a:cs typeface="Segoe UI Symbol"/>
              </a:rPr>
              <a:t>fEH</a:t>
            </a:r>
            <a:endParaRPr sz="513">
              <a:latin typeface="Segoe UI Symbol"/>
              <a:cs typeface="Segoe UI Symbo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6051" y="118999"/>
            <a:ext cx="1322583" cy="16498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32102" y="1590099"/>
            <a:ext cx="3695994" cy="4138261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1208705" marR="75697" indent="-88720">
              <a:lnSpc>
                <a:spcPct val="113999"/>
              </a:lnSpc>
              <a:spcBef>
                <a:spcPts val="64"/>
              </a:spcBef>
            </a:pPr>
            <a:r>
              <a:rPr sz="1474" dirty="0">
                <a:latin typeface="Arial MT"/>
                <a:cs typeface="Arial MT"/>
              </a:rPr>
              <a:t>Il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travaille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dans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une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entreprise </a:t>
            </a:r>
            <a:r>
              <a:rPr sz="1474" dirty="0">
                <a:latin typeface="Arial MT"/>
                <a:cs typeface="Arial MT"/>
              </a:rPr>
              <a:t>d’informatique</a:t>
            </a:r>
            <a:r>
              <a:rPr sz="1474" spc="-3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et</a:t>
            </a:r>
            <a:r>
              <a:rPr sz="1474" spc="-32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numérique</a:t>
            </a:r>
            <a:endParaRPr sz="1474" dirty="0">
              <a:latin typeface="Arial MT"/>
              <a:cs typeface="Arial MT"/>
            </a:endParaRPr>
          </a:p>
          <a:p>
            <a:pPr algn="ctr">
              <a:spcBef>
                <a:spcPts val="247"/>
              </a:spcBef>
            </a:pPr>
            <a:r>
              <a:rPr sz="1474" dirty="0">
                <a:latin typeface="Arial MT"/>
                <a:cs typeface="Arial MT"/>
              </a:rPr>
              <a:t>depuis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15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ans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et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l’obtention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de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son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spc="-13" dirty="0">
                <a:latin typeface="Arial MT"/>
                <a:cs typeface="Arial MT"/>
              </a:rPr>
              <a:t>BTS.</a:t>
            </a:r>
            <a:endParaRPr sz="1474" dirty="0">
              <a:latin typeface="Arial MT"/>
              <a:cs typeface="Arial MT"/>
            </a:endParaRPr>
          </a:p>
          <a:p>
            <a:pPr>
              <a:spcBef>
                <a:spcPts val="324"/>
              </a:spcBef>
            </a:pPr>
            <a:endParaRPr sz="1474" dirty="0">
              <a:latin typeface="Arial MT"/>
              <a:cs typeface="Arial MT"/>
            </a:endParaRPr>
          </a:p>
          <a:p>
            <a:pPr marL="18314" marR="13430" algn="ctr">
              <a:lnSpc>
                <a:spcPct val="113999"/>
              </a:lnSpc>
            </a:pPr>
            <a:r>
              <a:rPr sz="1474" dirty="0">
                <a:latin typeface="Arial MT"/>
                <a:cs typeface="Arial MT"/>
              </a:rPr>
              <a:t>Son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poste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l’intéresse,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il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prend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des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initiatives </a:t>
            </a:r>
            <a:r>
              <a:rPr sz="1474" dirty="0">
                <a:latin typeface="Arial MT"/>
                <a:cs typeface="Arial MT"/>
              </a:rPr>
              <a:t>et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son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manager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lui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confie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de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plus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en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plus</a:t>
            </a:r>
            <a:r>
              <a:rPr sz="1474" spc="-16" dirty="0">
                <a:latin typeface="Arial MT"/>
                <a:cs typeface="Arial MT"/>
              </a:rPr>
              <a:t> de </a:t>
            </a:r>
            <a:r>
              <a:rPr sz="1474" spc="-6" dirty="0">
                <a:latin typeface="Arial MT"/>
                <a:cs typeface="Arial MT"/>
              </a:rPr>
              <a:t>responsabilités.</a:t>
            </a:r>
            <a:endParaRPr sz="1474" dirty="0">
              <a:latin typeface="Arial MT"/>
              <a:cs typeface="Arial MT"/>
            </a:endParaRPr>
          </a:p>
          <a:p>
            <a:pPr>
              <a:spcBef>
                <a:spcPts val="324"/>
              </a:spcBef>
            </a:pPr>
            <a:endParaRPr sz="1474" dirty="0">
              <a:latin typeface="Arial MT"/>
              <a:cs typeface="Arial MT"/>
            </a:endParaRPr>
          </a:p>
          <a:p>
            <a:pPr marL="106627" marR="101743" algn="ctr">
              <a:lnSpc>
                <a:spcPct val="113999"/>
              </a:lnSpc>
            </a:pPr>
            <a:r>
              <a:rPr sz="1474" dirty="0">
                <a:latin typeface="Arial MT"/>
                <a:cs typeface="Arial MT"/>
              </a:rPr>
              <a:t>Il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a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cependant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le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sentiment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de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ne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pas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spc="-13" dirty="0">
                <a:latin typeface="Arial MT"/>
                <a:cs typeface="Arial MT"/>
              </a:rPr>
              <a:t>être </a:t>
            </a:r>
            <a:r>
              <a:rPr sz="1474" dirty="0">
                <a:latin typeface="Arial MT"/>
                <a:cs typeface="Arial MT"/>
              </a:rPr>
              <a:t>reconnu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à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sa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juste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valeur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et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envisage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spc="-16" dirty="0">
                <a:latin typeface="Arial MT"/>
                <a:cs typeface="Arial MT"/>
              </a:rPr>
              <a:t>de </a:t>
            </a:r>
            <a:r>
              <a:rPr sz="1474" dirty="0">
                <a:latin typeface="Arial MT"/>
                <a:cs typeface="Arial MT"/>
              </a:rPr>
              <a:t>créer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sa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propre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entreprise.</a:t>
            </a:r>
            <a:endParaRPr sz="1474" dirty="0">
              <a:latin typeface="Arial MT"/>
              <a:cs typeface="Arial MT"/>
            </a:endParaRPr>
          </a:p>
          <a:p>
            <a:pPr>
              <a:spcBef>
                <a:spcPts val="320"/>
              </a:spcBef>
            </a:pPr>
            <a:endParaRPr sz="1474" dirty="0">
              <a:latin typeface="Arial MT"/>
              <a:cs typeface="Arial MT"/>
            </a:endParaRPr>
          </a:p>
          <a:p>
            <a:pPr marL="8139" marR="3256" algn="ctr">
              <a:lnSpc>
                <a:spcPct val="113999"/>
              </a:lnSpc>
            </a:pPr>
            <a:r>
              <a:rPr sz="1474" dirty="0">
                <a:latin typeface="Arial MT"/>
                <a:cs typeface="Arial MT"/>
              </a:rPr>
              <a:t>En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parallèle,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il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constate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que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les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offres </a:t>
            </a:r>
            <a:r>
              <a:rPr sz="1474" dirty="0">
                <a:latin typeface="Arial MT"/>
                <a:cs typeface="Arial MT"/>
              </a:rPr>
              <a:t>d’emplois</a:t>
            </a:r>
            <a:r>
              <a:rPr sz="1474" spc="-35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qu’il</a:t>
            </a:r>
            <a:r>
              <a:rPr sz="1474" spc="-3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consulte</a:t>
            </a:r>
            <a:r>
              <a:rPr sz="1474" spc="-3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et</a:t>
            </a:r>
            <a:r>
              <a:rPr sz="1474" spc="-3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sur</a:t>
            </a:r>
            <a:r>
              <a:rPr sz="1474" spc="-3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lesquelles</a:t>
            </a:r>
            <a:r>
              <a:rPr sz="1474" spc="-35" dirty="0">
                <a:latin typeface="Arial MT"/>
                <a:cs typeface="Arial MT"/>
              </a:rPr>
              <a:t> </a:t>
            </a:r>
            <a:r>
              <a:rPr sz="1474" spc="-16" dirty="0">
                <a:latin typeface="Arial MT"/>
                <a:cs typeface="Arial MT"/>
              </a:rPr>
              <a:t>il </a:t>
            </a:r>
            <a:r>
              <a:rPr sz="1474" dirty="0">
                <a:latin typeface="Arial MT"/>
                <a:cs typeface="Arial MT"/>
              </a:rPr>
              <a:t>pourrait</a:t>
            </a:r>
            <a:r>
              <a:rPr sz="1474" spc="-2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postuler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sont</a:t>
            </a:r>
            <a:r>
              <a:rPr sz="1474" spc="-2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toutes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destinées</a:t>
            </a:r>
            <a:r>
              <a:rPr sz="1474" spc="-2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à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spc="-16" dirty="0">
                <a:latin typeface="Arial MT"/>
                <a:cs typeface="Arial MT"/>
              </a:rPr>
              <a:t>des </a:t>
            </a:r>
            <a:r>
              <a:rPr sz="1474" dirty="0">
                <a:latin typeface="Arial MT"/>
                <a:cs typeface="Arial MT"/>
              </a:rPr>
              <a:t>titulaires</a:t>
            </a:r>
            <a:r>
              <a:rPr sz="1474" spc="-2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de</a:t>
            </a:r>
            <a:r>
              <a:rPr sz="1474" spc="-29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Master.</a:t>
            </a:r>
            <a:endParaRPr sz="1474" dirty="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3157" y="119602"/>
            <a:ext cx="237890" cy="25618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59068" y="312661"/>
            <a:ext cx="3777971" cy="684917"/>
          </a:xfrm>
          <a:prstGeom prst="rect">
            <a:avLst/>
          </a:prstGeom>
        </p:spPr>
        <p:txBody>
          <a:bodyPr vert="horz" wrap="square" lIns="0" tIns="7733" rIns="0" bIns="0" rtlCol="0" anchor="ctr">
            <a:spAutoFit/>
          </a:bodyPr>
          <a:lstStyle/>
          <a:p>
            <a:pPr marL="8139">
              <a:lnSpc>
                <a:spcPct val="100000"/>
              </a:lnSpc>
              <a:spcBef>
                <a:spcPts val="61"/>
              </a:spcBef>
            </a:pPr>
            <a:r>
              <a:rPr spc="-99" dirty="0"/>
              <a:t>Tao</a:t>
            </a:r>
            <a:r>
              <a:rPr spc="-170" dirty="0"/>
              <a:t> </a:t>
            </a:r>
            <a:r>
              <a:rPr spc="144" dirty="0"/>
              <a:t>-</a:t>
            </a:r>
            <a:r>
              <a:rPr spc="-170" dirty="0"/>
              <a:t> </a:t>
            </a:r>
            <a:r>
              <a:rPr spc="87" dirty="0"/>
              <a:t>35</a:t>
            </a:r>
            <a:r>
              <a:rPr spc="-167" dirty="0"/>
              <a:t> </a:t>
            </a:r>
            <a:r>
              <a:rPr spc="-45" dirty="0"/>
              <a:t>ans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5848B2-BCE2-4E96-CF62-9691691F7C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D72F21-DAFB-E98C-517D-7FDBD6A5D3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Post-it, écriture manuscrite, Produit en papier&#10;&#10;Le contenu généré par l’IA peut être incorrect.">
            <a:extLst>
              <a:ext uri="{FF2B5EF4-FFF2-40B4-BE49-F238E27FC236}">
                <a16:creationId xmlns:a16="http://schemas.microsoft.com/office/drawing/2014/main" id="{AA76296F-800A-657F-95CA-5C69B1C50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56" y="0"/>
            <a:ext cx="12764755" cy="772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02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74078F-0120-2D42-0C9D-B74295221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Post-it, Produit en papier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7EE9A5D0-5D5B-C543-3034-A04185B1E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1840"/>
            <a:ext cx="12192000" cy="7792720"/>
          </a:xfrm>
        </p:spPr>
      </p:pic>
    </p:spTree>
    <p:extLst>
      <p:ext uri="{BB962C8B-B14F-4D97-AF65-F5344CB8AC3E}">
        <p14:creationId xmlns:p14="http://schemas.microsoft.com/office/powerpoint/2010/main" val="1742180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F82937-9D1F-887F-AC51-E58922389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Post-it, Produit en papier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EC7D05BF-3EC8-2FD6-2C8E-3637AB658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56118"/>
          </a:xfrm>
        </p:spPr>
      </p:pic>
    </p:spTree>
    <p:extLst>
      <p:ext uri="{BB962C8B-B14F-4D97-AF65-F5344CB8AC3E}">
        <p14:creationId xmlns:p14="http://schemas.microsoft.com/office/powerpoint/2010/main" val="4149382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DC120B-0422-239C-FC29-A5623FFF4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Post-it, Produit en papier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0982B150-9927-19D0-6A35-D1EB9E19F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78"/>
            <a:ext cx="12379568" cy="6815521"/>
          </a:xfrm>
        </p:spPr>
      </p:pic>
    </p:spTree>
    <p:extLst>
      <p:ext uri="{BB962C8B-B14F-4D97-AF65-F5344CB8AC3E}">
        <p14:creationId xmlns:p14="http://schemas.microsoft.com/office/powerpoint/2010/main" val="3328854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920C10-800E-6E43-A1BE-D9E2D2537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Post-it, écriture manuscrite, Produit en papier&#10;&#10;Le contenu généré par l’IA peut être incorrect.">
            <a:extLst>
              <a:ext uri="{FF2B5EF4-FFF2-40B4-BE49-F238E27FC236}">
                <a16:creationId xmlns:a16="http://schemas.microsoft.com/office/drawing/2014/main" id="{B7BF1793-A786-D2D0-E95B-AE33A8152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73137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EA573-EF1F-328D-8BF4-E242C2A1F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>
            <a:extLst>
              <a:ext uri="{FF2B5EF4-FFF2-40B4-BE49-F238E27FC236}">
                <a16:creationId xmlns:a16="http://schemas.microsoft.com/office/drawing/2014/main" id="{588101AA-5DD0-7598-9A24-0AEA2963668F}"/>
              </a:ext>
            </a:extLst>
          </p:cNvPr>
          <p:cNvSpPr txBox="1"/>
          <p:nvPr/>
        </p:nvSpPr>
        <p:spPr>
          <a:xfrm>
            <a:off x="1299072" y="5246647"/>
            <a:ext cx="153888" cy="9955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516">
              <a:lnSpc>
                <a:spcPts val="1174"/>
              </a:lnSpc>
            </a:pPr>
            <a:r>
              <a:rPr sz="1088" spc="-41" dirty="0">
                <a:solidFill>
                  <a:srgbClr val="C8C8C8"/>
                </a:solidFill>
                <a:latin typeface="Segoe UI Symbol"/>
                <a:cs typeface="Segoe UI Symbol"/>
              </a:rPr>
              <a:t>@E⭯βLORE-</a:t>
            </a:r>
            <a:r>
              <a:rPr sz="1088" spc="-23" dirty="0">
                <a:solidFill>
                  <a:srgbClr val="C8C8C8"/>
                </a:solidFill>
                <a:latin typeface="Segoe UI Symbol"/>
                <a:cs typeface="Segoe UI Symbol"/>
              </a:rPr>
              <a:t>fEH</a:t>
            </a:r>
            <a:endParaRPr sz="1088" dirty="0">
              <a:latin typeface="Segoe UI Symbol"/>
              <a:cs typeface="Segoe UI Symbol"/>
            </a:endParaRPr>
          </a:p>
        </p:txBody>
      </p:sp>
      <p:sp>
        <p:nvSpPr>
          <p:cNvPr id="27" name="Titre 26">
            <a:extLst>
              <a:ext uri="{FF2B5EF4-FFF2-40B4-BE49-F238E27FC236}">
                <a16:creationId xmlns:a16="http://schemas.microsoft.com/office/drawing/2014/main" id="{E29861E0-D597-D813-6383-3CAD3ACC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629" y="0"/>
            <a:ext cx="5974118" cy="837277"/>
          </a:xfrm>
        </p:spPr>
        <p:txBody>
          <a:bodyPr/>
          <a:lstStyle/>
          <a:p>
            <a:pPr algn="ctr"/>
            <a:r>
              <a:rPr lang="fr-FR" dirty="0"/>
              <a:t>Consignes du maitre du temps et rapporteur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51FD864-0784-1A41-0AE2-BCA6719ECF02}"/>
              </a:ext>
            </a:extLst>
          </p:cNvPr>
          <p:cNvGrpSpPr/>
          <p:nvPr/>
        </p:nvGrpSpPr>
        <p:grpSpPr>
          <a:xfrm>
            <a:off x="2226499" y="1494250"/>
            <a:ext cx="8084494" cy="995591"/>
            <a:chOff x="1079500" y="1647825"/>
            <a:chExt cx="8190154" cy="1097916"/>
          </a:xfrm>
        </p:grpSpPr>
        <p:pic>
          <p:nvPicPr>
            <p:cNvPr id="29" name="Image 28" descr="Une image contenant horloge, clipart, illustration&#10;&#10;Le contenu généré par l’IA peut être incorrect.">
              <a:extLst>
                <a:ext uri="{FF2B5EF4-FFF2-40B4-BE49-F238E27FC236}">
                  <a16:creationId xmlns:a16="http://schemas.microsoft.com/office/drawing/2014/main" id="{255AFF2E-515B-53A8-7CFE-0DF54EAE2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500" y="1647825"/>
              <a:ext cx="951154" cy="1097916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6B44FF0-38D0-E714-1DD1-CC901F5B3816}"/>
                </a:ext>
              </a:extLst>
            </p:cNvPr>
            <p:cNvSpPr txBox="1"/>
            <p:nvPr/>
          </p:nvSpPr>
          <p:spPr>
            <a:xfrm>
              <a:off x="2030654" y="1677162"/>
              <a:ext cx="7239000" cy="1025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14" dirty="0"/>
                <a:t>9h20 – 10h20 :  - des besoins sur les post-it jaunes</a:t>
              </a:r>
            </a:p>
            <a:p>
              <a:r>
                <a:rPr lang="fr-FR" sz="1814" dirty="0"/>
                <a:t>		- des partenaires sur des post-it verts</a:t>
              </a:r>
            </a:p>
            <a:p>
              <a:r>
                <a:rPr lang="fr-FR" sz="1814" dirty="0"/>
                <a:t>		</a:t>
              </a:r>
              <a:r>
                <a:rPr lang="fr-FR" sz="1814" b="1" dirty="0"/>
                <a:t>la réponse prioritaire sur post-it rose</a:t>
              </a:r>
              <a:endParaRPr lang="fr-FR" sz="1632" b="1" dirty="0"/>
            </a:p>
          </p:txBody>
        </p:sp>
        <p:pic>
          <p:nvPicPr>
            <p:cNvPr id="33" name="Graphique 32" descr="Flèche : courbe légère contour">
              <a:extLst>
                <a:ext uri="{FF2B5EF4-FFF2-40B4-BE49-F238E27FC236}">
                  <a16:creationId xmlns:a16="http://schemas.microsoft.com/office/drawing/2014/main" id="{DAFF5752-170C-39C3-F4D3-55D286A7D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49541" y="2246634"/>
              <a:ext cx="457200" cy="457200"/>
            </a:xfrm>
            <a:prstGeom prst="rect">
              <a:avLst/>
            </a:prstGeom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95A5A366-0D30-78E4-C37D-D7FD5896BECA}"/>
              </a:ext>
            </a:extLst>
          </p:cNvPr>
          <p:cNvGrpSpPr/>
          <p:nvPr/>
        </p:nvGrpSpPr>
        <p:grpSpPr>
          <a:xfrm>
            <a:off x="1988166" y="3183331"/>
            <a:ext cx="9152006" cy="1255671"/>
            <a:chOff x="432400" y="1625748"/>
            <a:chExt cx="10092629" cy="1384726"/>
          </a:xfrm>
        </p:grpSpPr>
        <p:pic>
          <p:nvPicPr>
            <p:cNvPr id="36" name="Image 35" descr="Une image contenant horloge, clipart, illustration&#10;&#10;Le contenu généré par l’IA peut être incorrect.">
              <a:extLst>
                <a:ext uri="{FF2B5EF4-FFF2-40B4-BE49-F238E27FC236}">
                  <a16:creationId xmlns:a16="http://schemas.microsoft.com/office/drawing/2014/main" id="{886D5CC1-8166-83AD-4740-02D488B20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400" y="1625748"/>
              <a:ext cx="951154" cy="1097916"/>
            </a:xfrm>
            <a:prstGeom prst="rect">
              <a:avLst/>
            </a:prstGeom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10238FE7-3FFA-19FF-18B7-9D0D8734BFFF}"/>
                </a:ext>
              </a:extLst>
            </p:cNvPr>
            <p:cNvSpPr txBox="1"/>
            <p:nvPr/>
          </p:nvSpPr>
          <p:spPr>
            <a:xfrm>
              <a:off x="1401245" y="1677161"/>
              <a:ext cx="9123784" cy="1333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14" dirty="0"/>
                <a:t>10h25 – 10h40:  	 dépôt des post-it sur le panneau du personnage</a:t>
              </a:r>
            </a:p>
            <a:p>
              <a:r>
                <a:rPr lang="fr-FR" sz="1814" dirty="0"/>
                <a:t>			 échanges avec le groupe du même personnage</a:t>
              </a:r>
            </a:p>
            <a:p>
              <a:r>
                <a:rPr lang="fr-FR" sz="1814" dirty="0"/>
                <a:t>			 discussion sur la réponse prioritaire devant le 							panneau</a:t>
              </a:r>
              <a:endParaRPr lang="fr-FR" sz="1632" b="1" dirty="0"/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3C13FAA6-D58F-994F-DF06-C41931067E1B}"/>
              </a:ext>
            </a:extLst>
          </p:cNvPr>
          <p:cNvGrpSpPr/>
          <p:nvPr/>
        </p:nvGrpSpPr>
        <p:grpSpPr>
          <a:xfrm>
            <a:off x="2544077" y="4368161"/>
            <a:ext cx="8069403" cy="591259"/>
            <a:chOff x="1537386" y="1548736"/>
            <a:chExt cx="8898758" cy="652027"/>
          </a:xfrm>
        </p:grpSpPr>
        <p:pic>
          <p:nvPicPr>
            <p:cNvPr id="40" name="Image 39" descr="Une image contenant horloge, clipart, illustration&#10;&#10;Le contenu généré par l’IA peut être incorrect.">
              <a:extLst>
                <a:ext uri="{FF2B5EF4-FFF2-40B4-BE49-F238E27FC236}">
                  <a16:creationId xmlns:a16="http://schemas.microsoft.com/office/drawing/2014/main" id="{5DFFFE72-66BF-CFE5-FEEC-927BD787E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386" y="1548736"/>
              <a:ext cx="564868" cy="652027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8A477C4E-3C3F-EC88-E13C-40C369A08E13}"/>
                </a:ext>
              </a:extLst>
            </p:cNvPr>
            <p:cNvSpPr txBox="1"/>
            <p:nvPr/>
          </p:nvSpPr>
          <p:spPr>
            <a:xfrm>
              <a:off x="2030654" y="1677162"/>
              <a:ext cx="8405490" cy="409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14" dirty="0"/>
                <a:t>10h40-10h55:  	 pause</a:t>
              </a:r>
              <a:endParaRPr lang="fr-FR" sz="1632" b="1" dirty="0"/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2E478975-210C-9516-08F3-47AE2D2A85A1}"/>
              </a:ext>
            </a:extLst>
          </p:cNvPr>
          <p:cNvGrpSpPr/>
          <p:nvPr/>
        </p:nvGrpSpPr>
        <p:grpSpPr>
          <a:xfrm>
            <a:off x="2128865" y="5207711"/>
            <a:ext cx="8484614" cy="995591"/>
            <a:chOff x="1079500" y="1647825"/>
            <a:chExt cx="9356644" cy="1097916"/>
          </a:xfrm>
        </p:grpSpPr>
        <p:pic>
          <p:nvPicPr>
            <p:cNvPr id="44" name="Image 43" descr="Une image contenant horloge, clipart, illustration&#10;&#10;Le contenu généré par l’IA peut être incorrect.">
              <a:extLst>
                <a:ext uri="{FF2B5EF4-FFF2-40B4-BE49-F238E27FC236}">
                  <a16:creationId xmlns:a16="http://schemas.microsoft.com/office/drawing/2014/main" id="{777BEC48-C88C-AE8E-8D46-990206122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500" y="1647825"/>
              <a:ext cx="951154" cy="1097916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789F659D-2776-1F55-1C4A-43C643D06779}"/>
                </a:ext>
              </a:extLst>
            </p:cNvPr>
            <p:cNvSpPr txBox="1"/>
            <p:nvPr/>
          </p:nvSpPr>
          <p:spPr>
            <a:xfrm>
              <a:off x="2030654" y="1677162"/>
              <a:ext cx="8405490" cy="1025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14" dirty="0"/>
                <a:t>10h55 – 11h55:  présentation devant l’assemblée de chaque personnage 		pendant </a:t>
              </a:r>
              <a:r>
                <a:rPr lang="fr-FR" sz="1814" b="1" dirty="0"/>
                <a:t>10 minutes </a:t>
              </a:r>
              <a:r>
                <a:rPr lang="fr-FR" sz="1814" dirty="0"/>
                <a:t>par un des 2 rapporteurs</a:t>
              </a:r>
            </a:p>
            <a:p>
              <a:r>
                <a:rPr lang="fr-FR" sz="1814" dirty="0"/>
                <a:t>         Échanges avec la salle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8884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1967" y="183552"/>
            <a:ext cx="4408008" cy="610019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764307" y="5435366"/>
            <a:ext cx="89768" cy="58893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139">
              <a:lnSpc>
                <a:spcPts val="702"/>
              </a:lnSpc>
            </a:pPr>
            <a:r>
              <a:rPr sz="641" spc="-29" dirty="0">
                <a:solidFill>
                  <a:srgbClr val="C8C8C8"/>
                </a:solidFill>
                <a:latin typeface="Segoe UI Symbol"/>
                <a:cs typeface="Segoe UI Symbol"/>
              </a:rPr>
              <a:t>@E⭯βLORE-</a:t>
            </a:r>
            <a:r>
              <a:rPr sz="641" spc="-16" dirty="0">
                <a:solidFill>
                  <a:srgbClr val="C8C8C8"/>
                </a:solidFill>
                <a:latin typeface="Segoe UI Symbol"/>
                <a:cs typeface="Segoe UI Symbol"/>
              </a:rPr>
              <a:t>fEH</a:t>
            </a:r>
            <a:endParaRPr sz="641">
              <a:latin typeface="Segoe UI Symbol"/>
              <a:cs typeface="Segoe UI Symbo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80133" y="6279745"/>
            <a:ext cx="2229969" cy="451648"/>
          </a:xfrm>
          <a:prstGeom prst="rect">
            <a:avLst/>
          </a:prstGeom>
        </p:spPr>
        <p:txBody>
          <a:bodyPr vert="horz" wrap="square" lIns="0" tIns="7733" rIns="0" bIns="0" rtlCol="0" anchor="ctr">
            <a:spAutoFit/>
          </a:bodyPr>
          <a:lstStyle/>
          <a:p>
            <a:pPr marL="8139">
              <a:lnSpc>
                <a:spcPct val="100000"/>
              </a:lnSpc>
              <a:spcBef>
                <a:spcPts val="61"/>
              </a:spcBef>
            </a:pPr>
            <a:r>
              <a:rPr i="0" spc="35" dirty="0"/>
              <a:t>Eliot</a:t>
            </a:r>
            <a:r>
              <a:rPr i="0" spc="-179" dirty="0"/>
              <a:t> </a:t>
            </a:r>
            <a:r>
              <a:rPr i="0" spc="144" dirty="0"/>
              <a:t>-</a:t>
            </a:r>
            <a:r>
              <a:rPr i="0" spc="-173" dirty="0"/>
              <a:t> </a:t>
            </a:r>
            <a:r>
              <a:rPr i="0" dirty="0">
                <a:latin typeface="Arial"/>
                <a:cs typeface="Arial"/>
              </a:rPr>
              <a:t>19</a:t>
            </a:r>
            <a:r>
              <a:rPr i="0" spc="-173" dirty="0"/>
              <a:t> </a:t>
            </a:r>
            <a:r>
              <a:rPr i="0" spc="-42" dirty="0"/>
              <a:t>ans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0704" y="5809895"/>
            <a:ext cx="76944" cy="49613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139">
              <a:lnSpc>
                <a:spcPts val="593"/>
              </a:lnSpc>
            </a:pPr>
            <a:r>
              <a:rPr sz="513" spc="-6" dirty="0">
                <a:solidFill>
                  <a:srgbClr val="C8C8C8"/>
                </a:solidFill>
                <a:latin typeface="Segoe UI Symbol"/>
                <a:cs typeface="Segoe UI Symbol"/>
              </a:rPr>
              <a:t>@E⭯βLORE-</a:t>
            </a:r>
            <a:r>
              <a:rPr sz="513" spc="19" dirty="0">
                <a:solidFill>
                  <a:srgbClr val="C8C8C8"/>
                </a:solidFill>
                <a:latin typeface="Segoe UI Symbol"/>
                <a:cs typeface="Segoe UI Symbol"/>
              </a:rPr>
              <a:t>fEH</a:t>
            </a:r>
            <a:endParaRPr sz="513">
              <a:latin typeface="Segoe UI Symbol"/>
              <a:cs typeface="Segoe UI Symbo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6051" y="118999"/>
            <a:ext cx="1322583" cy="164982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301106" y="1958892"/>
            <a:ext cx="7589787" cy="3851003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1116729" marR="16685" algn="ctr">
              <a:lnSpc>
                <a:spcPct val="113999"/>
              </a:lnSpc>
              <a:spcBef>
                <a:spcPts val="64"/>
              </a:spcBef>
            </a:pPr>
            <a:r>
              <a:rPr sz="1800" dirty="0"/>
              <a:t>L’école</a:t>
            </a:r>
            <a:r>
              <a:rPr sz="1800" spc="-22" dirty="0"/>
              <a:t> </a:t>
            </a:r>
            <a:r>
              <a:rPr sz="1800" dirty="0"/>
              <a:t>a</a:t>
            </a:r>
            <a:r>
              <a:rPr sz="1800" spc="-22" dirty="0"/>
              <a:t> </a:t>
            </a:r>
            <a:r>
              <a:rPr sz="1800" dirty="0"/>
              <a:t>toujours</a:t>
            </a:r>
            <a:r>
              <a:rPr sz="1800" spc="-19" dirty="0"/>
              <a:t> </a:t>
            </a:r>
            <a:r>
              <a:rPr sz="1800" dirty="0"/>
              <a:t>été</a:t>
            </a:r>
            <a:r>
              <a:rPr sz="1800" spc="-22" dirty="0"/>
              <a:t> </a:t>
            </a:r>
            <a:r>
              <a:rPr sz="1800" spc="-6" dirty="0"/>
              <a:t>compliquée </a:t>
            </a:r>
            <a:r>
              <a:rPr sz="1800" dirty="0"/>
              <a:t>pour</a:t>
            </a:r>
            <a:r>
              <a:rPr sz="1800" spc="-19" dirty="0"/>
              <a:t> </a:t>
            </a:r>
            <a:r>
              <a:rPr sz="1800" dirty="0"/>
              <a:t>lui</a:t>
            </a:r>
            <a:r>
              <a:rPr sz="1800" spc="-19" dirty="0"/>
              <a:t> </a:t>
            </a:r>
            <a:r>
              <a:rPr sz="1800" dirty="0"/>
              <a:t>et</a:t>
            </a:r>
            <a:r>
              <a:rPr sz="1800" spc="-19" dirty="0"/>
              <a:t> </a:t>
            </a:r>
            <a:r>
              <a:rPr sz="1800" dirty="0"/>
              <a:t>son</a:t>
            </a:r>
            <a:r>
              <a:rPr sz="1800" spc="-16" dirty="0"/>
              <a:t> </a:t>
            </a:r>
            <a:r>
              <a:rPr sz="1800" dirty="0" err="1"/>
              <a:t>parcours</a:t>
            </a:r>
            <a:r>
              <a:rPr sz="1800" spc="-19" dirty="0"/>
              <a:t> </a:t>
            </a:r>
            <a:r>
              <a:rPr sz="1800" dirty="0" err="1"/>
              <a:t>est</a:t>
            </a:r>
            <a:endParaRPr sz="1800" spc="-6" dirty="0"/>
          </a:p>
          <a:p>
            <a:pPr marL="8139" marR="3256" algn="ctr">
              <a:lnSpc>
                <a:spcPct val="113999"/>
              </a:lnSpc>
            </a:pPr>
            <a:r>
              <a:rPr sz="1800" dirty="0"/>
              <a:t>chaotique.</a:t>
            </a:r>
            <a:r>
              <a:rPr sz="1800" spc="-19" dirty="0"/>
              <a:t> </a:t>
            </a:r>
            <a:r>
              <a:rPr sz="1800" dirty="0"/>
              <a:t>Il</a:t>
            </a:r>
            <a:r>
              <a:rPr sz="1800" spc="-19" dirty="0"/>
              <a:t> </a:t>
            </a:r>
            <a:r>
              <a:rPr sz="1800" dirty="0"/>
              <a:t>a</a:t>
            </a:r>
            <a:r>
              <a:rPr sz="1800" spc="-19" dirty="0"/>
              <a:t> </a:t>
            </a:r>
            <a:r>
              <a:rPr sz="1800" dirty="0" err="1"/>
              <a:t>quitté</a:t>
            </a:r>
            <a:r>
              <a:rPr sz="1800" spc="-19" dirty="0"/>
              <a:t> </a:t>
            </a:r>
            <a:r>
              <a:rPr lang="fr-FR" sz="1800" dirty="0"/>
              <a:t>l’école en 5</a:t>
            </a:r>
            <a:r>
              <a:rPr lang="fr-FR" sz="1800" baseline="30000" dirty="0"/>
              <a:t>ème</a:t>
            </a:r>
            <a:r>
              <a:rPr lang="fr-FR" sz="1800" dirty="0"/>
              <a:t> et est </a:t>
            </a:r>
            <a:r>
              <a:rPr sz="1800" dirty="0" err="1"/>
              <a:t>suivi</a:t>
            </a:r>
            <a:r>
              <a:rPr sz="1800" spc="-19" dirty="0"/>
              <a:t> </a:t>
            </a:r>
            <a:r>
              <a:rPr sz="1800" dirty="0"/>
              <a:t>par</a:t>
            </a:r>
            <a:r>
              <a:rPr sz="1800" spc="-22" dirty="0"/>
              <a:t> </a:t>
            </a:r>
            <a:r>
              <a:rPr lang="fr-FR" sz="1800" spc="-6" dirty="0"/>
              <a:t>la PJJ.</a:t>
            </a:r>
            <a:endParaRPr sz="1800" spc="-6" dirty="0"/>
          </a:p>
          <a:p>
            <a:pPr>
              <a:lnSpc>
                <a:spcPct val="100000"/>
              </a:lnSpc>
              <a:spcBef>
                <a:spcPts val="324"/>
              </a:spcBef>
            </a:pPr>
            <a:endParaRPr sz="1800" spc="-6" dirty="0"/>
          </a:p>
          <a:p>
            <a:pPr marL="28895" marR="24011" algn="ctr">
              <a:lnSpc>
                <a:spcPct val="113999"/>
              </a:lnSpc>
            </a:pPr>
            <a:r>
              <a:rPr sz="1800" dirty="0"/>
              <a:t>Il</a:t>
            </a:r>
            <a:r>
              <a:rPr sz="1800" spc="-19" dirty="0"/>
              <a:t> </a:t>
            </a:r>
            <a:r>
              <a:rPr sz="1800" dirty="0"/>
              <a:t>habite</a:t>
            </a:r>
            <a:r>
              <a:rPr sz="1800" spc="-16" dirty="0"/>
              <a:t> </a:t>
            </a:r>
            <a:r>
              <a:rPr sz="1800" dirty="0"/>
              <a:t>en</a:t>
            </a:r>
            <a:r>
              <a:rPr sz="1800" spc="-19" dirty="0"/>
              <a:t> </a:t>
            </a:r>
            <a:r>
              <a:rPr sz="1800" dirty="0"/>
              <a:t>ville</a:t>
            </a:r>
            <a:r>
              <a:rPr sz="1800" spc="-16" dirty="0"/>
              <a:t> </a:t>
            </a:r>
            <a:r>
              <a:rPr sz="1800" dirty="0"/>
              <a:t>mais</a:t>
            </a:r>
            <a:r>
              <a:rPr sz="1800" spc="-19" dirty="0"/>
              <a:t> </a:t>
            </a:r>
            <a:r>
              <a:rPr sz="1800" dirty="0"/>
              <a:t>sort</a:t>
            </a:r>
            <a:r>
              <a:rPr sz="1800" spc="-16" dirty="0"/>
              <a:t> </a:t>
            </a:r>
            <a:r>
              <a:rPr sz="1800" dirty="0"/>
              <a:t>peu</a:t>
            </a:r>
            <a:r>
              <a:rPr sz="1800" spc="-19" dirty="0"/>
              <a:t> </a:t>
            </a:r>
            <a:r>
              <a:rPr sz="1800" dirty="0"/>
              <a:t>de</a:t>
            </a:r>
            <a:r>
              <a:rPr sz="1800" spc="-16" dirty="0"/>
              <a:t> </a:t>
            </a:r>
            <a:r>
              <a:rPr sz="1800" dirty="0"/>
              <a:t>chez</a:t>
            </a:r>
            <a:r>
              <a:rPr sz="1800" spc="-19" dirty="0"/>
              <a:t> </a:t>
            </a:r>
            <a:r>
              <a:rPr sz="1800" dirty="0"/>
              <a:t>lui</a:t>
            </a:r>
            <a:r>
              <a:rPr sz="1800" spc="-16" dirty="0"/>
              <a:t> </a:t>
            </a:r>
            <a:r>
              <a:rPr sz="1800" spc="-13" dirty="0"/>
              <a:t>sauf </a:t>
            </a:r>
            <a:r>
              <a:rPr sz="1800" dirty="0"/>
              <a:t>pour</a:t>
            </a:r>
            <a:r>
              <a:rPr sz="1800" spc="-19" dirty="0"/>
              <a:t> </a:t>
            </a:r>
            <a:r>
              <a:rPr sz="1800" dirty="0"/>
              <a:t>faire</a:t>
            </a:r>
            <a:r>
              <a:rPr sz="1800" spc="-16" dirty="0"/>
              <a:t> </a:t>
            </a:r>
            <a:r>
              <a:rPr sz="1800" dirty="0"/>
              <a:t>du</a:t>
            </a:r>
            <a:r>
              <a:rPr sz="1800" spc="-19" dirty="0"/>
              <a:t> </a:t>
            </a:r>
            <a:r>
              <a:rPr sz="1800" dirty="0"/>
              <a:t>sport.</a:t>
            </a:r>
            <a:r>
              <a:rPr sz="1800" spc="-16" dirty="0"/>
              <a:t> </a:t>
            </a:r>
            <a:r>
              <a:rPr sz="1800" dirty="0"/>
              <a:t>Il</a:t>
            </a:r>
            <a:r>
              <a:rPr sz="1800" spc="-16" dirty="0"/>
              <a:t> </a:t>
            </a:r>
            <a:r>
              <a:rPr sz="1800" dirty="0"/>
              <a:t>aime</a:t>
            </a:r>
            <a:r>
              <a:rPr sz="1800" spc="-19" dirty="0"/>
              <a:t> </a:t>
            </a:r>
            <a:r>
              <a:rPr sz="1800" dirty="0"/>
              <a:t>le</a:t>
            </a:r>
            <a:r>
              <a:rPr sz="1800" spc="-16" dirty="0"/>
              <a:t> </a:t>
            </a:r>
            <a:r>
              <a:rPr sz="1800" dirty="0"/>
              <a:t>foot</a:t>
            </a:r>
            <a:r>
              <a:rPr sz="1800" spc="-19" dirty="0"/>
              <a:t> </a:t>
            </a:r>
            <a:r>
              <a:rPr sz="1800" dirty="0"/>
              <a:t>et</a:t>
            </a:r>
            <a:r>
              <a:rPr sz="1800" spc="-16" dirty="0"/>
              <a:t> </a:t>
            </a:r>
            <a:r>
              <a:rPr sz="1800" dirty="0"/>
              <a:t>d’ailleurs</a:t>
            </a:r>
            <a:r>
              <a:rPr sz="1800" spc="-16" dirty="0"/>
              <a:t> il </a:t>
            </a:r>
            <a:r>
              <a:rPr sz="1800" dirty="0"/>
              <a:t>entraine</a:t>
            </a:r>
            <a:r>
              <a:rPr sz="1800" spc="-26" dirty="0"/>
              <a:t> </a:t>
            </a:r>
            <a:r>
              <a:rPr sz="1800" dirty="0"/>
              <a:t>même</a:t>
            </a:r>
            <a:r>
              <a:rPr sz="1800" spc="-22" dirty="0"/>
              <a:t> </a:t>
            </a:r>
            <a:r>
              <a:rPr sz="1800" dirty="0"/>
              <a:t>les</a:t>
            </a:r>
            <a:r>
              <a:rPr sz="1800" spc="-22" dirty="0"/>
              <a:t> </a:t>
            </a:r>
            <a:r>
              <a:rPr sz="1800" dirty="0"/>
              <a:t>plus</a:t>
            </a:r>
            <a:r>
              <a:rPr sz="1800" spc="-22" dirty="0"/>
              <a:t> </a:t>
            </a:r>
            <a:r>
              <a:rPr sz="1800" dirty="0"/>
              <a:t>jeunes</a:t>
            </a:r>
            <a:r>
              <a:rPr sz="1800" spc="-22" dirty="0"/>
              <a:t> </a:t>
            </a:r>
            <a:r>
              <a:rPr sz="1800" dirty="0"/>
              <a:t>dans</a:t>
            </a:r>
            <a:r>
              <a:rPr sz="1800" spc="-22" dirty="0"/>
              <a:t> </a:t>
            </a:r>
            <a:r>
              <a:rPr sz="1800" spc="-16" dirty="0"/>
              <a:t>son </a:t>
            </a:r>
            <a:r>
              <a:rPr sz="1800" dirty="0"/>
              <a:t>quartier.</a:t>
            </a:r>
            <a:r>
              <a:rPr sz="1800" spc="-26" dirty="0"/>
              <a:t> </a:t>
            </a:r>
            <a:r>
              <a:rPr sz="1800" dirty="0"/>
              <a:t>Il</a:t>
            </a:r>
            <a:r>
              <a:rPr sz="1800" spc="-22" dirty="0"/>
              <a:t> </a:t>
            </a:r>
            <a:r>
              <a:rPr sz="1800" dirty="0"/>
              <a:t>en</a:t>
            </a:r>
            <a:r>
              <a:rPr sz="1800" spc="-22" dirty="0"/>
              <a:t> </a:t>
            </a:r>
            <a:r>
              <a:rPr sz="1800" dirty="0"/>
              <a:t>profite</a:t>
            </a:r>
            <a:r>
              <a:rPr sz="1800" spc="-22" dirty="0"/>
              <a:t> </a:t>
            </a:r>
            <a:r>
              <a:rPr sz="1800" dirty="0"/>
              <a:t>parfois</a:t>
            </a:r>
            <a:r>
              <a:rPr sz="1800" spc="-22" dirty="0"/>
              <a:t> </a:t>
            </a:r>
            <a:r>
              <a:rPr sz="1800" dirty="0"/>
              <a:t>pour</a:t>
            </a:r>
            <a:r>
              <a:rPr sz="1800" spc="-22" dirty="0"/>
              <a:t> </a:t>
            </a:r>
            <a:r>
              <a:rPr sz="1800" dirty="0"/>
              <a:t>réaliser</a:t>
            </a:r>
            <a:r>
              <a:rPr sz="1800" spc="-22" dirty="0"/>
              <a:t> </a:t>
            </a:r>
            <a:r>
              <a:rPr sz="1800" spc="-16" dirty="0"/>
              <a:t>des </a:t>
            </a:r>
            <a:r>
              <a:rPr sz="1800" dirty="0"/>
              <a:t>petites</a:t>
            </a:r>
            <a:r>
              <a:rPr sz="1800" spc="-26" dirty="0"/>
              <a:t> </a:t>
            </a:r>
            <a:r>
              <a:rPr sz="1800" dirty="0"/>
              <a:t>activités</a:t>
            </a:r>
            <a:r>
              <a:rPr sz="1800" spc="-26" dirty="0"/>
              <a:t> </a:t>
            </a:r>
            <a:r>
              <a:rPr sz="1800" dirty="0"/>
              <a:t>pour</a:t>
            </a:r>
            <a:r>
              <a:rPr sz="1800" spc="-26" dirty="0"/>
              <a:t> </a:t>
            </a:r>
            <a:r>
              <a:rPr sz="1800" dirty="0"/>
              <a:t>le</a:t>
            </a:r>
            <a:r>
              <a:rPr sz="1800" spc="-26" dirty="0"/>
              <a:t> </a:t>
            </a:r>
            <a:r>
              <a:rPr sz="1800" dirty="0"/>
              <a:t>club</a:t>
            </a:r>
            <a:r>
              <a:rPr sz="1800" spc="-26" dirty="0"/>
              <a:t> </a:t>
            </a:r>
            <a:r>
              <a:rPr sz="1800" dirty="0"/>
              <a:t>:</a:t>
            </a:r>
            <a:r>
              <a:rPr sz="1800" spc="-26" dirty="0"/>
              <a:t> </a:t>
            </a:r>
            <a:r>
              <a:rPr sz="1800" dirty="0"/>
              <a:t>organiser</a:t>
            </a:r>
            <a:r>
              <a:rPr sz="1800" spc="-26" dirty="0"/>
              <a:t> </a:t>
            </a:r>
            <a:r>
              <a:rPr sz="1800" spc="-16" dirty="0"/>
              <a:t>des </a:t>
            </a:r>
            <a:r>
              <a:rPr sz="1800" dirty="0"/>
              <a:t>matchs,</a:t>
            </a:r>
            <a:r>
              <a:rPr sz="1800" spc="-29" dirty="0"/>
              <a:t> </a:t>
            </a:r>
            <a:r>
              <a:rPr sz="1800" dirty="0"/>
              <a:t>des</a:t>
            </a:r>
            <a:r>
              <a:rPr sz="1800" spc="-29" dirty="0"/>
              <a:t> </a:t>
            </a:r>
            <a:r>
              <a:rPr sz="1800" dirty="0"/>
              <a:t>sorties,</a:t>
            </a:r>
            <a:r>
              <a:rPr sz="1800" spc="-26" dirty="0"/>
              <a:t> </a:t>
            </a:r>
            <a:r>
              <a:rPr sz="1800" dirty="0"/>
              <a:t>faire</a:t>
            </a:r>
            <a:r>
              <a:rPr sz="1800" spc="-29" dirty="0"/>
              <a:t> </a:t>
            </a:r>
            <a:r>
              <a:rPr sz="1800" dirty="0"/>
              <a:t>les</a:t>
            </a:r>
            <a:r>
              <a:rPr sz="1800" spc="-26" dirty="0"/>
              <a:t> </a:t>
            </a:r>
            <a:r>
              <a:rPr sz="1800" spc="-6" dirty="0"/>
              <a:t>courses…</a:t>
            </a: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sz="1800" spc="-6" dirty="0"/>
          </a:p>
          <a:p>
            <a:pPr marL="101336" marR="96452" algn="ctr">
              <a:lnSpc>
                <a:spcPct val="113999"/>
              </a:lnSpc>
            </a:pPr>
            <a:r>
              <a:rPr sz="1800" dirty="0"/>
              <a:t>Son</a:t>
            </a:r>
            <a:r>
              <a:rPr sz="1800" spc="-22" dirty="0"/>
              <a:t> </a:t>
            </a:r>
            <a:r>
              <a:rPr sz="1800" dirty="0"/>
              <a:t>club</a:t>
            </a:r>
            <a:r>
              <a:rPr sz="1800" spc="-22" dirty="0"/>
              <a:t> </a:t>
            </a:r>
            <a:r>
              <a:rPr sz="1800" dirty="0"/>
              <a:t>de</a:t>
            </a:r>
            <a:r>
              <a:rPr sz="1800" spc="-19" dirty="0"/>
              <a:t> </a:t>
            </a:r>
            <a:r>
              <a:rPr sz="1800" dirty="0"/>
              <a:t>sport</a:t>
            </a:r>
            <a:r>
              <a:rPr sz="1800" spc="-22" dirty="0"/>
              <a:t> </a:t>
            </a:r>
            <a:r>
              <a:rPr sz="1800" dirty="0"/>
              <a:t>le</a:t>
            </a:r>
            <a:r>
              <a:rPr sz="1800" spc="-22" dirty="0"/>
              <a:t> </a:t>
            </a:r>
            <a:r>
              <a:rPr sz="1800" dirty="0"/>
              <a:t>sensibilise</a:t>
            </a:r>
            <a:r>
              <a:rPr sz="1800" spc="-19" dirty="0"/>
              <a:t> </a:t>
            </a:r>
            <a:r>
              <a:rPr sz="1800" dirty="0"/>
              <a:t>à</a:t>
            </a:r>
            <a:r>
              <a:rPr sz="1800" spc="-22" dirty="0"/>
              <a:t> </a:t>
            </a:r>
            <a:r>
              <a:rPr sz="1800" dirty="0"/>
              <a:t>sa</a:t>
            </a:r>
            <a:r>
              <a:rPr sz="1800" spc="-22" dirty="0"/>
              <a:t> </a:t>
            </a:r>
            <a:r>
              <a:rPr sz="1800" spc="-6" dirty="0"/>
              <a:t>situation </a:t>
            </a:r>
            <a:r>
              <a:rPr sz="1800" dirty="0"/>
              <a:t>en</a:t>
            </a:r>
            <a:r>
              <a:rPr sz="1800" spc="-22" dirty="0"/>
              <a:t> </a:t>
            </a:r>
            <a:r>
              <a:rPr sz="1800" dirty="0"/>
              <a:t>lui</a:t>
            </a:r>
            <a:r>
              <a:rPr sz="1800" spc="-19" dirty="0"/>
              <a:t> </a:t>
            </a:r>
            <a:r>
              <a:rPr sz="1800" dirty="0"/>
              <a:t>disant</a:t>
            </a:r>
            <a:r>
              <a:rPr sz="1800" spc="-22" dirty="0"/>
              <a:t> </a:t>
            </a:r>
            <a:r>
              <a:rPr sz="1800" dirty="0"/>
              <a:t>qu’il</a:t>
            </a:r>
            <a:r>
              <a:rPr sz="1800" spc="-19" dirty="0"/>
              <a:t> </a:t>
            </a:r>
            <a:r>
              <a:rPr sz="1800" dirty="0"/>
              <a:t>existe</a:t>
            </a:r>
            <a:r>
              <a:rPr sz="1800" spc="-22" dirty="0"/>
              <a:t> </a:t>
            </a:r>
            <a:r>
              <a:rPr sz="1800" dirty="0"/>
              <a:t>plein</a:t>
            </a:r>
            <a:r>
              <a:rPr sz="1800" spc="-19" dirty="0"/>
              <a:t> </a:t>
            </a:r>
            <a:r>
              <a:rPr sz="1800" dirty="0"/>
              <a:t>de</a:t>
            </a:r>
            <a:r>
              <a:rPr sz="1800" spc="-22" dirty="0"/>
              <a:t> </a:t>
            </a:r>
            <a:r>
              <a:rPr sz="1800" spc="-6" dirty="0"/>
              <a:t>choses </a:t>
            </a:r>
            <a:r>
              <a:rPr sz="1800" dirty="0"/>
              <a:t>possibles,</a:t>
            </a:r>
            <a:r>
              <a:rPr sz="1800" spc="-19" dirty="0"/>
              <a:t> </a:t>
            </a:r>
            <a:r>
              <a:rPr sz="1800" dirty="0"/>
              <a:t>qu’il</a:t>
            </a:r>
            <a:r>
              <a:rPr sz="1800" spc="-19" dirty="0"/>
              <a:t> </a:t>
            </a:r>
            <a:r>
              <a:rPr sz="1800" dirty="0"/>
              <a:t>n’est</a:t>
            </a:r>
            <a:r>
              <a:rPr sz="1800" spc="-19" dirty="0"/>
              <a:t> </a:t>
            </a:r>
            <a:r>
              <a:rPr sz="1800" dirty="0"/>
              <a:t>pas</a:t>
            </a:r>
            <a:r>
              <a:rPr sz="1800" spc="-19" dirty="0"/>
              <a:t> </a:t>
            </a:r>
            <a:r>
              <a:rPr sz="1800" dirty="0"/>
              <a:t>«</a:t>
            </a:r>
            <a:r>
              <a:rPr sz="1800" spc="-19" dirty="0"/>
              <a:t> </a:t>
            </a:r>
            <a:r>
              <a:rPr sz="1800" dirty="0"/>
              <a:t>un</a:t>
            </a:r>
            <a:r>
              <a:rPr sz="1800" spc="-19" dirty="0"/>
              <a:t> </a:t>
            </a:r>
            <a:r>
              <a:rPr sz="1800" dirty="0"/>
              <a:t>bon</a:t>
            </a:r>
            <a:r>
              <a:rPr sz="1800" spc="-16" dirty="0"/>
              <a:t> </a:t>
            </a:r>
            <a:r>
              <a:rPr sz="1800" dirty="0"/>
              <a:t>à</a:t>
            </a:r>
            <a:r>
              <a:rPr sz="1800" spc="-19" dirty="0"/>
              <a:t> </a:t>
            </a:r>
            <a:r>
              <a:rPr sz="1800" dirty="0"/>
              <a:t>rien</a:t>
            </a:r>
            <a:r>
              <a:rPr sz="1800" spc="-19" dirty="0"/>
              <a:t> </a:t>
            </a:r>
            <a:r>
              <a:rPr sz="1800" spc="-32" dirty="0"/>
              <a:t>» </a:t>
            </a:r>
            <a:r>
              <a:rPr sz="1800" dirty="0"/>
              <a:t>comme</a:t>
            </a:r>
            <a:r>
              <a:rPr sz="1800" spc="-19" dirty="0"/>
              <a:t> </a:t>
            </a:r>
            <a:r>
              <a:rPr sz="1800" dirty="0"/>
              <a:t>il</a:t>
            </a:r>
            <a:r>
              <a:rPr sz="1800" spc="-19" dirty="0"/>
              <a:t> </a:t>
            </a:r>
            <a:r>
              <a:rPr sz="1800" dirty="0"/>
              <a:t>le</a:t>
            </a:r>
            <a:r>
              <a:rPr sz="1800" spc="-19" dirty="0"/>
              <a:t> </a:t>
            </a:r>
            <a:r>
              <a:rPr sz="1800" dirty="0"/>
              <a:t>pense</a:t>
            </a:r>
            <a:r>
              <a:rPr sz="1800" spc="-19" dirty="0"/>
              <a:t> </a:t>
            </a:r>
            <a:r>
              <a:rPr sz="1800" dirty="0"/>
              <a:t>et</a:t>
            </a:r>
            <a:r>
              <a:rPr sz="1800" spc="-16" dirty="0"/>
              <a:t> </a:t>
            </a:r>
            <a:r>
              <a:rPr sz="1800" dirty="0"/>
              <a:t>qu’il</a:t>
            </a:r>
            <a:r>
              <a:rPr sz="1800" spc="-19" dirty="0"/>
              <a:t> </a:t>
            </a:r>
            <a:r>
              <a:rPr sz="1800" dirty="0"/>
              <a:t>y</a:t>
            </a:r>
            <a:r>
              <a:rPr sz="1800" spc="-19" dirty="0"/>
              <a:t> </a:t>
            </a:r>
            <a:r>
              <a:rPr sz="1800" dirty="0"/>
              <a:t>forcément</a:t>
            </a:r>
            <a:r>
              <a:rPr sz="1800" spc="-19" dirty="0"/>
              <a:t> </a:t>
            </a:r>
            <a:r>
              <a:rPr sz="1800" spc="-16" dirty="0"/>
              <a:t>des </a:t>
            </a:r>
            <a:r>
              <a:rPr sz="1800" dirty="0"/>
              <a:t>personnes</a:t>
            </a:r>
            <a:r>
              <a:rPr sz="1800" spc="-32" dirty="0"/>
              <a:t> </a:t>
            </a:r>
            <a:r>
              <a:rPr sz="1800" dirty="0"/>
              <a:t>qui</a:t>
            </a:r>
            <a:r>
              <a:rPr sz="1800" spc="-26" dirty="0"/>
              <a:t> </a:t>
            </a:r>
            <a:r>
              <a:rPr sz="1800" dirty="0"/>
              <a:t>peuvent</a:t>
            </a:r>
            <a:r>
              <a:rPr sz="1800" spc="-22" dirty="0"/>
              <a:t> </a:t>
            </a:r>
            <a:r>
              <a:rPr sz="1800" dirty="0"/>
              <a:t>l’aider</a:t>
            </a:r>
            <a:r>
              <a:rPr sz="1800" spc="-26" dirty="0"/>
              <a:t> </a:t>
            </a:r>
            <a:r>
              <a:rPr sz="1800" dirty="0"/>
              <a:t>à</a:t>
            </a:r>
            <a:r>
              <a:rPr sz="1800" spc="-22" dirty="0"/>
              <a:t> </a:t>
            </a:r>
            <a:r>
              <a:rPr sz="1800" spc="-6" dirty="0"/>
              <a:t>rebondir.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3157" y="119604"/>
            <a:ext cx="237890" cy="25618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69955" y="312663"/>
            <a:ext cx="3491165" cy="684917"/>
          </a:xfrm>
          <a:prstGeom prst="rect">
            <a:avLst/>
          </a:prstGeom>
        </p:spPr>
        <p:txBody>
          <a:bodyPr vert="horz" wrap="square" lIns="0" tIns="7733" rIns="0" bIns="0" rtlCol="0" anchor="ctr">
            <a:spAutoFit/>
          </a:bodyPr>
          <a:lstStyle/>
          <a:p>
            <a:pPr marL="8139">
              <a:lnSpc>
                <a:spcPct val="100000"/>
              </a:lnSpc>
              <a:spcBef>
                <a:spcPts val="61"/>
              </a:spcBef>
            </a:pPr>
            <a:r>
              <a:rPr spc="35" dirty="0">
                <a:latin typeface="Arial"/>
                <a:cs typeface="Arial"/>
              </a:rPr>
              <a:t>Eliot</a:t>
            </a:r>
            <a:r>
              <a:rPr spc="-179" dirty="0">
                <a:latin typeface="Arial"/>
                <a:cs typeface="Arial"/>
              </a:rPr>
              <a:t> </a:t>
            </a:r>
            <a:r>
              <a:rPr spc="144" dirty="0">
                <a:latin typeface="Arial"/>
                <a:cs typeface="Arial"/>
              </a:rPr>
              <a:t>-</a:t>
            </a:r>
            <a:r>
              <a:rPr spc="-173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19</a:t>
            </a:r>
            <a:r>
              <a:rPr spc="-173" dirty="0">
                <a:latin typeface="Arial"/>
                <a:cs typeface="Arial"/>
              </a:rPr>
              <a:t> </a:t>
            </a:r>
            <a:r>
              <a:rPr spc="-42" dirty="0">
                <a:latin typeface="Arial"/>
                <a:cs typeface="Arial"/>
              </a:rPr>
              <a:t>ans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1967" y="183551"/>
            <a:ext cx="4408008" cy="610019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764307" y="5435364"/>
            <a:ext cx="89768" cy="58893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139">
              <a:lnSpc>
                <a:spcPts val="702"/>
              </a:lnSpc>
            </a:pPr>
            <a:r>
              <a:rPr sz="641" spc="-29" dirty="0">
                <a:solidFill>
                  <a:srgbClr val="C8C8C8"/>
                </a:solidFill>
                <a:latin typeface="Segoe UI Symbol"/>
                <a:cs typeface="Segoe UI Symbol"/>
              </a:rPr>
              <a:t>@E⭯βLORE-</a:t>
            </a:r>
            <a:r>
              <a:rPr sz="641" spc="-16" dirty="0">
                <a:solidFill>
                  <a:srgbClr val="C8C8C8"/>
                </a:solidFill>
                <a:latin typeface="Segoe UI Symbol"/>
                <a:cs typeface="Segoe UI Symbol"/>
              </a:rPr>
              <a:t>fEH</a:t>
            </a:r>
            <a:endParaRPr sz="641">
              <a:latin typeface="Segoe UI Symbol"/>
              <a:cs typeface="Segoe UI Symbo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49003" y="6279743"/>
            <a:ext cx="2692325" cy="451648"/>
          </a:xfrm>
          <a:prstGeom prst="rect">
            <a:avLst/>
          </a:prstGeom>
        </p:spPr>
        <p:txBody>
          <a:bodyPr vert="horz" wrap="square" lIns="0" tIns="7733" rIns="0" bIns="0" rtlCol="0" anchor="ctr">
            <a:spAutoFit/>
          </a:bodyPr>
          <a:lstStyle/>
          <a:p>
            <a:pPr marL="8139">
              <a:lnSpc>
                <a:spcPct val="100000"/>
              </a:lnSpc>
              <a:spcBef>
                <a:spcPts val="61"/>
              </a:spcBef>
            </a:pPr>
            <a:r>
              <a:rPr i="0" spc="-42" dirty="0"/>
              <a:t>Jeanne</a:t>
            </a:r>
            <a:r>
              <a:rPr i="0" spc="-170" dirty="0"/>
              <a:t> </a:t>
            </a:r>
            <a:r>
              <a:rPr i="0" spc="144" dirty="0"/>
              <a:t>-</a:t>
            </a:r>
            <a:r>
              <a:rPr i="0" spc="-170" dirty="0"/>
              <a:t> </a:t>
            </a:r>
            <a:r>
              <a:rPr i="0" spc="176" dirty="0"/>
              <a:t>50</a:t>
            </a:r>
            <a:r>
              <a:rPr i="0" spc="-170" dirty="0"/>
              <a:t> </a:t>
            </a:r>
            <a:r>
              <a:rPr i="0" spc="-35" dirty="0"/>
              <a:t>ans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0704" y="5809896"/>
            <a:ext cx="76944" cy="49613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139">
              <a:lnSpc>
                <a:spcPts val="593"/>
              </a:lnSpc>
            </a:pPr>
            <a:r>
              <a:rPr sz="513" spc="-6" dirty="0">
                <a:solidFill>
                  <a:srgbClr val="C8C8C8"/>
                </a:solidFill>
                <a:latin typeface="Segoe UI Symbol"/>
                <a:cs typeface="Segoe UI Symbol"/>
              </a:rPr>
              <a:t>@E⭯βLORE-</a:t>
            </a:r>
            <a:r>
              <a:rPr sz="513" spc="19" dirty="0">
                <a:solidFill>
                  <a:srgbClr val="C8C8C8"/>
                </a:solidFill>
                <a:latin typeface="Segoe UI Symbol"/>
                <a:cs typeface="Segoe UI Symbol"/>
              </a:rPr>
              <a:t>fEH</a:t>
            </a:r>
            <a:endParaRPr sz="513">
              <a:latin typeface="Segoe UI Symbol"/>
              <a:cs typeface="Segoe UI Symbo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51865" y="1114681"/>
            <a:ext cx="1322583" cy="16498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38316" y="2111492"/>
            <a:ext cx="3747683" cy="3355739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1187543" marR="195346">
              <a:lnSpc>
                <a:spcPct val="113999"/>
              </a:lnSpc>
              <a:spcBef>
                <a:spcPts val="64"/>
              </a:spcBef>
            </a:pPr>
            <a:r>
              <a:rPr sz="1474" dirty="0">
                <a:latin typeface="Arial MT"/>
                <a:cs typeface="Arial MT"/>
              </a:rPr>
              <a:t>Elle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est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demandeur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d’emploi </a:t>
            </a:r>
            <a:r>
              <a:rPr sz="1474" dirty="0">
                <a:latin typeface="Arial MT"/>
                <a:cs typeface="Arial MT"/>
              </a:rPr>
              <a:t>depuis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plus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2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ans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et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elle</a:t>
            </a:r>
            <a:r>
              <a:rPr sz="1474" spc="-16" dirty="0">
                <a:latin typeface="Arial MT"/>
                <a:cs typeface="Arial MT"/>
              </a:rPr>
              <a:t> est</a:t>
            </a:r>
            <a:endParaRPr sz="1474" dirty="0">
              <a:latin typeface="Arial MT"/>
              <a:cs typeface="Arial MT"/>
            </a:endParaRPr>
          </a:p>
          <a:p>
            <a:pPr marL="1697071">
              <a:spcBef>
                <a:spcPts val="247"/>
              </a:spcBef>
            </a:pPr>
            <a:r>
              <a:rPr sz="1474" dirty="0">
                <a:latin typeface="Arial MT"/>
                <a:cs typeface="Arial MT"/>
              </a:rPr>
              <a:t>allocataire</a:t>
            </a:r>
            <a:r>
              <a:rPr sz="1474" spc="-3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du</a:t>
            </a:r>
            <a:r>
              <a:rPr sz="1474" spc="-29" dirty="0">
                <a:latin typeface="Arial MT"/>
                <a:cs typeface="Arial MT"/>
              </a:rPr>
              <a:t> </a:t>
            </a:r>
            <a:r>
              <a:rPr sz="1474" spc="-13" dirty="0">
                <a:latin typeface="Arial MT"/>
                <a:cs typeface="Arial MT"/>
              </a:rPr>
              <a:t>RSA.</a:t>
            </a:r>
            <a:endParaRPr sz="1474" dirty="0">
              <a:latin typeface="Arial MT"/>
              <a:cs typeface="Arial MT"/>
            </a:endParaRPr>
          </a:p>
          <a:p>
            <a:pPr>
              <a:spcBef>
                <a:spcPts val="324"/>
              </a:spcBef>
            </a:pPr>
            <a:endParaRPr sz="1474" dirty="0">
              <a:latin typeface="Arial MT"/>
              <a:cs typeface="Arial MT"/>
            </a:endParaRPr>
          </a:p>
          <a:p>
            <a:pPr marL="70406" marR="65522" algn="ctr">
              <a:lnSpc>
                <a:spcPct val="113999"/>
              </a:lnSpc>
            </a:pPr>
            <a:r>
              <a:rPr sz="1474" dirty="0">
                <a:latin typeface="Arial MT"/>
                <a:cs typeface="Arial MT"/>
              </a:rPr>
              <a:t>Elle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était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directrice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de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maison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de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retraite, </a:t>
            </a:r>
            <a:r>
              <a:rPr sz="1474" dirty="0">
                <a:latin typeface="Arial MT"/>
                <a:cs typeface="Arial MT"/>
              </a:rPr>
              <a:t>cadre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de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santé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pendant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de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nombreuses </a:t>
            </a:r>
            <a:r>
              <a:rPr sz="1474" dirty="0">
                <a:latin typeface="Arial MT"/>
                <a:cs typeface="Arial MT"/>
              </a:rPr>
              <a:t>années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mais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sa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santé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l’a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malheureusement </a:t>
            </a:r>
            <a:r>
              <a:rPr sz="1474" dirty="0">
                <a:latin typeface="Arial MT"/>
                <a:cs typeface="Arial MT"/>
              </a:rPr>
              <a:t>obligé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à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cesser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son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activité.</a:t>
            </a:r>
            <a:endParaRPr sz="1474" dirty="0">
              <a:latin typeface="Arial MT"/>
              <a:cs typeface="Arial MT"/>
            </a:endParaRPr>
          </a:p>
          <a:p>
            <a:pPr>
              <a:spcBef>
                <a:spcPts val="324"/>
              </a:spcBef>
            </a:pPr>
            <a:endParaRPr sz="1474" dirty="0">
              <a:latin typeface="Arial MT"/>
              <a:cs typeface="Arial MT"/>
            </a:endParaRPr>
          </a:p>
          <a:p>
            <a:pPr marL="8139" marR="3256" indent="-407" algn="ctr">
              <a:lnSpc>
                <a:spcPct val="113999"/>
              </a:lnSpc>
            </a:pPr>
            <a:r>
              <a:rPr sz="1474" dirty="0">
                <a:latin typeface="Arial MT"/>
                <a:cs typeface="Arial MT"/>
              </a:rPr>
              <a:t>Elle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va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mieux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aujourd’hui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et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souhaite </a:t>
            </a:r>
            <a:r>
              <a:rPr sz="1474" dirty="0">
                <a:latin typeface="Arial MT"/>
                <a:cs typeface="Arial MT"/>
              </a:rPr>
              <a:t>reprendre</a:t>
            </a:r>
            <a:r>
              <a:rPr sz="1474" spc="-4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une</a:t>
            </a:r>
            <a:r>
              <a:rPr sz="1474" spc="-38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activité</a:t>
            </a:r>
            <a:r>
              <a:rPr sz="1474" spc="-38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professionnelle</a:t>
            </a:r>
            <a:r>
              <a:rPr sz="1474" spc="-42" dirty="0">
                <a:latin typeface="Arial MT"/>
                <a:cs typeface="Arial MT"/>
              </a:rPr>
              <a:t> </a:t>
            </a:r>
            <a:r>
              <a:rPr sz="1474" spc="-13" dirty="0">
                <a:latin typeface="Arial MT"/>
                <a:cs typeface="Arial MT"/>
              </a:rPr>
              <a:t>mais </a:t>
            </a:r>
            <a:r>
              <a:rPr sz="1474" dirty="0">
                <a:latin typeface="Arial MT"/>
                <a:cs typeface="Arial MT"/>
              </a:rPr>
              <a:t>sa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maladie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reste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un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handicap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pour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reprendre </a:t>
            </a:r>
            <a:r>
              <a:rPr sz="1474" dirty="0">
                <a:latin typeface="Arial MT"/>
                <a:cs typeface="Arial MT"/>
              </a:rPr>
              <a:t>l’activité</a:t>
            </a:r>
            <a:r>
              <a:rPr sz="1474" spc="-58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professionnelle</a:t>
            </a:r>
            <a:r>
              <a:rPr sz="1474" spc="-54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qu’elle</a:t>
            </a:r>
            <a:r>
              <a:rPr sz="1474" spc="-54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exerçait.</a:t>
            </a:r>
            <a:endParaRPr sz="1474" dirty="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3157" y="119606"/>
            <a:ext cx="237890" cy="25618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38831" y="312663"/>
            <a:ext cx="4423329" cy="684917"/>
          </a:xfrm>
          <a:prstGeom prst="rect">
            <a:avLst/>
          </a:prstGeom>
        </p:spPr>
        <p:txBody>
          <a:bodyPr vert="horz" wrap="square" lIns="0" tIns="7733" rIns="0" bIns="0" rtlCol="0" anchor="ctr">
            <a:spAutoFit/>
          </a:bodyPr>
          <a:lstStyle/>
          <a:p>
            <a:pPr marL="8139">
              <a:lnSpc>
                <a:spcPct val="100000"/>
              </a:lnSpc>
              <a:spcBef>
                <a:spcPts val="61"/>
              </a:spcBef>
            </a:pPr>
            <a:r>
              <a:rPr spc="-42" dirty="0">
                <a:latin typeface="Arial"/>
                <a:cs typeface="Arial"/>
              </a:rPr>
              <a:t>Jeanne</a:t>
            </a:r>
            <a:r>
              <a:rPr spc="-170" dirty="0">
                <a:latin typeface="Arial"/>
                <a:cs typeface="Arial"/>
              </a:rPr>
              <a:t> </a:t>
            </a:r>
            <a:r>
              <a:rPr spc="144" dirty="0">
                <a:latin typeface="Arial"/>
                <a:cs typeface="Arial"/>
              </a:rPr>
              <a:t>-</a:t>
            </a:r>
            <a:r>
              <a:rPr spc="-170" dirty="0">
                <a:latin typeface="Arial"/>
                <a:cs typeface="Arial"/>
              </a:rPr>
              <a:t> </a:t>
            </a:r>
            <a:r>
              <a:rPr spc="176" dirty="0">
                <a:latin typeface="Arial"/>
                <a:cs typeface="Arial"/>
              </a:rPr>
              <a:t>50</a:t>
            </a:r>
            <a:r>
              <a:rPr spc="-170" dirty="0">
                <a:latin typeface="Arial"/>
                <a:cs typeface="Arial"/>
              </a:rPr>
              <a:t> </a:t>
            </a:r>
            <a:r>
              <a:rPr spc="-35" dirty="0">
                <a:latin typeface="Arial"/>
                <a:cs typeface="Arial"/>
              </a:rPr>
              <a:t>ans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1967" y="183551"/>
            <a:ext cx="4408008" cy="610019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764307" y="5435364"/>
            <a:ext cx="89768" cy="58893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139">
              <a:lnSpc>
                <a:spcPts val="702"/>
              </a:lnSpc>
            </a:pPr>
            <a:r>
              <a:rPr sz="641" spc="-29" dirty="0">
                <a:solidFill>
                  <a:srgbClr val="C8C8C8"/>
                </a:solidFill>
                <a:latin typeface="Segoe UI Symbol"/>
                <a:cs typeface="Segoe UI Symbol"/>
              </a:rPr>
              <a:t>@E⭯βLORE-</a:t>
            </a:r>
            <a:r>
              <a:rPr sz="641" spc="-16" dirty="0">
                <a:solidFill>
                  <a:srgbClr val="C8C8C8"/>
                </a:solidFill>
                <a:latin typeface="Segoe UI Symbol"/>
                <a:cs typeface="Segoe UI Symbol"/>
              </a:rPr>
              <a:t>fEH</a:t>
            </a:r>
            <a:endParaRPr sz="641">
              <a:latin typeface="Segoe UI Symbol"/>
              <a:cs typeface="Segoe UI Symbo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73459" y="6279745"/>
            <a:ext cx="2043155" cy="451648"/>
          </a:xfrm>
          <a:prstGeom prst="rect">
            <a:avLst/>
          </a:prstGeom>
        </p:spPr>
        <p:txBody>
          <a:bodyPr vert="horz" wrap="square" lIns="0" tIns="7733" rIns="0" bIns="0" rtlCol="0" anchor="ctr">
            <a:spAutoFit/>
          </a:bodyPr>
          <a:lstStyle/>
          <a:p>
            <a:pPr marL="8139">
              <a:lnSpc>
                <a:spcPct val="100000"/>
              </a:lnSpc>
              <a:spcBef>
                <a:spcPts val="61"/>
              </a:spcBef>
            </a:pPr>
            <a:r>
              <a:rPr i="0" spc="-93" dirty="0"/>
              <a:t>Zoé</a:t>
            </a:r>
            <a:r>
              <a:rPr i="0" spc="-176" dirty="0"/>
              <a:t> </a:t>
            </a:r>
            <a:r>
              <a:rPr i="0" spc="144" dirty="0"/>
              <a:t>-</a:t>
            </a:r>
            <a:r>
              <a:rPr i="0" spc="-170" dirty="0"/>
              <a:t> </a:t>
            </a:r>
            <a:r>
              <a:rPr i="0" spc="54" dirty="0"/>
              <a:t>25</a:t>
            </a:r>
            <a:r>
              <a:rPr i="0" spc="-167" dirty="0"/>
              <a:t> </a:t>
            </a:r>
            <a:r>
              <a:rPr i="0" spc="-51" dirty="0"/>
              <a:t>ans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0704" y="5809896"/>
            <a:ext cx="76944" cy="49613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139">
              <a:lnSpc>
                <a:spcPts val="593"/>
              </a:lnSpc>
            </a:pPr>
            <a:r>
              <a:rPr sz="513" spc="-6" dirty="0">
                <a:solidFill>
                  <a:srgbClr val="C8C8C8"/>
                </a:solidFill>
                <a:latin typeface="Segoe UI Symbol"/>
                <a:cs typeface="Segoe UI Symbol"/>
              </a:rPr>
              <a:t>@E⭯βLORE-</a:t>
            </a:r>
            <a:r>
              <a:rPr sz="513" spc="19" dirty="0">
                <a:solidFill>
                  <a:srgbClr val="C8C8C8"/>
                </a:solidFill>
                <a:latin typeface="Segoe UI Symbol"/>
                <a:cs typeface="Segoe UI Symbol"/>
              </a:rPr>
              <a:t>fEH</a:t>
            </a:r>
            <a:endParaRPr sz="513">
              <a:latin typeface="Segoe UI Symbol"/>
              <a:cs typeface="Segoe UI Symbo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6051" y="119000"/>
            <a:ext cx="1322583" cy="16498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213157" y="1768826"/>
            <a:ext cx="3644305" cy="4150990"/>
          </a:xfrm>
          <a:prstGeom prst="rect">
            <a:avLst/>
          </a:prstGeom>
        </p:spPr>
        <p:txBody>
          <a:bodyPr vert="horz" wrap="square" lIns="0" tIns="39479" rIns="0" bIns="0" rtlCol="0">
            <a:spAutoFit/>
          </a:bodyPr>
          <a:lstStyle/>
          <a:p>
            <a:pPr marL="1115102">
              <a:spcBef>
                <a:spcPts val="310"/>
              </a:spcBef>
            </a:pPr>
            <a:r>
              <a:rPr sz="1474" dirty="0">
                <a:latin typeface="Arial MT"/>
                <a:cs typeface="Arial MT"/>
              </a:rPr>
              <a:t>Elle</a:t>
            </a:r>
            <a:r>
              <a:rPr sz="1474" spc="-3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est</a:t>
            </a:r>
            <a:r>
              <a:rPr sz="1474" spc="-3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fraichement</a:t>
            </a:r>
            <a:r>
              <a:rPr sz="1474" spc="-29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diplômée</a:t>
            </a:r>
            <a:endParaRPr sz="1474" dirty="0">
              <a:latin typeface="Arial MT"/>
              <a:cs typeface="Arial MT"/>
            </a:endParaRPr>
          </a:p>
          <a:p>
            <a:pPr marL="2191135">
              <a:spcBef>
                <a:spcPts val="250"/>
              </a:spcBef>
            </a:pPr>
            <a:r>
              <a:rPr sz="1474" dirty="0">
                <a:latin typeface="Arial MT"/>
                <a:cs typeface="Arial MT"/>
              </a:rPr>
              <a:t>d’un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Master.</a:t>
            </a:r>
            <a:endParaRPr sz="1474" dirty="0">
              <a:latin typeface="Arial MT"/>
              <a:cs typeface="Arial MT"/>
            </a:endParaRPr>
          </a:p>
          <a:p>
            <a:pPr>
              <a:spcBef>
                <a:spcPts val="320"/>
              </a:spcBef>
            </a:pPr>
            <a:endParaRPr sz="1474" dirty="0">
              <a:latin typeface="Arial MT"/>
              <a:cs typeface="Arial MT"/>
            </a:endParaRPr>
          </a:p>
          <a:p>
            <a:pPr marL="8139" marR="3256">
              <a:lnSpc>
                <a:spcPct val="113999"/>
              </a:lnSpc>
            </a:pPr>
            <a:r>
              <a:rPr sz="1474" dirty="0">
                <a:latin typeface="Arial MT"/>
                <a:cs typeface="Arial MT"/>
              </a:rPr>
              <a:t>Pendant</a:t>
            </a:r>
            <a:r>
              <a:rPr sz="1474" spc="-45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son</a:t>
            </a:r>
            <a:r>
              <a:rPr sz="1474" spc="-35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cursus</a:t>
            </a:r>
            <a:r>
              <a:rPr sz="1474" spc="-35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universitaire,</a:t>
            </a:r>
            <a:r>
              <a:rPr sz="1474" spc="-35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elle</a:t>
            </a:r>
            <a:r>
              <a:rPr sz="1474" spc="-35" dirty="0">
                <a:latin typeface="Arial MT"/>
                <a:cs typeface="Arial MT"/>
              </a:rPr>
              <a:t> </a:t>
            </a:r>
            <a:r>
              <a:rPr sz="1474" spc="-32" dirty="0">
                <a:latin typeface="Arial MT"/>
                <a:cs typeface="Arial MT"/>
              </a:rPr>
              <a:t>a </a:t>
            </a:r>
            <a:r>
              <a:rPr sz="1474" dirty="0">
                <a:latin typeface="Arial MT"/>
                <a:cs typeface="Arial MT"/>
              </a:rPr>
              <a:t>effectué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2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stages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à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l’étranger,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qui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lui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ont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spc="-16" dirty="0">
                <a:latin typeface="Arial MT"/>
                <a:cs typeface="Arial MT"/>
              </a:rPr>
              <a:t>été </a:t>
            </a:r>
            <a:r>
              <a:rPr sz="1474" dirty="0">
                <a:latin typeface="Arial MT"/>
                <a:cs typeface="Arial MT"/>
              </a:rPr>
              <a:t>très</a:t>
            </a:r>
            <a:r>
              <a:rPr sz="1474" spc="-3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bénéfiques.</a:t>
            </a:r>
            <a:r>
              <a:rPr sz="1474" spc="-3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Elle</a:t>
            </a:r>
            <a:r>
              <a:rPr sz="1474" spc="-2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parle</a:t>
            </a:r>
            <a:r>
              <a:rPr sz="1474" spc="-3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couramment</a:t>
            </a:r>
            <a:r>
              <a:rPr sz="1474" spc="-32" dirty="0">
                <a:latin typeface="Arial MT"/>
                <a:cs typeface="Arial MT"/>
              </a:rPr>
              <a:t> 2 </a:t>
            </a:r>
            <a:r>
              <a:rPr sz="1474" dirty="0">
                <a:latin typeface="Arial MT"/>
                <a:cs typeface="Arial MT"/>
              </a:rPr>
              <a:t>langues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: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anglais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et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espagnol.</a:t>
            </a:r>
            <a:endParaRPr sz="1474" dirty="0">
              <a:latin typeface="Arial MT"/>
              <a:cs typeface="Arial MT"/>
            </a:endParaRPr>
          </a:p>
          <a:p>
            <a:pPr>
              <a:spcBef>
                <a:spcPts val="324"/>
              </a:spcBef>
            </a:pPr>
            <a:endParaRPr sz="1474" dirty="0">
              <a:latin typeface="Arial MT"/>
              <a:cs typeface="Arial MT"/>
            </a:endParaRPr>
          </a:p>
          <a:p>
            <a:pPr marL="28895" marR="24011">
              <a:lnSpc>
                <a:spcPct val="113999"/>
              </a:lnSpc>
            </a:pPr>
            <a:r>
              <a:rPr sz="1474" dirty="0">
                <a:latin typeface="Arial MT"/>
                <a:cs typeface="Arial MT"/>
              </a:rPr>
              <a:t>Cela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fait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9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mois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qu’elle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est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en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recherche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spc="-16" dirty="0">
                <a:latin typeface="Arial MT"/>
                <a:cs typeface="Arial MT"/>
              </a:rPr>
              <a:t>de </a:t>
            </a:r>
            <a:r>
              <a:rPr sz="1474" dirty="0">
                <a:latin typeface="Arial MT"/>
                <a:cs typeface="Arial MT"/>
              </a:rPr>
              <a:t>poste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et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elle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a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décroché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5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entretiens.</a:t>
            </a:r>
            <a:endParaRPr sz="1474" dirty="0">
              <a:latin typeface="Arial MT"/>
              <a:cs typeface="Arial MT"/>
            </a:endParaRPr>
          </a:p>
          <a:p>
            <a:pPr marL="13430" marR="8546">
              <a:lnSpc>
                <a:spcPct val="113999"/>
              </a:lnSpc>
            </a:pPr>
            <a:r>
              <a:rPr sz="1474" dirty="0">
                <a:latin typeface="Arial MT"/>
                <a:cs typeface="Arial MT"/>
              </a:rPr>
              <a:t>Malheureusement</a:t>
            </a:r>
            <a:r>
              <a:rPr sz="1474" spc="-3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cela</a:t>
            </a:r>
            <a:r>
              <a:rPr sz="1474" spc="-2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ne</a:t>
            </a:r>
            <a:r>
              <a:rPr sz="1474" spc="-3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débouche</a:t>
            </a:r>
            <a:r>
              <a:rPr sz="1474" spc="-29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jamais </a:t>
            </a:r>
            <a:r>
              <a:rPr sz="1474" dirty="0">
                <a:latin typeface="Arial MT"/>
                <a:cs typeface="Arial MT"/>
              </a:rPr>
              <a:t>sur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un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emploi,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sans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qu’on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lui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en</a:t>
            </a:r>
            <a:r>
              <a:rPr sz="1474" spc="-1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donne</a:t>
            </a:r>
            <a:r>
              <a:rPr sz="1474" spc="-19" dirty="0">
                <a:latin typeface="Arial MT"/>
                <a:cs typeface="Arial MT"/>
              </a:rPr>
              <a:t> </a:t>
            </a:r>
            <a:r>
              <a:rPr sz="1474" spc="-16" dirty="0">
                <a:latin typeface="Arial MT"/>
                <a:cs typeface="Arial MT"/>
              </a:rPr>
              <a:t>les </a:t>
            </a:r>
            <a:r>
              <a:rPr sz="1474" spc="-6" dirty="0">
                <a:latin typeface="Arial MT"/>
                <a:cs typeface="Arial MT"/>
              </a:rPr>
              <a:t>raisons.</a:t>
            </a:r>
            <a:endParaRPr sz="1474" dirty="0">
              <a:latin typeface="Arial MT"/>
              <a:cs typeface="Arial MT"/>
            </a:endParaRPr>
          </a:p>
          <a:p>
            <a:pPr>
              <a:spcBef>
                <a:spcPts val="324"/>
              </a:spcBef>
            </a:pPr>
            <a:endParaRPr sz="1474" dirty="0">
              <a:latin typeface="Arial MT"/>
              <a:cs typeface="Arial MT"/>
            </a:endParaRPr>
          </a:p>
          <a:p>
            <a:pPr marL="351216" marR="346333">
              <a:lnSpc>
                <a:spcPct val="113999"/>
              </a:lnSpc>
            </a:pPr>
            <a:r>
              <a:rPr sz="1474" dirty="0">
                <a:latin typeface="Arial MT"/>
                <a:cs typeface="Arial MT"/>
              </a:rPr>
              <a:t>Elle</a:t>
            </a:r>
            <a:r>
              <a:rPr sz="1474" spc="-26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s’inquiète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quant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à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dirty="0">
                <a:latin typeface="Arial MT"/>
                <a:cs typeface="Arial MT"/>
              </a:rPr>
              <a:t>son</a:t>
            </a:r>
            <a:r>
              <a:rPr sz="1474" spc="-22" dirty="0">
                <a:latin typeface="Arial MT"/>
                <a:cs typeface="Arial MT"/>
              </a:rPr>
              <a:t> </a:t>
            </a:r>
            <a:r>
              <a:rPr sz="1474" spc="-6" dirty="0">
                <a:latin typeface="Arial MT"/>
                <a:cs typeface="Arial MT"/>
              </a:rPr>
              <a:t>insertion professionnelle.</a:t>
            </a:r>
            <a:endParaRPr sz="1474" dirty="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3157" y="119604"/>
            <a:ext cx="237890" cy="25618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63261" y="-25891"/>
            <a:ext cx="2043155" cy="1362025"/>
          </a:xfrm>
          <a:prstGeom prst="rect">
            <a:avLst/>
          </a:prstGeom>
        </p:spPr>
        <p:txBody>
          <a:bodyPr vert="horz" wrap="square" lIns="0" tIns="7733" rIns="0" bIns="0" rtlCol="0" anchor="ctr">
            <a:spAutoFit/>
          </a:bodyPr>
          <a:lstStyle/>
          <a:p>
            <a:pPr marL="8139">
              <a:lnSpc>
                <a:spcPct val="100000"/>
              </a:lnSpc>
              <a:spcBef>
                <a:spcPts val="61"/>
              </a:spcBef>
            </a:pPr>
            <a:r>
              <a:rPr spc="-93" dirty="0"/>
              <a:t>Zoé</a:t>
            </a:r>
            <a:r>
              <a:rPr spc="-176" dirty="0"/>
              <a:t> </a:t>
            </a:r>
            <a:r>
              <a:rPr spc="144" dirty="0"/>
              <a:t>-</a:t>
            </a:r>
            <a:r>
              <a:rPr spc="-170" dirty="0"/>
              <a:t> </a:t>
            </a:r>
            <a:r>
              <a:rPr spc="54" dirty="0"/>
              <a:t>25</a:t>
            </a:r>
            <a:r>
              <a:rPr spc="-167" dirty="0"/>
              <a:t> </a:t>
            </a:r>
            <a:r>
              <a:rPr spc="-51" dirty="0"/>
              <a:t>ans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2150" y="183552"/>
            <a:ext cx="4411565" cy="610019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764307" y="5435364"/>
            <a:ext cx="89768" cy="58893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139">
              <a:lnSpc>
                <a:spcPts val="702"/>
              </a:lnSpc>
            </a:pPr>
            <a:r>
              <a:rPr sz="641" spc="-29" dirty="0">
                <a:solidFill>
                  <a:srgbClr val="C8C8C8"/>
                </a:solidFill>
                <a:latin typeface="Segoe UI Symbol"/>
                <a:cs typeface="Segoe UI Symbol"/>
              </a:rPr>
              <a:t>@E⭯βLORE-</a:t>
            </a:r>
            <a:r>
              <a:rPr sz="641" spc="-16" dirty="0">
                <a:solidFill>
                  <a:srgbClr val="C8C8C8"/>
                </a:solidFill>
                <a:latin typeface="Segoe UI Symbol"/>
                <a:cs typeface="Segoe UI Symbol"/>
              </a:rPr>
              <a:t>fEH</a:t>
            </a:r>
            <a:endParaRPr sz="641">
              <a:latin typeface="Segoe UI Symbol"/>
              <a:cs typeface="Segoe UI Symbo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32178" y="6279744"/>
            <a:ext cx="2725699" cy="451648"/>
          </a:xfrm>
          <a:prstGeom prst="rect">
            <a:avLst/>
          </a:prstGeom>
        </p:spPr>
        <p:txBody>
          <a:bodyPr vert="horz" wrap="square" lIns="0" tIns="7733" rIns="0" bIns="0" rtlCol="0" anchor="ctr">
            <a:spAutoFit/>
          </a:bodyPr>
          <a:lstStyle/>
          <a:p>
            <a:pPr marL="8139">
              <a:lnSpc>
                <a:spcPct val="100000"/>
              </a:lnSpc>
              <a:spcBef>
                <a:spcPts val="61"/>
              </a:spcBef>
            </a:pPr>
            <a:r>
              <a:rPr dirty="0"/>
              <a:t>Karima</a:t>
            </a:r>
            <a:r>
              <a:rPr spc="-125" dirty="0"/>
              <a:t> </a:t>
            </a:r>
            <a:r>
              <a:rPr spc="144" dirty="0"/>
              <a:t>-</a:t>
            </a:r>
            <a:r>
              <a:rPr spc="-122" dirty="0"/>
              <a:t> </a:t>
            </a:r>
            <a:r>
              <a:rPr spc="199" dirty="0"/>
              <a:t>45</a:t>
            </a:r>
            <a:r>
              <a:rPr spc="-122" dirty="0"/>
              <a:t> </a:t>
            </a:r>
            <a:r>
              <a:rPr spc="-45" dirty="0"/>
              <a:t>ans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691</Words>
  <Application>Microsoft Office PowerPoint</Application>
  <PresentationFormat>Grand écran</PresentationFormat>
  <Paragraphs>80</Paragraphs>
  <Slides>17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Arial MT</vt:lpstr>
      <vt:lpstr>Segoe UI Symbol</vt:lpstr>
      <vt:lpstr>Tahoma</vt:lpstr>
      <vt:lpstr>Thème Office</vt:lpstr>
      <vt:lpstr>Explore des parcours en partenariat La Méthode</vt:lpstr>
      <vt:lpstr>Consignes du maitre du temps et rapporteur</vt:lpstr>
      <vt:lpstr>Eliot - 19 ans</vt:lpstr>
      <vt:lpstr>Eliot - 19 ans</vt:lpstr>
      <vt:lpstr>Jeanne - 50 ans</vt:lpstr>
      <vt:lpstr>Jeanne - 50 ans</vt:lpstr>
      <vt:lpstr>Zoé - 25 ans</vt:lpstr>
      <vt:lpstr>Zoé - 25 ans</vt:lpstr>
      <vt:lpstr>Karima - 45 ans</vt:lpstr>
      <vt:lpstr>Karima - 45 ans</vt:lpstr>
      <vt:lpstr>Tao - 35 ans</vt:lpstr>
      <vt:lpstr>Tao - 35 ans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Patrick DEDIEU</dc:creator>
  <cp:lastModifiedBy>Patrick DEDIEU</cp:lastModifiedBy>
  <cp:revision>2</cp:revision>
  <dcterms:created xsi:type="dcterms:W3CDTF">2025-06-27T09:21:05Z</dcterms:created>
  <dcterms:modified xsi:type="dcterms:W3CDTF">2025-06-27T09:50:10Z</dcterms:modified>
</cp:coreProperties>
</file>